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gs" Target="tags/tag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handoutMaster" Target="handoutMasters/handoutMaster1.xml"/><Relationship Id="rId3" Type="http://schemas.openxmlformats.org/officeDocument/2006/relationships/slide" Target="slides/slide1.xml"/><Relationship Id="rId29" Type="http://schemas.openxmlformats.org/officeDocument/2006/relationships/notesMaster" Target="notesMasters/notesMaster1.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image" Target="../media/image118.png"/><Relationship Id="rId8" Type="http://schemas.openxmlformats.org/officeDocument/2006/relationships/image" Target="../media/image117.png"/><Relationship Id="rId7" Type="http://schemas.openxmlformats.org/officeDocument/2006/relationships/image" Target="../media/image116.png"/><Relationship Id="rId6" Type="http://schemas.openxmlformats.org/officeDocument/2006/relationships/image" Target="../media/image115.png"/><Relationship Id="rId53" Type="http://schemas.openxmlformats.org/officeDocument/2006/relationships/slideLayout" Target="../slideLayouts/slideLayout1.xml"/><Relationship Id="rId52" Type="http://schemas.openxmlformats.org/officeDocument/2006/relationships/image" Target="../media/image161.png"/><Relationship Id="rId51" Type="http://schemas.openxmlformats.org/officeDocument/2006/relationships/image" Target="../media/image160.png"/><Relationship Id="rId50" Type="http://schemas.openxmlformats.org/officeDocument/2006/relationships/image" Target="../media/image159.png"/><Relationship Id="rId5" Type="http://schemas.openxmlformats.org/officeDocument/2006/relationships/image" Target="../media/image114.png"/><Relationship Id="rId49" Type="http://schemas.openxmlformats.org/officeDocument/2006/relationships/image" Target="../media/image158.png"/><Relationship Id="rId48" Type="http://schemas.openxmlformats.org/officeDocument/2006/relationships/image" Target="../media/image157.png"/><Relationship Id="rId47" Type="http://schemas.openxmlformats.org/officeDocument/2006/relationships/image" Target="../media/image156.png"/><Relationship Id="rId46" Type="http://schemas.openxmlformats.org/officeDocument/2006/relationships/image" Target="../media/image155.png"/><Relationship Id="rId45" Type="http://schemas.openxmlformats.org/officeDocument/2006/relationships/image" Target="../media/image154.png"/><Relationship Id="rId44" Type="http://schemas.openxmlformats.org/officeDocument/2006/relationships/image" Target="../media/image153.png"/><Relationship Id="rId43" Type="http://schemas.openxmlformats.org/officeDocument/2006/relationships/image" Target="../media/image152.png"/><Relationship Id="rId42" Type="http://schemas.openxmlformats.org/officeDocument/2006/relationships/image" Target="../media/image151.png"/><Relationship Id="rId41" Type="http://schemas.openxmlformats.org/officeDocument/2006/relationships/image" Target="../media/image150.png"/><Relationship Id="rId40" Type="http://schemas.openxmlformats.org/officeDocument/2006/relationships/image" Target="../media/image149.png"/><Relationship Id="rId4" Type="http://schemas.openxmlformats.org/officeDocument/2006/relationships/image" Target="../media/image1.png"/><Relationship Id="rId39" Type="http://schemas.openxmlformats.org/officeDocument/2006/relationships/image" Target="../media/image148.png"/><Relationship Id="rId38" Type="http://schemas.openxmlformats.org/officeDocument/2006/relationships/image" Target="../media/image147.png"/><Relationship Id="rId37" Type="http://schemas.openxmlformats.org/officeDocument/2006/relationships/image" Target="../media/image146.png"/><Relationship Id="rId36" Type="http://schemas.openxmlformats.org/officeDocument/2006/relationships/image" Target="../media/image145.png"/><Relationship Id="rId35" Type="http://schemas.openxmlformats.org/officeDocument/2006/relationships/image" Target="../media/image144.png"/><Relationship Id="rId34" Type="http://schemas.openxmlformats.org/officeDocument/2006/relationships/image" Target="../media/image143.png"/><Relationship Id="rId33" Type="http://schemas.openxmlformats.org/officeDocument/2006/relationships/image" Target="../media/image142.png"/><Relationship Id="rId32" Type="http://schemas.openxmlformats.org/officeDocument/2006/relationships/image" Target="../media/image141.png"/><Relationship Id="rId31" Type="http://schemas.openxmlformats.org/officeDocument/2006/relationships/image" Target="../media/image140.png"/><Relationship Id="rId30" Type="http://schemas.openxmlformats.org/officeDocument/2006/relationships/image" Target="../media/image139.png"/><Relationship Id="rId3" Type="http://schemas.openxmlformats.org/officeDocument/2006/relationships/image" Target="../media/image113.png"/><Relationship Id="rId29" Type="http://schemas.openxmlformats.org/officeDocument/2006/relationships/image" Target="../media/image138.png"/><Relationship Id="rId28" Type="http://schemas.openxmlformats.org/officeDocument/2006/relationships/image" Target="../media/image137.png"/><Relationship Id="rId27" Type="http://schemas.openxmlformats.org/officeDocument/2006/relationships/image" Target="../media/image136.png"/><Relationship Id="rId26" Type="http://schemas.openxmlformats.org/officeDocument/2006/relationships/image" Target="../media/image135.png"/><Relationship Id="rId25" Type="http://schemas.openxmlformats.org/officeDocument/2006/relationships/image" Target="../media/image134.png"/><Relationship Id="rId24" Type="http://schemas.openxmlformats.org/officeDocument/2006/relationships/image" Target="../media/image133.png"/><Relationship Id="rId23" Type="http://schemas.openxmlformats.org/officeDocument/2006/relationships/image" Target="../media/image132.png"/><Relationship Id="rId22" Type="http://schemas.openxmlformats.org/officeDocument/2006/relationships/image" Target="../media/image131.png"/><Relationship Id="rId21" Type="http://schemas.openxmlformats.org/officeDocument/2006/relationships/image" Target="../media/image130.png"/><Relationship Id="rId20" Type="http://schemas.openxmlformats.org/officeDocument/2006/relationships/image" Target="../media/image129.png"/><Relationship Id="rId2" Type="http://schemas.openxmlformats.org/officeDocument/2006/relationships/image" Target="../media/image112.png"/><Relationship Id="rId19" Type="http://schemas.openxmlformats.org/officeDocument/2006/relationships/image" Target="../media/image128.png"/><Relationship Id="rId18" Type="http://schemas.openxmlformats.org/officeDocument/2006/relationships/image" Target="../media/image127.png"/><Relationship Id="rId17" Type="http://schemas.openxmlformats.org/officeDocument/2006/relationships/image" Target="../media/image126.png"/><Relationship Id="rId16" Type="http://schemas.openxmlformats.org/officeDocument/2006/relationships/image" Target="../media/image125.png"/><Relationship Id="rId15" Type="http://schemas.openxmlformats.org/officeDocument/2006/relationships/image" Target="../media/image124.png"/><Relationship Id="rId14" Type="http://schemas.openxmlformats.org/officeDocument/2006/relationships/image" Target="../media/image123.png"/><Relationship Id="rId13" Type="http://schemas.openxmlformats.org/officeDocument/2006/relationships/image" Target="../media/image122.png"/><Relationship Id="rId12" Type="http://schemas.openxmlformats.org/officeDocument/2006/relationships/image" Target="../media/image121.png"/><Relationship Id="rId11" Type="http://schemas.openxmlformats.org/officeDocument/2006/relationships/image" Target="../media/image120.png"/><Relationship Id="rId10" Type="http://schemas.openxmlformats.org/officeDocument/2006/relationships/image" Target="../media/image119.png"/><Relationship Id="rId1" Type="http://schemas.openxmlformats.org/officeDocument/2006/relationships/image" Target="../media/image111.png"/></Relationships>
</file>

<file path=ppt/slides/_rels/slide11.xml.rels><?xml version="1.0" encoding="UTF-8" standalone="yes"?>
<Relationships xmlns="http://schemas.openxmlformats.org/package/2006/relationships"><Relationship Id="rId9" Type="http://schemas.openxmlformats.org/officeDocument/2006/relationships/image" Target="../media/image170.png"/><Relationship Id="rId8" Type="http://schemas.openxmlformats.org/officeDocument/2006/relationships/image" Target="../media/image169.png"/><Relationship Id="rId7" Type="http://schemas.openxmlformats.org/officeDocument/2006/relationships/image" Target="../media/image168.png"/><Relationship Id="rId6" Type="http://schemas.openxmlformats.org/officeDocument/2006/relationships/image" Target="../media/image167.png"/><Relationship Id="rId5" Type="http://schemas.openxmlformats.org/officeDocument/2006/relationships/image" Target="../media/image166.png"/><Relationship Id="rId4" Type="http://schemas.openxmlformats.org/officeDocument/2006/relationships/image" Target="../media/image165.png"/><Relationship Id="rId3" Type="http://schemas.openxmlformats.org/officeDocument/2006/relationships/image" Target="../media/image164.png"/><Relationship Id="rId20" Type="http://schemas.openxmlformats.org/officeDocument/2006/relationships/slideLayout" Target="../slideLayouts/slideLayout1.xml"/><Relationship Id="rId2" Type="http://schemas.openxmlformats.org/officeDocument/2006/relationships/image" Target="../media/image163.png"/><Relationship Id="rId19" Type="http://schemas.openxmlformats.org/officeDocument/2006/relationships/image" Target="../media/image1.png"/><Relationship Id="rId18" Type="http://schemas.openxmlformats.org/officeDocument/2006/relationships/image" Target="../media/image179.png"/><Relationship Id="rId17" Type="http://schemas.openxmlformats.org/officeDocument/2006/relationships/image" Target="../media/image178.png"/><Relationship Id="rId16" Type="http://schemas.openxmlformats.org/officeDocument/2006/relationships/image" Target="../media/image177.png"/><Relationship Id="rId15" Type="http://schemas.openxmlformats.org/officeDocument/2006/relationships/image" Target="../media/image176.png"/><Relationship Id="rId14" Type="http://schemas.openxmlformats.org/officeDocument/2006/relationships/image" Target="../media/image175.png"/><Relationship Id="rId13" Type="http://schemas.openxmlformats.org/officeDocument/2006/relationships/image" Target="../media/image174.png"/><Relationship Id="rId12" Type="http://schemas.openxmlformats.org/officeDocument/2006/relationships/image" Target="../media/image173.png"/><Relationship Id="rId11" Type="http://schemas.openxmlformats.org/officeDocument/2006/relationships/image" Target="../media/image172.png"/><Relationship Id="rId10" Type="http://schemas.openxmlformats.org/officeDocument/2006/relationships/image" Target="../media/image171.png"/><Relationship Id="rId1" Type="http://schemas.openxmlformats.org/officeDocument/2006/relationships/image" Target="../media/image16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180.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image" Target="../media/image182.png"/><Relationship Id="rId1" Type="http://schemas.openxmlformats.org/officeDocument/2006/relationships/image" Target="../media/image181.png"/></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186.png"/><Relationship Id="rId4" Type="http://schemas.openxmlformats.org/officeDocument/2006/relationships/image" Target="../media/image185.png"/><Relationship Id="rId3" Type="http://schemas.openxmlformats.org/officeDocument/2006/relationships/image" Target="../media/image1.png"/><Relationship Id="rId2" Type="http://schemas.openxmlformats.org/officeDocument/2006/relationships/image" Target="../media/image184.png"/><Relationship Id="rId1" Type="http://schemas.openxmlformats.org/officeDocument/2006/relationships/image" Target="../media/image183.png"/></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89.jpeg"/><Relationship Id="rId3" Type="http://schemas.openxmlformats.org/officeDocument/2006/relationships/image" Target="../media/image1.png"/><Relationship Id="rId2" Type="http://schemas.openxmlformats.org/officeDocument/2006/relationships/image" Target="../media/image188.png"/><Relationship Id="rId1" Type="http://schemas.openxmlformats.org/officeDocument/2006/relationships/image" Target="../media/image187.png"/></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193.png"/><Relationship Id="rId3" Type="http://schemas.openxmlformats.org/officeDocument/2006/relationships/image" Target="../media/image192.png"/><Relationship Id="rId2" Type="http://schemas.openxmlformats.org/officeDocument/2006/relationships/image" Target="../media/image191.png"/><Relationship Id="rId1" Type="http://schemas.openxmlformats.org/officeDocument/2006/relationships/image" Target="../media/image190.pn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95.png"/><Relationship Id="rId2" Type="http://schemas.openxmlformats.org/officeDocument/2006/relationships/image" Target="../media/image194.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9" Type="http://schemas.openxmlformats.org/officeDocument/2006/relationships/image" Target="../media/image203.png"/><Relationship Id="rId8" Type="http://schemas.openxmlformats.org/officeDocument/2006/relationships/image" Target="../media/image202.png"/><Relationship Id="rId7" Type="http://schemas.openxmlformats.org/officeDocument/2006/relationships/image" Target="../media/image201.png"/><Relationship Id="rId6" Type="http://schemas.openxmlformats.org/officeDocument/2006/relationships/image" Target="../media/image200.png"/><Relationship Id="rId5" Type="http://schemas.openxmlformats.org/officeDocument/2006/relationships/image" Target="../media/image199.png"/><Relationship Id="rId4" Type="http://schemas.openxmlformats.org/officeDocument/2006/relationships/image" Target="../media/image1.png"/><Relationship Id="rId3" Type="http://schemas.openxmlformats.org/officeDocument/2006/relationships/image" Target="../media/image198.png"/><Relationship Id="rId2" Type="http://schemas.openxmlformats.org/officeDocument/2006/relationships/image" Target="../media/image197.png"/><Relationship Id="rId19" Type="http://schemas.openxmlformats.org/officeDocument/2006/relationships/slideLayout" Target="../slideLayouts/slideLayout1.xml"/><Relationship Id="rId18" Type="http://schemas.openxmlformats.org/officeDocument/2006/relationships/image" Target="../media/image212.png"/><Relationship Id="rId17" Type="http://schemas.openxmlformats.org/officeDocument/2006/relationships/image" Target="../media/image211.png"/><Relationship Id="rId16" Type="http://schemas.openxmlformats.org/officeDocument/2006/relationships/image" Target="../media/image210.png"/><Relationship Id="rId15" Type="http://schemas.openxmlformats.org/officeDocument/2006/relationships/image" Target="../media/image209.png"/><Relationship Id="rId14" Type="http://schemas.openxmlformats.org/officeDocument/2006/relationships/image" Target="../media/image208.png"/><Relationship Id="rId13" Type="http://schemas.openxmlformats.org/officeDocument/2006/relationships/image" Target="../media/image207.png"/><Relationship Id="rId12" Type="http://schemas.openxmlformats.org/officeDocument/2006/relationships/image" Target="../media/image206.png"/><Relationship Id="rId11" Type="http://schemas.openxmlformats.org/officeDocument/2006/relationships/image" Target="../media/image205.png"/><Relationship Id="rId10" Type="http://schemas.openxmlformats.org/officeDocument/2006/relationships/image" Target="../media/image204.png"/><Relationship Id="rId1" Type="http://schemas.openxmlformats.org/officeDocument/2006/relationships/image" Target="../media/image196.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png"/><Relationship Id="rId3" Type="http://schemas.openxmlformats.org/officeDocument/2006/relationships/image" Target="../media/image215.png"/><Relationship Id="rId2" Type="http://schemas.openxmlformats.org/officeDocument/2006/relationships/image" Target="../media/image214.png"/><Relationship Id="rId1" Type="http://schemas.openxmlformats.org/officeDocument/2006/relationships/image" Target="../media/image213.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216.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9" Type="http://schemas.openxmlformats.org/officeDocument/2006/relationships/image" Target="../media/image13.png"/><Relationship Id="rId8" Type="http://schemas.openxmlformats.org/officeDocument/2006/relationships/image" Target="../media/image12.png"/><Relationship Id="rId7" Type="http://schemas.openxmlformats.org/officeDocument/2006/relationships/image" Target="../media/image11.png"/><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0" Type="http://schemas.openxmlformats.org/officeDocument/2006/relationships/slideLayout" Target="../slideLayouts/slideLayout1.xml"/><Relationship Id="rId2" Type="http://schemas.openxmlformats.org/officeDocument/2006/relationships/image" Target="../media/image6.png"/><Relationship Id="rId19" Type="http://schemas.openxmlformats.org/officeDocument/2006/relationships/image" Target="../media/image22.png"/><Relationship Id="rId18" Type="http://schemas.openxmlformats.org/officeDocument/2006/relationships/image" Target="../media/image21.png"/><Relationship Id="rId17" Type="http://schemas.openxmlformats.org/officeDocument/2006/relationships/image" Target="../media/image20.png"/><Relationship Id="rId16" Type="http://schemas.openxmlformats.org/officeDocument/2006/relationships/image" Target="../media/image19.png"/><Relationship Id="rId15" Type="http://schemas.openxmlformats.org/officeDocument/2006/relationships/image" Target="../media/image18.png"/><Relationship Id="rId14" Type="http://schemas.openxmlformats.org/officeDocument/2006/relationships/image" Target="../media/image17.png"/><Relationship Id="rId13" Type="http://schemas.openxmlformats.org/officeDocument/2006/relationships/image" Target="../media/image16.png"/><Relationship Id="rId12" Type="http://schemas.openxmlformats.org/officeDocument/2006/relationships/image" Target="../media/image15.png"/><Relationship Id="rId11" Type="http://schemas.openxmlformats.org/officeDocument/2006/relationships/image" Target="../media/image14.png"/><Relationship Id="rId10" Type="http://schemas.openxmlformats.org/officeDocument/2006/relationships/image" Target="../media/image1.png"/><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image" Target="../media/image24.png"/><Relationship Id="rId1" Type="http://schemas.openxmlformats.org/officeDocument/2006/relationships/image" Target="../media/image23.png"/></Relationships>
</file>

<file path=ppt/slides/_rels/slide7.xml.rels><?xml version="1.0" encoding="UTF-8" standalone="yes"?>
<Relationships xmlns="http://schemas.openxmlformats.org/package/2006/relationships"><Relationship Id="rId9" Type="http://schemas.openxmlformats.org/officeDocument/2006/relationships/image" Target="../media/image32.png"/><Relationship Id="rId8" Type="http://schemas.openxmlformats.org/officeDocument/2006/relationships/image" Target="../media/image31.png"/><Relationship Id="rId78" Type="http://schemas.openxmlformats.org/officeDocument/2006/relationships/slideLayout" Target="../slideLayouts/slideLayout1.xml"/><Relationship Id="rId77" Type="http://schemas.openxmlformats.org/officeDocument/2006/relationships/image" Target="../media/image100.png"/><Relationship Id="rId76" Type="http://schemas.openxmlformats.org/officeDocument/2006/relationships/image" Target="../media/image99.png"/><Relationship Id="rId75" Type="http://schemas.openxmlformats.org/officeDocument/2006/relationships/image" Target="../media/image98.png"/><Relationship Id="rId74" Type="http://schemas.openxmlformats.org/officeDocument/2006/relationships/image" Target="../media/image97.png"/><Relationship Id="rId73" Type="http://schemas.openxmlformats.org/officeDocument/2006/relationships/image" Target="../media/image96.png"/><Relationship Id="rId72" Type="http://schemas.openxmlformats.org/officeDocument/2006/relationships/image" Target="../media/image95.png"/><Relationship Id="rId71" Type="http://schemas.openxmlformats.org/officeDocument/2006/relationships/image" Target="../media/image94.png"/><Relationship Id="rId70" Type="http://schemas.openxmlformats.org/officeDocument/2006/relationships/image" Target="../media/image93.png"/><Relationship Id="rId7" Type="http://schemas.openxmlformats.org/officeDocument/2006/relationships/image" Target="../media/image30.png"/><Relationship Id="rId69" Type="http://schemas.openxmlformats.org/officeDocument/2006/relationships/image" Target="../media/image92.png"/><Relationship Id="rId68" Type="http://schemas.openxmlformats.org/officeDocument/2006/relationships/image" Target="../media/image91.png"/><Relationship Id="rId67" Type="http://schemas.openxmlformats.org/officeDocument/2006/relationships/image" Target="../media/image90.png"/><Relationship Id="rId66" Type="http://schemas.openxmlformats.org/officeDocument/2006/relationships/image" Target="../media/image89.png"/><Relationship Id="rId65" Type="http://schemas.openxmlformats.org/officeDocument/2006/relationships/image" Target="../media/image88.png"/><Relationship Id="rId64" Type="http://schemas.openxmlformats.org/officeDocument/2006/relationships/image" Target="../media/image87.png"/><Relationship Id="rId63" Type="http://schemas.openxmlformats.org/officeDocument/2006/relationships/image" Target="../media/image86.png"/><Relationship Id="rId62" Type="http://schemas.openxmlformats.org/officeDocument/2006/relationships/image" Target="../media/image85.png"/><Relationship Id="rId61" Type="http://schemas.openxmlformats.org/officeDocument/2006/relationships/image" Target="../media/image84.png"/><Relationship Id="rId60" Type="http://schemas.openxmlformats.org/officeDocument/2006/relationships/image" Target="../media/image83.png"/><Relationship Id="rId6" Type="http://schemas.openxmlformats.org/officeDocument/2006/relationships/image" Target="../media/image29.png"/><Relationship Id="rId59" Type="http://schemas.openxmlformats.org/officeDocument/2006/relationships/image" Target="../media/image82.png"/><Relationship Id="rId58" Type="http://schemas.openxmlformats.org/officeDocument/2006/relationships/image" Target="../media/image81.png"/><Relationship Id="rId57" Type="http://schemas.openxmlformats.org/officeDocument/2006/relationships/image" Target="../media/image80.png"/><Relationship Id="rId56" Type="http://schemas.openxmlformats.org/officeDocument/2006/relationships/image" Target="../media/image79.png"/><Relationship Id="rId55" Type="http://schemas.openxmlformats.org/officeDocument/2006/relationships/image" Target="../media/image78.png"/><Relationship Id="rId54" Type="http://schemas.openxmlformats.org/officeDocument/2006/relationships/image" Target="../media/image77.png"/><Relationship Id="rId53" Type="http://schemas.openxmlformats.org/officeDocument/2006/relationships/image" Target="../media/image76.png"/><Relationship Id="rId52" Type="http://schemas.openxmlformats.org/officeDocument/2006/relationships/image" Target="../media/image75.png"/><Relationship Id="rId51" Type="http://schemas.openxmlformats.org/officeDocument/2006/relationships/image" Target="../media/image74.png"/><Relationship Id="rId50" Type="http://schemas.openxmlformats.org/officeDocument/2006/relationships/image" Target="../media/image73.png"/><Relationship Id="rId5" Type="http://schemas.openxmlformats.org/officeDocument/2006/relationships/image" Target="../media/image28.png"/><Relationship Id="rId49" Type="http://schemas.openxmlformats.org/officeDocument/2006/relationships/image" Target="../media/image72.png"/><Relationship Id="rId48" Type="http://schemas.openxmlformats.org/officeDocument/2006/relationships/image" Target="../media/image71.png"/><Relationship Id="rId47" Type="http://schemas.openxmlformats.org/officeDocument/2006/relationships/image" Target="../media/image70.png"/><Relationship Id="rId46" Type="http://schemas.openxmlformats.org/officeDocument/2006/relationships/image" Target="../media/image69.png"/><Relationship Id="rId45" Type="http://schemas.openxmlformats.org/officeDocument/2006/relationships/image" Target="../media/image68.png"/><Relationship Id="rId44" Type="http://schemas.openxmlformats.org/officeDocument/2006/relationships/image" Target="../media/image67.png"/><Relationship Id="rId43" Type="http://schemas.openxmlformats.org/officeDocument/2006/relationships/image" Target="../media/image66.png"/><Relationship Id="rId42" Type="http://schemas.openxmlformats.org/officeDocument/2006/relationships/image" Target="../media/image65.png"/><Relationship Id="rId41" Type="http://schemas.openxmlformats.org/officeDocument/2006/relationships/image" Target="../media/image64.png"/><Relationship Id="rId40" Type="http://schemas.openxmlformats.org/officeDocument/2006/relationships/image" Target="../media/image63.png"/><Relationship Id="rId4" Type="http://schemas.openxmlformats.org/officeDocument/2006/relationships/image" Target="../media/image27.png"/><Relationship Id="rId39" Type="http://schemas.openxmlformats.org/officeDocument/2006/relationships/image" Target="../media/image62.png"/><Relationship Id="rId38" Type="http://schemas.openxmlformats.org/officeDocument/2006/relationships/image" Target="../media/image61.png"/><Relationship Id="rId37" Type="http://schemas.openxmlformats.org/officeDocument/2006/relationships/image" Target="../media/image60.png"/><Relationship Id="rId36" Type="http://schemas.openxmlformats.org/officeDocument/2006/relationships/image" Target="../media/image59.png"/><Relationship Id="rId35" Type="http://schemas.openxmlformats.org/officeDocument/2006/relationships/image" Target="../media/image58.png"/><Relationship Id="rId34" Type="http://schemas.openxmlformats.org/officeDocument/2006/relationships/image" Target="../media/image57.png"/><Relationship Id="rId33" Type="http://schemas.openxmlformats.org/officeDocument/2006/relationships/image" Target="../media/image56.png"/><Relationship Id="rId32" Type="http://schemas.openxmlformats.org/officeDocument/2006/relationships/image" Target="../media/image55.png"/><Relationship Id="rId31" Type="http://schemas.openxmlformats.org/officeDocument/2006/relationships/image" Target="../media/image54.png"/><Relationship Id="rId30" Type="http://schemas.openxmlformats.org/officeDocument/2006/relationships/image" Target="../media/image53.png"/><Relationship Id="rId3" Type="http://schemas.openxmlformats.org/officeDocument/2006/relationships/image" Target="../media/image26.png"/><Relationship Id="rId29" Type="http://schemas.openxmlformats.org/officeDocument/2006/relationships/image" Target="../media/image52.png"/><Relationship Id="rId28" Type="http://schemas.openxmlformats.org/officeDocument/2006/relationships/image" Target="../media/image51.png"/><Relationship Id="rId27" Type="http://schemas.openxmlformats.org/officeDocument/2006/relationships/image" Target="../media/image50.png"/><Relationship Id="rId26" Type="http://schemas.openxmlformats.org/officeDocument/2006/relationships/image" Target="../media/image49.png"/><Relationship Id="rId25" Type="http://schemas.openxmlformats.org/officeDocument/2006/relationships/image" Target="../media/image48.png"/><Relationship Id="rId24" Type="http://schemas.openxmlformats.org/officeDocument/2006/relationships/image" Target="../media/image47.png"/><Relationship Id="rId23" Type="http://schemas.openxmlformats.org/officeDocument/2006/relationships/image" Target="../media/image46.png"/><Relationship Id="rId22" Type="http://schemas.openxmlformats.org/officeDocument/2006/relationships/image" Target="../media/image45.png"/><Relationship Id="rId21" Type="http://schemas.openxmlformats.org/officeDocument/2006/relationships/image" Target="../media/image44.png"/><Relationship Id="rId20" Type="http://schemas.openxmlformats.org/officeDocument/2006/relationships/image" Target="../media/image43.png"/><Relationship Id="rId2" Type="http://schemas.openxmlformats.org/officeDocument/2006/relationships/image" Target="../media/image1.png"/><Relationship Id="rId19" Type="http://schemas.openxmlformats.org/officeDocument/2006/relationships/image" Target="../media/image42.png"/><Relationship Id="rId18" Type="http://schemas.openxmlformats.org/officeDocument/2006/relationships/image" Target="../media/image41.png"/><Relationship Id="rId17" Type="http://schemas.openxmlformats.org/officeDocument/2006/relationships/image" Target="../media/image40.png"/><Relationship Id="rId16" Type="http://schemas.openxmlformats.org/officeDocument/2006/relationships/image" Target="../media/image39.png"/><Relationship Id="rId15" Type="http://schemas.openxmlformats.org/officeDocument/2006/relationships/image" Target="../media/image38.png"/><Relationship Id="rId14" Type="http://schemas.openxmlformats.org/officeDocument/2006/relationships/image" Target="../media/image37.png"/><Relationship Id="rId13" Type="http://schemas.openxmlformats.org/officeDocument/2006/relationships/image" Target="../media/image36.png"/><Relationship Id="rId12" Type="http://schemas.openxmlformats.org/officeDocument/2006/relationships/image" Target="../media/image35.png"/><Relationship Id="rId11" Type="http://schemas.openxmlformats.org/officeDocument/2006/relationships/image" Target="../media/image34.png"/><Relationship Id="rId10" Type="http://schemas.openxmlformats.org/officeDocument/2006/relationships/image" Target="../media/image33.png"/><Relationship Id="rId1" Type="http://schemas.openxmlformats.org/officeDocument/2006/relationships/image" Target="../media/image25.png"/></Relationships>
</file>

<file path=ppt/slides/_rels/slide8.xml.rels><?xml version="1.0" encoding="UTF-8" standalone="yes"?>
<Relationships xmlns="http://schemas.openxmlformats.org/package/2006/relationships"><Relationship Id="rId9" Type="http://schemas.openxmlformats.org/officeDocument/2006/relationships/image" Target="../media/image108.png"/><Relationship Id="rId8" Type="http://schemas.openxmlformats.org/officeDocument/2006/relationships/image" Target="../media/image107.png"/><Relationship Id="rId7" Type="http://schemas.openxmlformats.org/officeDocument/2006/relationships/image" Target="../media/image106.png"/><Relationship Id="rId6" Type="http://schemas.openxmlformats.org/officeDocument/2006/relationships/image" Target="../media/image105.png"/><Relationship Id="rId5" Type="http://schemas.openxmlformats.org/officeDocument/2006/relationships/image" Target="../media/image1.png"/><Relationship Id="rId4" Type="http://schemas.openxmlformats.org/officeDocument/2006/relationships/image" Target="../media/image104.png"/><Relationship Id="rId3" Type="http://schemas.openxmlformats.org/officeDocument/2006/relationships/image" Target="../media/image103.png"/><Relationship Id="rId2" Type="http://schemas.openxmlformats.org/officeDocument/2006/relationships/image" Target="../media/image102.png"/><Relationship Id="rId11" Type="http://schemas.openxmlformats.org/officeDocument/2006/relationships/slideLayout" Target="../slideLayouts/slideLayout1.xml"/><Relationship Id="rId10" Type="http://schemas.openxmlformats.org/officeDocument/2006/relationships/image" Target="../media/image109.png"/><Relationship Id="rId1" Type="http://schemas.openxmlformats.org/officeDocument/2006/relationships/image" Target="../media/image101.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1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9"/>
          <p:cNvSpPr/>
          <p:nvPr/>
        </p:nvSpPr>
        <p:spPr>
          <a:xfrm>
            <a:off x="555404" y="1757882"/>
            <a:ext cx="11098530" cy="3194685"/>
          </a:xfrm>
          <a:prstGeom prst="rect">
            <a:avLst/>
          </a:prstGeom>
        </p:spPr>
        <p:txBody>
          <a:bodyPr vert="horz" wrap="square" lIns="0" tIns="0" rIns="0" bIns="0"/>
          <a:lstStyle/>
          <a:p>
            <a:pPr algn="l" rtl="0" eaLnBrk="0">
              <a:lnSpc>
                <a:spcPct val="83000"/>
              </a:lnSpc>
            </a:pPr>
            <a:endParaRPr lang="en-US" altLang="en-US" sz="100" dirty="0"/>
          </a:p>
          <a:p>
            <a:pPr marL="285115" indent="-272415" algn="l" rtl="0" eaLnBrk="0">
              <a:lnSpc>
                <a:spcPct val="133000"/>
              </a:lnSpc>
            </a:pPr>
            <a:r>
              <a:rPr sz="1500" spc="-10" dirty="0">
                <a:solidFill>
                  <a:srgbClr val="0B4EA2">
                    <a:alpha val="100000"/>
                  </a:srgbClr>
                </a:solidFill>
                <a:latin typeface="Wingdings" panose="05000000000000000000"/>
                <a:ea typeface="Wingdings" panose="05000000000000000000"/>
                <a:cs typeface="Wingdings" panose="05000000000000000000"/>
              </a:rPr>
              <a:t>1</a:t>
            </a:r>
            <a:r>
              <a:rPr sz="1500" spc="-10" dirty="0">
                <a:solidFill>
                  <a:srgbClr val="0B4EA2">
                    <a:alpha val="100000"/>
                  </a:srgbClr>
                </a:solidFill>
                <a:latin typeface="Wingdings" panose="05000000000000000000"/>
                <a:ea typeface="Wingdings" panose="05000000000000000000"/>
                <a:cs typeface="Wingdings" panose="05000000000000000000"/>
              </a:rPr>
              <a:t> </a:t>
            </a:r>
            <a:r>
              <a:rPr sz="1500" spc="-10" dirty="0">
                <a:solidFill>
                  <a:srgbClr val="000000">
                    <a:alpha val="100000"/>
                  </a:srgbClr>
                </a:solidFill>
                <a:latin typeface="Arial" panose="020B0604020202020204"/>
                <a:ea typeface="Arial" panose="020B0604020202020204"/>
                <a:cs typeface="Arial" panose="020B0604020202020204"/>
              </a:rPr>
              <a:t>2021</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年以来</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国内创新药板块经历了熊市</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板块整体从高位大幅下跌。</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媒</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体、</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市场不约而同的出现了许多负面解读</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看</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衰行业发展的观点频出</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500" dirty="0"/>
          </a:p>
          <a:p>
            <a:pPr algn="l" rtl="0" eaLnBrk="0">
              <a:lnSpc>
                <a:spcPct val="144000"/>
              </a:lnSpc>
            </a:pPr>
            <a:endParaRPr lang="en-US" altLang="en-US" sz="1000" dirty="0"/>
          </a:p>
          <a:p>
            <a:pPr algn="l" rtl="0" eaLnBrk="0">
              <a:lnSpc>
                <a:spcPct val="144000"/>
              </a:lnSpc>
            </a:pPr>
            <a:endParaRPr lang="en-US" altLang="en-US" sz="1000" dirty="0"/>
          </a:p>
          <a:p>
            <a:pPr marL="12700" algn="l" rtl="0" eaLnBrk="0">
              <a:lnSpc>
                <a:spcPct val="100000"/>
              </a:lnSpc>
              <a:spcBef>
                <a:spcPts val="460"/>
              </a:spcBef>
            </a:pPr>
            <a:r>
              <a:rPr sz="1500" spc="30" dirty="0">
                <a:solidFill>
                  <a:srgbClr val="0B4EA2">
                    <a:alpha val="100000"/>
                  </a:srgbClr>
                </a:solidFill>
                <a:latin typeface="Wingdings" panose="05000000000000000000"/>
                <a:ea typeface="Wingdings" panose="05000000000000000000"/>
                <a:cs typeface="Wingdings" panose="05000000000000000000"/>
              </a:rPr>
              <a:t>1</a:t>
            </a:r>
            <a:r>
              <a:rPr sz="1500" spc="30" dirty="0">
                <a:solidFill>
                  <a:srgbClr val="0B4EA2">
                    <a:alpha val="100000"/>
                  </a:srgbClr>
                </a:solidFill>
                <a:latin typeface="Wingdings" panose="05000000000000000000"/>
                <a:ea typeface="Wingdings" panose="05000000000000000000"/>
                <a:cs typeface="Wingdings" panose="05000000000000000000"/>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美股生物科技指数</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0" dirty="0">
                <a:solidFill>
                  <a:srgbClr val="000000">
                    <a:alpha val="100000"/>
                  </a:srgbClr>
                </a:solidFill>
                <a:latin typeface="Arial" panose="020B0604020202020204"/>
                <a:ea typeface="Arial" panose="020B0604020202020204"/>
                <a:cs typeface="Arial" panose="020B0604020202020204"/>
              </a:rPr>
              <a:t>XBI</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跌回了</a:t>
            </a:r>
            <a:r>
              <a:rPr sz="1500" spc="30" dirty="0">
                <a:solidFill>
                  <a:srgbClr val="000000">
                    <a:alpha val="100000"/>
                  </a:srgbClr>
                </a:solidFill>
                <a:latin typeface="Arial" panose="020B0604020202020204"/>
                <a:ea typeface="Arial" panose="020B0604020202020204"/>
                <a:cs typeface="Arial" panose="020B0604020202020204"/>
              </a:rPr>
              <a:t>2015</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年的水平</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更是让投资者产生了</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“创新药是</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否</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存在长期投资价值”的疑问。</a:t>
            </a:r>
            <a:endParaRPr lang="en-US" altLang="en-US" sz="1500" dirty="0"/>
          </a:p>
          <a:p>
            <a:pPr algn="l" rtl="0" eaLnBrk="0">
              <a:lnSpc>
                <a:spcPct val="144000"/>
              </a:lnSpc>
            </a:pPr>
            <a:endParaRPr lang="en-US" altLang="en-US" sz="1000" dirty="0"/>
          </a:p>
          <a:p>
            <a:pPr algn="l" rtl="0" eaLnBrk="0">
              <a:lnSpc>
                <a:spcPct val="144000"/>
              </a:lnSpc>
            </a:pPr>
            <a:endParaRPr lang="en-US" altLang="en-US" sz="1000" dirty="0"/>
          </a:p>
          <a:p>
            <a:pPr marL="12700" algn="l" rtl="0" eaLnBrk="0">
              <a:lnSpc>
                <a:spcPts val="1895"/>
              </a:lnSpc>
              <a:spcBef>
                <a:spcPts val="460"/>
              </a:spcBef>
            </a:pPr>
            <a:r>
              <a:rPr sz="1500" spc="60" dirty="0">
                <a:solidFill>
                  <a:srgbClr val="0B4EA2">
                    <a:alpha val="100000"/>
                  </a:srgbClr>
                </a:solidFill>
                <a:latin typeface="Wingdings" panose="05000000000000000000"/>
                <a:ea typeface="Wingdings" panose="05000000000000000000"/>
                <a:cs typeface="Wingdings" panose="05000000000000000000"/>
              </a:rPr>
              <a:t>1</a:t>
            </a:r>
            <a:r>
              <a:rPr sz="1500" spc="60" dirty="0">
                <a:solidFill>
                  <a:srgbClr val="0B4EA2">
                    <a:alpha val="100000"/>
                  </a:srgbClr>
                </a:solidFill>
                <a:latin typeface="Wingdings" panose="05000000000000000000"/>
                <a:ea typeface="Wingdings" panose="05000000000000000000"/>
                <a:cs typeface="Wingdings" panose="05000000000000000000"/>
              </a:rPr>
              <a:t> </a:t>
            </a:r>
            <a:r>
              <a:rPr sz="15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而当前全球投资者都在关注和博弈的美联储加息以及相关的宏观因素</a:t>
            </a:r>
            <a:r>
              <a:rPr sz="15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，也正在主导创新药</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的价值判断。</a:t>
            </a:r>
            <a:endParaRPr lang="en-US" altLang="en-US" sz="1500" dirty="0"/>
          </a:p>
          <a:p>
            <a:pPr algn="l" rtl="0" eaLnBrk="0">
              <a:lnSpc>
                <a:spcPct val="144000"/>
              </a:lnSpc>
            </a:pPr>
            <a:endParaRPr lang="en-US" altLang="en-US" sz="1000" dirty="0"/>
          </a:p>
          <a:p>
            <a:pPr algn="l" rtl="0" eaLnBrk="0">
              <a:lnSpc>
                <a:spcPct val="145000"/>
              </a:lnSpc>
            </a:pPr>
            <a:endParaRPr lang="en-US" altLang="en-US" sz="1000" dirty="0"/>
          </a:p>
          <a:p>
            <a:pPr algn="l" rtl="0" eaLnBrk="0">
              <a:lnSpc>
                <a:spcPct val="127000"/>
              </a:lnSpc>
            </a:pPr>
            <a:endParaRPr lang="en-US" altLang="en-US" sz="300" dirty="0"/>
          </a:p>
          <a:p>
            <a:pPr marL="283845" indent="-271145" algn="l" rtl="0" eaLnBrk="0">
              <a:lnSpc>
                <a:spcPct val="131000"/>
              </a:lnSpc>
            </a:pPr>
            <a:r>
              <a:rPr sz="1500" spc="30" dirty="0">
                <a:solidFill>
                  <a:srgbClr val="0B4EA2">
                    <a:alpha val="100000"/>
                  </a:srgbClr>
                </a:solidFill>
                <a:latin typeface="Wingdings" panose="05000000000000000000"/>
                <a:ea typeface="Wingdings" panose="05000000000000000000"/>
                <a:cs typeface="Wingdings" panose="05000000000000000000"/>
              </a:rPr>
              <a:t>1</a:t>
            </a:r>
            <a:r>
              <a:rPr lang="en-US" sz="1500" spc="30" dirty="0">
                <a:solidFill>
                  <a:srgbClr val="0B4EA2">
                    <a:alpha val="100000"/>
                  </a:srgbClr>
                </a:solidFill>
                <a:latin typeface="Wingdings" panose="05000000000000000000"/>
                <a:ea typeface="Wingdings" panose="05000000000000000000"/>
                <a:cs typeface="Wingdings" panose="05000000000000000000"/>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生物科技股大跌的原因是什么？</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国内创新药</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板块暴跌和海外的相关性如</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何？股票下跌意味着产业前途暗淡吗？</a:t>
            </a:r>
            <a:r>
              <a:rPr sz="15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国内创新药发展到了什</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么阶段？</a:t>
            </a:r>
            <a:endParaRPr lang="en-US" altLang="en-US" sz="1500" dirty="0"/>
          </a:p>
        </p:txBody>
      </p:sp>
      <p:pic>
        <p:nvPicPr>
          <p:cNvPr id="10" name="picture 10"/>
          <p:cNvPicPr>
            <a:picLocks noChangeAspect="1"/>
          </p:cNvPicPr>
          <p:nvPr/>
        </p:nvPicPr>
        <p:blipFill>
          <a:blip r:embed="rId1"/>
          <a:stretch>
            <a:fillRect/>
          </a:stretch>
        </p:blipFill>
        <p:spPr>
          <a:xfrm rot="21600000">
            <a:off x="9143" y="859535"/>
            <a:ext cx="12182856" cy="8991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path"/>
          <p:cNvSpPr/>
          <p:nvPr/>
        </p:nvSpPr>
        <p:spPr>
          <a:xfrm>
            <a:off x="7667243" y="4155947"/>
            <a:ext cx="164592" cy="76200"/>
          </a:xfrm>
          <a:custGeom>
            <a:avLst/>
            <a:gdLst/>
            <a:ahLst/>
            <a:cxnLst/>
            <a:rect l="0" t="0" r="0" b="0"/>
            <a:pathLst>
              <a:path w="259" h="120">
                <a:moveTo>
                  <a:pt x="21" y="67"/>
                </a:moveTo>
                <a:lnTo>
                  <a:pt x="45" y="76"/>
                </a:lnTo>
                <a:lnTo>
                  <a:pt x="69" y="67"/>
                </a:lnTo>
                <a:lnTo>
                  <a:pt x="93" y="98"/>
                </a:lnTo>
                <a:moveTo>
                  <a:pt x="165" y="21"/>
                </a:moveTo>
                <a:lnTo>
                  <a:pt x="189" y="40"/>
                </a:lnTo>
                <a:lnTo>
                  <a:pt x="213" y="48"/>
                </a:lnTo>
                <a:lnTo>
                  <a:pt x="237" y="36"/>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18" name="path"/>
          <p:cNvSpPr/>
          <p:nvPr/>
        </p:nvSpPr>
        <p:spPr>
          <a:xfrm>
            <a:off x="7313676" y="4073652"/>
            <a:ext cx="365759" cy="294132"/>
          </a:xfrm>
          <a:custGeom>
            <a:avLst/>
            <a:gdLst/>
            <a:ahLst/>
            <a:cxnLst/>
            <a:rect l="0" t="0" r="0" b="0"/>
            <a:pathLst>
              <a:path w="575" h="463">
                <a:moveTo>
                  <a:pt x="21" y="304"/>
                </a:moveTo>
                <a:lnTo>
                  <a:pt x="50" y="276"/>
                </a:lnTo>
                <a:lnTo>
                  <a:pt x="74" y="295"/>
                </a:lnTo>
                <a:moveTo>
                  <a:pt x="146" y="398"/>
                </a:moveTo>
                <a:lnTo>
                  <a:pt x="170" y="424"/>
                </a:lnTo>
                <a:lnTo>
                  <a:pt x="189" y="441"/>
                </a:lnTo>
                <a:moveTo>
                  <a:pt x="218" y="367"/>
                </a:moveTo>
                <a:lnTo>
                  <a:pt x="242" y="388"/>
                </a:lnTo>
                <a:lnTo>
                  <a:pt x="266" y="403"/>
                </a:lnTo>
                <a:lnTo>
                  <a:pt x="290" y="436"/>
                </a:lnTo>
                <a:moveTo>
                  <a:pt x="314" y="302"/>
                </a:moveTo>
                <a:lnTo>
                  <a:pt x="338" y="242"/>
                </a:lnTo>
                <a:lnTo>
                  <a:pt x="362" y="261"/>
                </a:lnTo>
                <a:moveTo>
                  <a:pt x="386" y="146"/>
                </a:moveTo>
                <a:lnTo>
                  <a:pt x="410" y="158"/>
                </a:lnTo>
                <a:lnTo>
                  <a:pt x="434" y="127"/>
                </a:lnTo>
                <a:lnTo>
                  <a:pt x="458" y="67"/>
                </a:lnTo>
                <a:moveTo>
                  <a:pt x="506" y="31"/>
                </a:moveTo>
                <a:lnTo>
                  <a:pt x="530" y="21"/>
                </a:lnTo>
                <a:lnTo>
                  <a:pt x="554" y="36"/>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19" name="picture 419"/>
          <p:cNvPicPr>
            <a:picLocks noChangeAspect="1"/>
          </p:cNvPicPr>
          <p:nvPr/>
        </p:nvPicPr>
        <p:blipFill>
          <a:blip r:embed="rId1"/>
          <a:stretch>
            <a:fillRect/>
          </a:stretch>
        </p:blipFill>
        <p:spPr>
          <a:xfrm rot="21600000">
            <a:off x="7652003" y="3895344"/>
            <a:ext cx="408432" cy="897635"/>
          </a:xfrm>
          <a:prstGeom prst="rect">
            <a:avLst/>
          </a:prstGeom>
        </p:spPr>
      </p:pic>
      <p:pic>
        <p:nvPicPr>
          <p:cNvPr id="420" name="picture 420"/>
          <p:cNvPicPr>
            <a:picLocks noChangeAspect="1"/>
          </p:cNvPicPr>
          <p:nvPr/>
        </p:nvPicPr>
        <p:blipFill>
          <a:blip r:embed="rId2"/>
          <a:stretch>
            <a:fillRect/>
          </a:stretch>
        </p:blipFill>
        <p:spPr>
          <a:xfrm rot="21600000">
            <a:off x="8078723" y="4244340"/>
            <a:ext cx="332232" cy="275844"/>
          </a:xfrm>
          <a:prstGeom prst="rect">
            <a:avLst/>
          </a:prstGeom>
        </p:spPr>
      </p:pic>
      <p:pic>
        <p:nvPicPr>
          <p:cNvPr id="421" name="picture 421"/>
          <p:cNvPicPr>
            <a:picLocks noChangeAspect="1"/>
          </p:cNvPicPr>
          <p:nvPr/>
        </p:nvPicPr>
        <p:blipFill>
          <a:blip r:embed="rId3"/>
          <a:stretch>
            <a:fillRect/>
          </a:stretch>
        </p:blipFill>
        <p:spPr>
          <a:xfrm rot="21600000">
            <a:off x="920496" y="2497836"/>
            <a:ext cx="10506456" cy="3633215"/>
          </a:xfrm>
          <a:prstGeom prst="rect">
            <a:avLst/>
          </a:prstGeom>
        </p:spPr>
      </p:pic>
      <p:sp>
        <p:nvSpPr>
          <p:cNvPr id="422" name="textbox 422"/>
          <p:cNvSpPr/>
          <p:nvPr/>
        </p:nvSpPr>
        <p:spPr>
          <a:xfrm>
            <a:off x="2245158" y="2968695"/>
            <a:ext cx="9352280" cy="3212464"/>
          </a:xfrm>
          <a:prstGeom prst="rect">
            <a:avLst/>
          </a:prstGeom>
        </p:spPr>
        <p:txBody>
          <a:bodyPr vert="horz" wrap="square" lIns="0" tIns="0" rIns="0" bIns="0"/>
          <a:lstStyle/>
          <a:p>
            <a:pPr algn="l" rtl="0" eaLnBrk="0">
              <a:lnSpc>
                <a:spcPct val="81000"/>
              </a:lnSpc>
            </a:pPr>
            <a:endParaRPr lang="en-US" altLang="en-US" sz="100" dirty="0"/>
          </a:p>
          <a:p>
            <a:pPr marL="12700" algn="l" rtl="0" eaLnBrk="0">
              <a:lnSpc>
                <a:spcPct val="95000"/>
              </a:lnSpc>
            </a:pPr>
            <a:r>
              <a:rPr sz="1100" spc="0" dirty="0">
                <a:solidFill>
                  <a:srgbClr val="000000">
                    <a:alpha val="100000"/>
                  </a:srgbClr>
                </a:solidFill>
                <a:latin typeface="Arial" panose="020B0604020202020204"/>
                <a:ea typeface="Arial" panose="020B0604020202020204"/>
                <a:cs typeface="Arial" panose="020B0604020202020204"/>
              </a:rPr>
              <a:t>XBI</a:t>
            </a:r>
            <a:r>
              <a:rPr sz="1100" spc="30" dirty="0">
                <a:solidFill>
                  <a:srgbClr val="000000">
                    <a:alpha val="100000"/>
                  </a:srgbClr>
                </a:solidFill>
                <a:latin typeface="Arial" panose="020B0604020202020204"/>
                <a:ea typeface="Arial" panose="020B0604020202020204"/>
                <a:cs typeface="Arial" panose="020B0604020202020204"/>
              </a:rPr>
              <a:t>  </a:t>
            </a:r>
            <a:r>
              <a:rPr sz="11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(左轴</a:t>
            </a:r>
            <a:r>
              <a:rPr sz="11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100" dirty="0"/>
          </a:p>
          <a:p>
            <a:pPr algn="r" rtl="0" eaLnBrk="0">
              <a:lnSpc>
                <a:spcPct val="72000"/>
              </a:lnSpc>
              <a:spcBef>
                <a:spcPts val="195"/>
              </a:spcBef>
            </a:pPr>
            <a:r>
              <a:rPr sz="1100" spc="0" dirty="0">
                <a:solidFill>
                  <a:srgbClr val="000000">
                    <a:alpha val="100000"/>
                  </a:srgbClr>
                </a:solidFill>
                <a:latin typeface="Arial" panose="020B0604020202020204"/>
                <a:ea typeface="Arial" panose="020B0604020202020204"/>
                <a:cs typeface="Arial" panose="020B0604020202020204"/>
              </a:rPr>
              <a:t>4</a:t>
            </a:r>
            <a:endParaRPr lang="en-US" altLang="en-US" sz="1100" dirty="0"/>
          </a:p>
          <a:p>
            <a:pPr marL="13970" algn="l" rtl="0" eaLnBrk="0">
              <a:lnSpc>
                <a:spcPct val="94000"/>
              </a:lnSpc>
              <a:spcBef>
                <a:spcPts val="10"/>
              </a:spcBef>
            </a:pPr>
            <a:r>
              <a:rPr sz="11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联邦利率(</a:t>
            </a:r>
            <a:r>
              <a:rPr sz="1100" spc="80" dirty="0">
                <a:solidFill>
                  <a:srgbClr val="000000">
                    <a:alpha val="100000"/>
                  </a:srgbClr>
                </a:solidFill>
                <a:latin typeface="Arial" panose="020B0604020202020204"/>
                <a:ea typeface="Arial" panose="020B0604020202020204"/>
                <a:cs typeface="Arial" panose="020B0604020202020204"/>
              </a:rPr>
              <a:t>%</a:t>
            </a:r>
            <a:r>
              <a:rPr sz="11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，右轴</a:t>
            </a:r>
            <a:r>
              <a:rPr sz="11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100" dirty="0"/>
          </a:p>
          <a:p>
            <a:pPr algn="l" rtl="0" eaLnBrk="0">
              <a:lnSpc>
                <a:spcPct val="129000"/>
              </a:lnSpc>
            </a:pPr>
            <a:endParaRPr lang="en-US" altLang="en-US" sz="1000" dirty="0"/>
          </a:p>
          <a:p>
            <a:pPr algn="l" rtl="0" eaLnBrk="0">
              <a:lnSpc>
                <a:spcPct val="130000"/>
              </a:lnSpc>
            </a:pPr>
            <a:endParaRPr lang="en-US" altLang="en-US" sz="1000" dirty="0"/>
          </a:p>
          <a:p>
            <a:pPr algn="r" rtl="0" eaLnBrk="0">
              <a:lnSpc>
                <a:spcPct val="80000"/>
              </a:lnSpc>
              <a:spcBef>
                <a:spcPts val="335"/>
              </a:spcBef>
            </a:pPr>
            <a:r>
              <a:rPr sz="1100" spc="0" dirty="0">
                <a:solidFill>
                  <a:srgbClr val="000000">
                    <a:alpha val="100000"/>
                  </a:srgbClr>
                </a:solidFill>
                <a:latin typeface="Arial" panose="020B0604020202020204"/>
                <a:ea typeface="Arial" panose="020B0604020202020204"/>
                <a:cs typeface="Arial" panose="020B0604020202020204"/>
              </a:rPr>
              <a:t>3</a:t>
            </a:r>
            <a:endParaRPr lang="en-US" altLang="en-US" sz="1100" dirty="0"/>
          </a:p>
          <a:p>
            <a:pPr algn="l" rtl="0" eaLnBrk="0">
              <a:lnSpc>
                <a:spcPct val="118000"/>
              </a:lnSpc>
            </a:pPr>
            <a:endParaRPr lang="en-US" altLang="en-US" sz="1000" dirty="0"/>
          </a:p>
          <a:p>
            <a:pPr algn="l" rtl="0" eaLnBrk="0">
              <a:lnSpc>
                <a:spcPct val="118000"/>
              </a:lnSpc>
            </a:pPr>
            <a:endParaRPr lang="en-US" altLang="en-US" sz="1000" dirty="0"/>
          </a:p>
          <a:p>
            <a:pPr algn="l" rtl="0" eaLnBrk="0">
              <a:lnSpc>
                <a:spcPct val="119000"/>
              </a:lnSpc>
            </a:pPr>
            <a:endParaRPr lang="en-US" altLang="en-US" sz="1000" dirty="0"/>
          </a:p>
          <a:p>
            <a:pPr algn="r" rtl="0" eaLnBrk="0">
              <a:lnSpc>
                <a:spcPct val="80000"/>
              </a:lnSpc>
              <a:spcBef>
                <a:spcPts val="335"/>
              </a:spcBef>
            </a:pPr>
            <a:r>
              <a:rPr sz="1100" spc="0" dirty="0">
                <a:solidFill>
                  <a:srgbClr val="000000">
                    <a:alpha val="100000"/>
                  </a:srgbClr>
                </a:solidFill>
                <a:latin typeface="Arial" panose="020B0604020202020204"/>
                <a:ea typeface="Arial" panose="020B0604020202020204"/>
                <a:cs typeface="Arial" panose="020B0604020202020204"/>
              </a:rPr>
              <a:t>2</a:t>
            </a:r>
            <a:endParaRPr lang="en-US" altLang="en-US" sz="1100" dirty="0"/>
          </a:p>
          <a:p>
            <a:pPr algn="l" rtl="0" eaLnBrk="0">
              <a:lnSpc>
                <a:spcPct val="119000"/>
              </a:lnSpc>
            </a:pPr>
            <a:endParaRPr lang="en-US" altLang="en-US" sz="1000" dirty="0"/>
          </a:p>
          <a:p>
            <a:pPr algn="l" rtl="0" eaLnBrk="0">
              <a:lnSpc>
                <a:spcPct val="120000"/>
              </a:lnSpc>
            </a:pPr>
            <a:endParaRPr lang="en-US" altLang="en-US" sz="1000" dirty="0"/>
          </a:p>
          <a:p>
            <a:pPr algn="l" rtl="0" eaLnBrk="0">
              <a:lnSpc>
                <a:spcPct val="120000"/>
              </a:lnSpc>
            </a:pPr>
            <a:endParaRPr lang="en-US" altLang="en-US" sz="1000" dirty="0"/>
          </a:p>
          <a:p>
            <a:pPr algn="r" rtl="0" eaLnBrk="0">
              <a:lnSpc>
                <a:spcPct val="94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1</a:t>
            </a:r>
            <a:endParaRPr lang="en-US" altLang="en-US" sz="900" dirty="0"/>
          </a:p>
          <a:p>
            <a:pPr algn="l" rtl="0" eaLnBrk="0">
              <a:lnSpc>
                <a:spcPct val="119000"/>
              </a:lnSpc>
            </a:pPr>
            <a:endParaRPr lang="en-US" altLang="en-US" sz="1000" dirty="0"/>
          </a:p>
          <a:p>
            <a:pPr algn="l" rtl="0" eaLnBrk="0">
              <a:lnSpc>
                <a:spcPct val="120000"/>
              </a:lnSpc>
            </a:pPr>
            <a:endParaRPr lang="en-US" altLang="en-US" sz="1000" dirty="0"/>
          </a:p>
          <a:p>
            <a:pPr algn="l" rtl="0" eaLnBrk="0">
              <a:lnSpc>
                <a:spcPct val="120000"/>
              </a:lnSpc>
            </a:pPr>
            <a:endParaRPr lang="en-US" altLang="en-US" sz="1000" dirty="0"/>
          </a:p>
          <a:p>
            <a:pPr algn="l" rtl="0" eaLnBrk="0">
              <a:lnSpc>
                <a:spcPct val="138000"/>
              </a:lnSpc>
            </a:pPr>
            <a:endParaRPr lang="en-US" altLang="en-US" sz="200" dirty="0"/>
          </a:p>
          <a:p>
            <a:pPr algn="r" rtl="0" eaLnBrk="0">
              <a:lnSpc>
                <a:spcPct val="80000"/>
              </a:lnSpc>
              <a:spcBef>
                <a:spcPts val="0"/>
              </a:spcBef>
            </a:pP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p:txBody>
      </p:sp>
      <p:sp>
        <p:nvSpPr>
          <p:cNvPr id="423" name="path"/>
          <p:cNvSpPr/>
          <p:nvPr/>
        </p:nvSpPr>
        <p:spPr>
          <a:xfrm>
            <a:off x="5748528" y="4803647"/>
            <a:ext cx="377951" cy="321564"/>
          </a:xfrm>
          <a:custGeom>
            <a:avLst/>
            <a:gdLst/>
            <a:ahLst/>
            <a:cxnLst/>
            <a:rect l="0" t="0" r="0" b="0"/>
            <a:pathLst>
              <a:path w="595" h="506">
                <a:moveTo>
                  <a:pt x="21" y="484"/>
                </a:moveTo>
                <a:lnTo>
                  <a:pt x="45" y="405"/>
                </a:lnTo>
                <a:moveTo>
                  <a:pt x="117" y="463"/>
                </a:moveTo>
                <a:lnTo>
                  <a:pt x="141" y="367"/>
                </a:lnTo>
                <a:lnTo>
                  <a:pt x="165" y="283"/>
                </a:lnTo>
                <a:moveTo>
                  <a:pt x="213" y="220"/>
                </a:moveTo>
                <a:lnTo>
                  <a:pt x="237" y="343"/>
                </a:lnTo>
                <a:lnTo>
                  <a:pt x="261" y="453"/>
                </a:lnTo>
                <a:moveTo>
                  <a:pt x="285" y="451"/>
                </a:moveTo>
                <a:lnTo>
                  <a:pt x="309" y="338"/>
                </a:lnTo>
                <a:lnTo>
                  <a:pt x="333" y="252"/>
                </a:lnTo>
                <a:moveTo>
                  <a:pt x="374" y="194"/>
                </a:moveTo>
                <a:lnTo>
                  <a:pt x="405" y="360"/>
                </a:lnTo>
                <a:moveTo>
                  <a:pt x="429" y="405"/>
                </a:moveTo>
                <a:lnTo>
                  <a:pt x="453" y="283"/>
                </a:lnTo>
                <a:moveTo>
                  <a:pt x="501" y="242"/>
                </a:moveTo>
                <a:lnTo>
                  <a:pt x="525" y="175"/>
                </a:lnTo>
                <a:lnTo>
                  <a:pt x="549" y="88"/>
                </a:lnTo>
                <a:lnTo>
                  <a:pt x="573"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24" name="path"/>
          <p:cNvSpPr/>
          <p:nvPr/>
        </p:nvSpPr>
        <p:spPr>
          <a:xfrm>
            <a:off x="9938003" y="3313176"/>
            <a:ext cx="301752" cy="356615"/>
          </a:xfrm>
          <a:custGeom>
            <a:avLst/>
            <a:gdLst/>
            <a:ahLst/>
            <a:cxnLst/>
            <a:rect l="0" t="0" r="0" b="0"/>
            <a:pathLst>
              <a:path w="475" h="561">
                <a:moveTo>
                  <a:pt x="21" y="393"/>
                </a:moveTo>
                <a:lnTo>
                  <a:pt x="45" y="110"/>
                </a:lnTo>
                <a:lnTo>
                  <a:pt x="69" y="180"/>
                </a:lnTo>
                <a:lnTo>
                  <a:pt x="93" y="21"/>
                </a:lnTo>
                <a:lnTo>
                  <a:pt x="117" y="88"/>
                </a:lnTo>
                <a:lnTo>
                  <a:pt x="141" y="172"/>
                </a:lnTo>
                <a:lnTo>
                  <a:pt x="165" y="420"/>
                </a:lnTo>
                <a:moveTo>
                  <a:pt x="189" y="403"/>
                </a:moveTo>
                <a:lnTo>
                  <a:pt x="213" y="499"/>
                </a:lnTo>
                <a:lnTo>
                  <a:pt x="237" y="379"/>
                </a:lnTo>
                <a:lnTo>
                  <a:pt x="261" y="460"/>
                </a:lnTo>
                <a:lnTo>
                  <a:pt x="285" y="539"/>
                </a:lnTo>
                <a:lnTo>
                  <a:pt x="309" y="230"/>
                </a:lnTo>
                <a:lnTo>
                  <a:pt x="333" y="160"/>
                </a:lnTo>
                <a:lnTo>
                  <a:pt x="357" y="240"/>
                </a:lnTo>
                <a:moveTo>
                  <a:pt x="381" y="201"/>
                </a:moveTo>
                <a:lnTo>
                  <a:pt x="405" y="280"/>
                </a:lnTo>
                <a:lnTo>
                  <a:pt x="424" y="427"/>
                </a:lnTo>
                <a:lnTo>
                  <a:pt x="453" y="499"/>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25" name="path"/>
          <p:cNvSpPr/>
          <p:nvPr/>
        </p:nvSpPr>
        <p:spPr>
          <a:xfrm>
            <a:off x="6009132" y="2638044"/>
            <a:ext cx="5690615" cy="3488677"/>
          </a:xfrm>
          <a:custGeom>
            <a:avLst/>
            <a:gdLst/>
            <a:ahLst/>
            <a:cxnLst/>
            <a:rect l="0" t="0" r="0" b="0"/>
            <a:pathLst>
              <a:path w="8961" h="5493">
                <a:moveTo>
                  <a:pt x="3124" y="2502"/>
                </a:moveTo>
                <a:lnTo>
                  <a:pt x="3124" y="5493"/>
                </a:lnTo>
                <a:moveTo>
                  <a:pt x="2" y="5493"/>
                </a:moveTo>
                <a:lnTo>
                  <a:pt x="2" y="2502"/>
                </a:lnTo>
                <a:close/>
                <a:moveTo>
                  <a:pt x="6811" y="2"/>
                </a:moveTo>
                <a:lnTo>
                  <a:pt x="8961" y="2"/>
                </a:lnTo>
                <a:moveTo>
                  <a:pt x="6273" y="5476"/>
                </a:moveTo>
                <a:lnTo>
                  <a:pt x="6273" y="540"/>
                </a:lnTo>
                <a:close/>
              </a:path>
            </a:pathLst>
          </a:custGeom>
          <a:noFill/>
          <a:ln w="3048" cap="flat">
            <a:solidFill>
              <a:srgbClr val="FF0000">
                <a:alpha val="100000"/>
              </a:srgbClr>
            </a:solidFill>
            <a:prstDash val="solid"/>
            <a:round/>
          </a:ln>
        </p:spPr>
        <p:txBody>
          <a:bodyPr rtlCol="0"/>
          <a:lstStyle/>
          <a:p>
            <a:pPr algn="ctr"/>
            <a:endParaRPr lang="zh-CN" altLang="en-US"/>
          </a:p>
        </p:txBody>
      </p:sp>
      <p:sp>
        <p:nvSpPr>
          <p:cNvPr id="426" name="textbox 426"/>
          <p:cNvSpPr/>
          <p:nvPr/>
        </p:nvSpPr>
        <p:spPr>
          <a:xfrm>
            <a:off x="553356" y="1165352"/>
            <a:ext cx="11101705" cy="873760"/>
          </a:xfrm>
          <a:prstGeom prst="rect">
            <a:avLst/>
          </a:prstGeom>
        </p:spPr>
        <p:txBody>
          <a:bodyPr vert="horz" wrap="square" lIns="0" tIns="0" rIns="0" bIns="0"/>
          <a:lstStyle/>
          <a:p>
            <a:pPr algn="l" rtl="0" eaLnBrk="0">
              <a:lnSpc>
                <a:spcPct val="77000"/>
              </a:lnSpc>
            </a:pPr>
            <a:endParaRPr lang="en-US" altLang="en-US" sz="100" dirty="0"/>
          </a:p>
          <a:p>
            <a:pPr marL="286385" indent="-273685" algn="l" rtl="0" eaLnBrk="0">
              <a:lnSpc>
                <a:spcPct val="124000"/>
              </a:lnSpc>
            </a:pPr>
            <a:r>
              <a:rPr sz="1400" spc="-20" dirty="0">
                <a:solidFill>
                  <a:srgbClr val="0B4EA2">
                    <a:alpha val="100000"/>
                  </a:srgbClr>
                </a:solidFill>
                <a:latin typeface="Wingdings" panose="05000000000000000000"/>
                <a:ea typeface="Wingdings" panose="05000000000000000000"/>
                <a:cs typeface="Wingdings" panose="05000000000000000000"/>
              </a:rPr>
              <a:t>1</a:t>
            </a:r>
            <a:r>
              <a:rPr sz="1400" spc="-20" dirty="0">
                <a:solidFill>
                  <a:srgbClr val="0B4EA2">
                    <a:alpha val="100000"/>
                  </a:srgbClr>
                </a:solidFill>
                <a:latin typeface="Wingdings" panose="05000000000000000000"/>
                <a:ea typeface="Wingdings" panose="05000000000000000000"/>
                <a:cs typeface="Wingdings" panose="05000000000000000000"/>
              </a:rPr>
              <a:t> </a:t>
            </a:r>
            <a:r>
              <a:rPr sz="1400" spc="-20" dirty="0">
                <a:solidFill>
                  <a:srgbClr val="000000">
                    <a:alpha val="100000"/>
                  </a:srgbClr>
                </a:solidFill>
                <a:latin typeface="Arial" panose="020B0604020202020204"/>
                <a:ea typeface="Arial" panose="020B0604020202020204"/>
                <a:cs typeface="Arial" panose="020B0604020202020204"/>
              </a:rPr>
              <a:t>2010</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20" dirty="0">
                <a:solidFill>
                  <a:srgbClr val="000000">
                    <a:alpha val="100000"/>
                  </a:srgbClr>
                </a:solidFill>
                <a:latin typeface="Arial" panose="020B0604020202020204"/>
                <a:ea typeface="Arial" panose="020B0604020202020204"/>
                <a:cs typeface="Arial" panose="020B0604020202020204"/>
              </a:rPr>
              <a:t>2</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月份</a:t>
            </a:r>
            <a:r>
              <a:rPr sz="1400" spc="0" dirty="0">
                <a:solidFill>
                  <a:srgbClr val="000000">
                    <a:alpha val="100000"/>
                  </a:srgbClr>
                </a:solidFill>
                <a:latin typeface="Arial" panose="020B0604020202020204"/>
                <a:ea typeface="Arial" panose="020B0604020202020204"/>
                <a:cs typeface="Arial" panose="020B0604020202020204"/>
              </a:rPr>
              <a:t>XBI</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成立</a:t>
            </a:r>
            <a:r>
              <a:rPr sz="1400" spc="-20" dirty="0">
                <a:solidFill>
                  <a:srgbClr val="000000">
                    <a:alpha val="100000"/>
                  </a:srgbClr>
                </a:solidFill>
                <a:latin typeface="Arial" panose="020B0604020202020204"/>
                <a:ea typeface="Arial" panose="020B0604020202020204"/>
                <a:cs typeface="Arial" panose="020B0604020202020204"/>
              </a:rPr>
              <a:t>11</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年以来</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，美国联邦利率共计</a:t>
            </a:r>
            <a:r>
              <a:rPr sz="1400" spc="-20" dirty="0">
                <a:solidFill>
                  <a:srgbClr val="000000">
                    <a:alpha val="100000"/>
                  </a:srgbClr>
                </a:solidFill>
                <a:latin typeface="Arial" panose="020B0604020202020204"/>
                <a:ea typeface="Arial" panose="020B0604020202020204"/>
                <a:cs typeface="Arial" panose="020B0604020202020204"/>
              </a:rPr>
              <a:t>2</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次加息周期：第一次加息周期在</a:t>
            </a:r>
            <a:r>
              <a:rPr sz="1400" spc="-20" dirty="0">
                <a:solidFill>
                  <a:srgbClr val="000000">
                    <a:alpha val="100000"/>
                  </a:srgbClr>
                </a:solidFill>
                <a:latin typeface="Arial" panose="020B0604020202020204"/>
                <a:ea typeface="Arial" panose="020B0604020202020204"/>
                <a:cs typeface="Arial" panose="020B0604020202020204"/>
              </a:rPr>
              <a:t>2017.2-201</a:t>
            </a:r>
            <a:r>
              <a:rPr sz="1400" spc="-10" dirty="0">
                <a:solidFill>
                  <a:srgbClr val="000000">
                    <a:alpha val="100000"/>
                  </a:srgbClr>
                </a:solidFill>
                <a:latin typeface="Arial" panose="020B0604020202020204"/>
                <a:ea typeface="Arial" panose="020B0604020202020204"/>
                <a:cs typeface="Arial" panose="020B0604020202020204"/>
              </a:rPr>
              <a:t>9</a:t>
            </a:r>
            <a:r>
              <a:rPr sz="1400" spc="0" dirty="0">
                <a:solidFill>
                  <a:srgbClr val="000000">
                    <a:alpha val="100000"/>
                  </a:srgbClr>
                </a:solidFill>
                <a:latin typeface="Arial" panose="020B0604020202020204"/>
                <a:ea typeface="Arial" panose="020B0604020202020204"/>
                <a:cs typeface="Arial" panose="020B0604020202020204"/>
              </a:rPr>
              <a:t>.2</a:t>
            </a:r>
            <a:r>
              <a:rPr sz="1400" spc="0" dirty="0">
                <a:solidFill>
                  <a:srgbClr val="000000">
                    <a:alpha val="100000"/>
                  </a:srgbClr>
                </a:solidFill>
                <a:latin typeface="Arial" panose="020B0604020202020204"/>
                <a:ea typeface="Arial" panose="020B0604020202020204"/>
                <a:cs typeface="Arial" panose="020B0604020202020204"/>
              </a:rPr>
              <a:t> </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，期间</a:t>
            </a:r>
            <a:r>
              <a:rPr sz="1400" spc="0" dirty="0">
                <a:solidFill>
                  <a:srgbClr val="000000">
                    <a:alpha val="100000"/>
                  </a:srgbClr>
                </a:solidFill>
                <a:latin typeface="Arial" panose="020B0604020202020204"/>
                <a:ea typeface="Arial" panose="020B0604020202020204"/>
                <a:cs typeface="Arial" panose="020B0604020202020204"/>
              </a:rPr>
              <a:t>XBI</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和利率同向；第二次加息周</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期从</a:t>
            </a:r>
            <a:r>
              <a:rPr sz="1400" spc="-20" dirty="0">
                <a:solidFill>
                  <a:srgbClr val="000000">
                    <a:alpha val="100000"/>
                  </a:srgbClr>
                </a:solidFill>
                <a:latin typeface="Arial" panose="020B0604020202020204"/>
                <a:ea typeface="Arial" panose="020B0604020202020204"/>
                <a:cs typeface="Arial" panose="020B0604020202020204"/>
              </a:rPr>
              <a:t>2022.2</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开始</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20" dirty="0">
                <a:solidFill>
                  <a:srgbClr val="000000">
                    <a:alpha val="100000"/>
                  </a:srgbClr>
                </a:solidFill>
                <a:latin typeface="Arial" panose="020B0604020202020204"/>
                <a:ea typeface="Arial" panose="020B0604020202020204"/>
                <a:cs typeface="Arial" panose="020B0604020202020204"/>
              </a:rPr>
              <a:t>XB</a:t>
            </a:r>
            <a:r>
              <a:rPr sz="1400" spc="0" dirty="0">
                <a:solidFill>
                  <a:srgbClr val="000000">
                    <a:alpha val="100000"/>
                  </a:srgbClr>
                </a:solidFill>
                <a:latin typeface="Arial" panose="020B0604020202020204"/>
                <a:ea typeface="Arial" panose="020B0604020202020204"/>
                <a:cs typeface="Arial" panose="020B0604020202020204"/>
              </a:rPr>
              <a:t>I</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和利率反向。</a:t>
            </a:r>
            <a:endParaRPr lang="en-US" altLang="en-US" sz="1400" dirty="0"/>
          </a:p>
          <a:p>
            <a:pPr algn="l" rtl="0" eaLnBrk="0">
              <a:lnSpc>
                <a:spcPct val="106000"/>
              </a:lnSpc>
            </a:pPr>
            <a:endParaRPr lang="en-US" altLang="en-US" sz="700" dirty="0"/>
          </a:p>
          <a:p>
            <a:pPr marL="12700" algn="l" rtl="0" eaLnBrk="0">
              <a:lnSpc>
                <a:spcPct val="97000"/>
              </a:lnSpc>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加息或者加息预期无法解释</a:t>
            </a:r>
            <a:r>
              <a:rPr sz="1400" spc="0" dirty="0">
                <a:solidFill>
                  <a:srgbClr val="000000">
                    <a:alpha val="100000"/>
                  </a:srgbClr>
                </a:solidFill>
                <a:latin typeface="Arial" panose="020B0604020202020204"/>
                <a:ea typeface="Arial" panose="020B0604020202020204"/>
                <a:cs typeface="Arial" panose="020B0604020202020204"/>
              </a:rPr>
              <a:t>XBI</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和标普相似的十多年长周期成</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长</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趋势。</a:t>
            </a:r>
            <a:endParaRPr lang="en-US" altLang="en-US" sz="1400" dirty="0"/>
          </a:p>
        </p:txBody>
      </p:sp>
      <p:sp>
        <p:nvSpPr>
          <p:cNvPr id="428" name="textbox 428"/>
          <p:cNvSpPr/>
          <p:nvPr/>
        </p:nvSpPr>
        <p:spPr>
          <a:xfrm>
            <a:off x="610616" y="380517"/>
            <a:ext cx="4800600" cy="38100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2400" b="1" spc="0" dirty="0">
                <a:solidFill>
                  <a:srgbClr val="0B4EA2">
                    <a:alpha val="100000"/>
                  </a:srgbClr>
                </a:solidFill>
                <a:latin typeface="Arial" panose="020B0604020202020204"/>
                <a:ea typeface="Arial" panose="020B0604020202020204"/>
                <a:cs typeface="Arial" panose="020B0604020202020204"/>
              </a:rPr>
              <a:t>XBI</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和</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利率往往负相关，但并非绝对</a:t>
            </a:r>
            <a:endParaRPr lang="en-US" altLang="en-US" sz="2400" dirty="0"/>
          </a:p>
        </p:txBody>
      </p:sp>
      <p:sp>
        <p:nvSpPr>
          <p:cNvPr id="429" name="textbox 429"/>
          <p:cNvSpPr/>
          <p:nvPr/>
        </p:nvSpPr>
        <p:spPr>
          <a:xfrm>
            <a:off x="572558" y="2434618"/>
            <a:ext cx="357504" cy="3913504"/>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30" dirty="0">
                <a:solidFill>
                  <a:srgbClr val="000000">
                    <a:alpha val="100000"/>
                  </a:srgbClr>
                </a:solidFill>
                <a:latin typeface="Arial" panose="020B0604020202020204"/>
                <a:ea typeface="Arial" panose="020B0604020202020204"/>
                <a:cs typeface="Arial" panose="020B0604020202020204"/>
              </a:rPr>
              <a:t>18</a:t>
            </a:r>
            <a:r>
              <a:rPr sz="1100" spc="-2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45000"/>
              </a:lnSpc>
            </a:pPr>
            <a:endParaRPr lang="en-US" altLang="en-US" sz="1000" dirty="0"/>
          </a:p>
          <a:p>
            <a:pPr marL="12700" algn="l" rtl="0" eaLnBrk="0">
              <a:lnSpc>
                <a:spcPct val="80000"/>
              </a:lnSpc>
              <a:spcBef>
                <a:spcPts val="340"/>
              </a:spcBef>
            </a:pPr>
            <a:r>
              <a:rPr sz="1100" spc="-30" dirty="0">
                <a:solidFill>
                  <a:srgbClr val="000000">
                    <a:alpha val="100000"/>
                  </a:srgbClr>
                </a:solidFill>
                <a:latin typeface="Arial" panose="020B0604020202020204"/>
                <a:ea typeface="Arial" panose="020B0604020202020204"/>
                <a:cs typeface="Arial" panose="020B0604020202020204"/>
              </a:rPr>
              <a:t>16</a:t>
            </a:r>
            <a:r>
              <a:rPr sz="1100" spc="-2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46000"/>
              </a:lnSpc>
            </a:pPr>
            <a:endParaRPr lang="en-US" altLang="en-US" sz="1000" dirty="0"/>
          </a:p>
          <a:p>
            <a:pPr marL="12700" algn="l" rtl="0" eaLnBrk="0">
              <a:lnSpc>
                <a:spcPct val="80000"/>
              </a:lnSpc>
              <a:spcBef>
                <a:spcPts val="330"/>
              </a:spcBef>
            </a:pPr>
            <a:r>
              <a:rPr sz="1100" spc="-30" dirty="0">
                <a:solidFill>
                  <a:srgbClr val="000000">
                    <a:alpha val="100000"/>
                  </a:srgbClr>
                </a:solidFill>
                <a:latin typeface="Arial" panose="020B0604020202020204"/>
                <a:ea typeface="Arial" panose="020B0604020202020204"/>
                <a:cs typeface="Arial" panose="020B0604020202020204"/>
              </a:rPr>
              <a:t>14</a:t>
            </a:r>
            <a:r>
              <a:rPr sz="1100" spc="-2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46000"/>
              </a:lnSpc>
            </a:pPr>
            <a:endParaRPr lang="en-US" altLang="en-US" sz="1000" dirty="0"/>
          </a:p>
          <a:p>
            <a:pPr marL="12700" algn="l" rtl="0" eaLnBrk="0">
              <a:lnSpc>
                <a:spcPct val="80000"/>
              </a:lnSpc>
              <a:spcBef>
                <a:spcPts val="330"/>
              </a:spcBef>
            </a:pPr>
            <a:r>
              <a:rPr sz="1100" spc="-30" dirty="0">
                <a:solidFill>
                  <a:srgbClr val="000000">
                    <a:alpha val="100000"/>
                  </a:srgbClr>
                </a:solidFill>
                <a:latin typeface="Arial" panose="020B0604020202020204"/>
                <a:ea typeface="Arial" panose="020B0604020202020204"/>
                <a:cs typeface="Arial" panose="020B0604020202020204"/>
              </a:rPr>
              <a:t>12</a:t>
            </a:r>
            <a:r>
              <a:rPr sz="1100" spc="-2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45000"/>
              </a:lnSpc>
            </a:pPr>
            <a:endParaRPr lang="en-US" altLang="en-US" sz="1000" dirty="0"/>
          </a:p>
          <a:p>
            <a:pPr marL="12700" algn="l" rtl="0" eaLnBrk="0">
              <a:lnSpc>
                <a:spcPct val="80000"/>
              </a:lnSpc>
              <a:spcBef>
                <a:spcPts val="340"/>
              </a:spcBef>
            </a:pPr>
            <a:r>
              <a:rPr sz="1100" spc="-30" dirty="0">
                <a:solidFill>
                  <a:srgbClr val="000000">
                    <a:alpha val="100000"/>
                  </a:srgbClr>
                </a:solidFill>
                <a:latin typeface="Arial" panose="020B0604020202020204"/>
                <a:ea typeface="Arial" panose="020B0604020202020204"/>
                <a:cs typeface="Arial" panose="020B0604020202020204"/>
              </a:rPr>
              <a:t>10</a:t>
            </a:r>
            <a:r>
              <a:rPr sz="1100" spc="-2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46000"/>
              </a:lnSpc>
            </a:pPr>
            <a:endParaRPr lang="en-US" altLang="en-US" sz="1000" dirty="0"/>
          </a:p>
          <a:p>
            <a:pPr marL="80645" algn="l" rtl="0" eaLnBrk="0">
              <a:lnSpc>
                <a:spcPct val="80000"/>
              </a:lnSpc>
              <a:spcBef>
                <a:spcPts val="330"/>
              </a:spcBef>
            </a:pPr>
            <a:r>
              <a:rPr sz="1100" spc="-20" dirty="0">
                <a:solidFill>
                  <a:srgbClr val="000000">
                    <a:alpha val="100000"/>
                  </a:srgbClr>
                </a:solidFill>
                <a:latin typeface="Arial" panose="020B0604020202020204"/>
                <a:ea typeface="Arial" panose="020B0604020202020204"/>
                <a:cs typeface="Arial" panose="020B0604020202020204"/>
              </a:rPr>
              <a:t>8</a:t>
            </a:r>
            <a:r>
              <a:rPr sz="1100" spc="-1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45000"/>
              </a:lnSpc>
            </a:pPr>
            <a:endParaRPr lang="en-US" altLang="en-US" sz="1000" dirty="0"/>
          </a:p>
          <a:p>
            <a:pPr marL="80645" algn="l" rtl="0" eaLnBrk="0">
              <a:lnSpc>
                <a:spcPct val="80000"/>
              </a:lnSpc>
              <a:spcBef>
                <a:spcPts val="340"/>
              </a:spcBef>
            </a:pPr>
            <a:r>
              <a:rPr sz="1100" spc="-10" dirty="0">
                <a:solidFill>
                  <a:srgbClr val="000000">
                    <a:alpha val="100000"/>
                  </a:srgbClr>
                </a:solidFill>
                <a:latin typeface="Arial" panose="020B0604020202020204"/>
                <a:ea typeface="Arial" panose="020B0604020202020204"/>
                <a:cs typeface="Arial" panose="020B0604020202020204"/>
              </a:rPr>
              <a:t>60</a:t>
            </a:r>
            <a:endParaRPr lang="en-US" altLang="en-US" sz="1100" dirty="0"/>
          </a:p>
          <a:p>
            <a:pPr algn="l" rtl="0" eaLnBrk="0">
              <a:lnSpc>
                <a:spcPct val="146000"/>
              </a:lnSpc>
            </a:pPr>
            <a:endParaRPr lang="en-US" altLang="en-US" sz="1000" dirty="0"/>
          </a:p>
          <a:p>
            <a:pPr marL="76835" algn="l" rtl="0" eaLnBrk="0">
              <a:lnSpc>
                <a:spcPct val="80000"/>
              </a:lnSpc>
              <a:spcBef>
                <a:spcPts val="330"/>
              </a:spcBef>
            </a:pPr>
            <a:r>
              <a:rPr sz="1100" spc="-10" dirty="0">
                <a:solidFill>
                  <a:srgbClr val="000000">
                    <a:alpha val="100000"/>
                  </a:srgbClr>
                </a:solidFill>
                <a:latin typeface="Arial" panose="020B0604020202020204"/>
                <a:ea typeface="Arial" panose="020B0604020202020204"/>
                <a:cs typeface="Arial" panose="020B0604020202020204"/>
              </a:rPr>
              <a:t>4</a:t>
            </a: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45000"/>
              </a:lnSpc>
            </a:pPr>
            <a:endParaRPr lang="en-US" altLang="en-US" sz="1000" dirty="0"/>
          </a:p>
          <a:p>
            <a:pPr marL="79375" algn="l" rtl="0" eaLnBrk="0">
              <a:lnSpc>
                <a:spcPct val="80000"/>
              </a:lnSpc>
              <a:spcBef>
                <a:spcPts val="340"/>
              </a:spcBef>
            </a:pPr>
            <a:r>
              <a:rPr sz="1100" spc="-10" dirty="0">
                <a:solidFill>
                  <a:srgbClr val="000000">
                    <a:alpha val="100000"/>
                  </a:srgbClr>
                </a:solidFill>
                <a:latin typeface="Arial" panose="020B0604020202020204"/>
                <a:ea typeface="Arial" panose="020B0604020202020204"/>
                <a:cs typeface="Arial" panose="020B0604020202020204"/>
              </a:rPr>
              <a:t>20</a:t>
            </a:r>
            <a:endParaRPr lang="en-US" altLang="en-US" sz="1100" dirty="0"/>
          </a:p>
          <a:p>
            <a:pPr algn="l" rtl="0" eaLnBrk="0">
              <a:lnSpc>
                <a:spcPct val="146000"/>
              </a:lnSpc>
            </a:pPr>
            <a:endParaRPr lang="en-US" altLang="en-US" sz="1000" dirty="0"/>
          </a:p>
          <a:p>
            <a:pPr marL="158750" algn="l" rtl="0" eaLnBrk="0">
              <a:lnSpc>
                <a:spcPct val="80000"/>
              </a:lnSpc>
              <a:spcBef>
                <a:spcPts val="330"/>
              </a:spcBef>
            </a:pP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marL="37465" algn="l" rtl="0" eaLnBrk="0">
              <a:lnSpc>
                <a:spcPct val="80000"/>
              </a:lnSpc>
              <a:spcBef>
                <a:spcPts val="255"/>
              </a:spcBef>
            </a:pPr>
            <a:r>
              <a:rPr sz="1100" spc="-10" dirty="0">
                <a:solidFill>
                  <a:srgbClr val="000000">
                    <a:alpha val="100000"/>
                  </a:srgbClr>
                </a:solidFill>
                <a:latin typeface="Arial" panose="020B0604020202020204"/>
                <a:ea typeface="Arial" panose="020B0604020202020204"/>
                <a:cs typeface="Arial" panose="020B0604020202020204"/>
              </a:rPr>
              <a:t>201</a:t>
            </a: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p:txBody>
      </p:sp>
      <p:sp>
        <p:nvSpPr>
          <p:cNvPr id="430" name="path"/>
          <p:cNvSpPr/>
          <p:nvPr/>
        </p:nvSpPr>
        <p:spPr>
          <a:xfrm>
            <a:off x="8916923" y="3052572"/>
            <a:ext cx="743711" cy="1673351"/>
          </a:xfrm>
          <a:custGeom>
            <a:avLst/>
            <a:gdLst/>
            <a:ahLst/>
            <a:cxnLst/>
            <a:rect l="0" t="0" r="0" b="0"/>
            <a:pathLst>
              <a:path w="1171" h="2635">
                <a:moveTo>
                  <a:pt x="21" y="1730"/>
                </a:moveTo>
                <a:lnTo>
                  <a:pt x="45" y="1984"/>
                </a:lnTo>
                <a:moveTo>
                  <a:pt x="69" y="1955"/>
                </a:moveTo>
                <a:lnTo>
                  <a:pt x="93" y="2421"/>
                </a:lnTo>
                <a:lnTo>
                  <a:pt x="117" y="2613"/>
                </a:lnTo>
                <a:lnTo>
                  <a:pt x="141" y="2399"/>
                </a:lnTo>
                <a:moveTo>
                  <a:pt x="165" y="2433"/>
                </a:moveTo>
                <a:lnTo>
                  <a:pt x="189" y="2164"/>
                </a:lnTo>
                <a:lnTo>
                  <a:pt x="213" y="1910"/>
                </a:lnTo>
                <a:lnTo>
                  <a:pt x="237" y="1737"/>
                </a:lnTo>
                <a:lnTo>
                  <a:pt x="259" y="1852"/>
                </a:lnTo>
                <a:lnTo>
                  <a:pt x="285" y="1658"/>
                </a:lnTo>
                <a:lnTo>
                  <a:pt x="309" y="1559"/>
                </a:lnTo>
                <a:lnTo>
                  <a:pt x="333" y="1454"/>
                </a:lnTo>
                <a:lnTo>
                  <a:pt x="357" y="1533"/>
                </a:lnTo>
                <a:moveTo>
                  <a:pt x="381" y="1552"/>
                </a:moveTo>
                <a:lnTo>
                  <a:pt x="405" y="1636"/>
                </a:lnTo>
                <a:lnTo>
                  <a:pt x="429" y="1367"/>
                </a:lnTo>
                <a:lnTo>
                  <a:pt x="446" y="1286"/>
                </a:lnTo>
                <a:moveTo>
                  <a:pt x="477" y="1240"/>
                </a:moveTo>
                <a:lnTo>
                  <a:pt x="501" y="1175"/>
                </a:lnTo>
                <a:lnTo>
                  <a:pt x="525" y="1055"/>
                </a:lnTo>
                <a:lnTo>
                  <a:pt x="549" y="1259"/>
                </a:lnTo>
                <a:lnTo>
                  <a:pt x="573" y="1351"/>
                </a:lnTo>
                <a:lnTo>
                  <a:pt x="597" y="1207"/>
                </a:lnTo>
                <a:lnTo>
                  <a:pt x="621" y="1324"/>
                </a:lnTo>
                <a:moveTo>
                  <a:pt x="645" y="1283"/>
                </a:moveTo>
                <a:lnTo>
                  <a:pt x="669" y="1367"/>
                </a:lnTo>
                <a:lnTo>
                  <a:pt x="693" y="1478"/>
                </a:lnTo>
                <a:moveTo>
                  <a:pt x="717" y="1504"/>
                </a:moveTo>
                <a:lnTo>
                  <a:pt x="741" y="1135"/>
                </a:lnTo>
                <a:lnTo>
                  <a:pt x="765" y="1305"/>
                </a:lnTo>
                <a:moveTo>
                  <a:pt x="782" y="1286"/>
                </a:moveTo>
                <a:lnTo>
                  <a:pt x="813" y="1010"/>
                </a:lnTo>
                <a:moveTo>
                  <a:pt x="837" y="998"/>
                </a:moveTo>
                <a:lnTo>
                  <a:pt x="861" y="1091"/>
                </a:lnTo>
                <a:lnTo>
                  <a:pt x="885" y="1243"/>
                </a:lnTo>
                <a:lnTo>
                  <a:pt x="909" y="1022"/>
                </a:lnTo>
                <a:lnTo>
                  <a:pt x="933" y="859"/>
                </a:lnTo>
                <a:moveTo>
                  <a:pt x="957" y="827"/>
                </a:moveTo>
                <a:lnTo>
                  <a:pt x="981" y="657"/>
                </a:lnTo>
                <a:lnTo>
                  <a:pt x="1005" y="508"/>
                </a:lnTo>
                <a:lnTo>
                  <a:pt x="1029" y="319"/>
                </a:lnTo>
                <a:lnTo>
                  <a:pt x="1053" y="153"/>
                </a:lnTo>
                <a:lnTo>
                  <a:pt x="1077" y="76"/>
                </a:lnTo>
                <a:lnTo>
                  <a:pt x="1099" y="364"/>
                </a:lnTo>
                <a:lnTo>
                  <a:pt x="1125" y="91"/>
                </a:lnTo>
                <a:lnTo>
                  <a:pt x="1149"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31" name="picture 431"/>
          <p:cNvPicPr>
            <a:picLocks noChangeAspect="1"/>
          </p:cNvPicPr>
          <p:nvPr/>
        </p:nvPicPr>
        <p:blipFill>
          <a:blip r:embed="rId4"/>
          <a:stretch>
            <a:fillRect/>
          </a:stretch>
        </p:blipFill>
        <p:spPr>
          <a:xfrm rot="21600000">
            <a:off x="9143" y="859535"/>
            <a:ext cx="12182856" cy="89915"/>
          </a:xfrm>
          <a:prstGeom prst="rect">
            <a:avLst/>
          </a:prstGeom>
        </p:spPr>
      </p:pic>
      <p:pic>
        <p:nvPicPr>
          <p:cNvPr id="432" name="picture 432"/>
          <p:cNvPicPr>
            <a:picLocks noChangeAspect="1"/>
          </p:cNvPicPr>
          <p:nvPr/>
        </p:nvPicPr>
        <p:blipFill>
          <a:blip r:embed="rId5"/>
          <a:stretch>
            <a:fillRect/>
          </a:stretch>
        </p:blipFill>
        <p:spPr>
          <a:xfrm rot="21600000">
            <a:off x="10669523" y="4207764"/>
            <a:ext cx="286511" cy="559308"/>
          </a:xfrm>
          <a:prstGeom prst="rect">
            <a:avLst/>
          </a:prstGeom>
        </p:spPr>
      </p:pic>
      <p:pic>
        <p:nvPicPr>
          <p:cNvPr id="433" name="picture 433"/>
          <p:cNvPicPr>
            <a:picLocks noChangeAspect="1"/>
          </p:cNvPicPr>
          <p:nvPr/>
        </p:nvPicPr>
        <p:blipFill>
          <a:blip r:embed="rId6"/>
          <a:stretch>
            <a:fillRect/>
          </a:stretch>
        </p:blipFill>
        <p:spPr>
          <a:xfrm rot="21600000">
            <a:off x="10760964" y="4207764"/>
            <a:ext cx="256032" cy="548640"/>
          </a:xfrm>
          <a:prstGeom prst="rect">
            <a:avLst/>
          </a:prstGeom>
        </p:spPr>
      </p:pic>
      <p:sp>
        <p:nvSpPr>
          <p:cNvPr id="434" name="path"/>
          <p:cNvSpPr/>
          <p:nvPr/>
        </p:nvSpPr>
        <p:spPr>
          <a:xfrm>
            <a:off x="10669523" y="3328416"/>
            <a:ext cx="499872" cy="2179319"/>
          </a:xfrm>
          <a:custGeom>
            <a:avLst/>
            <a:gdLst/>
            <a:ahLst/>
            <a:cxnLst/>
            <a:rect l="0" t="0" r="0" b="0"/>
            <a:pathLst>
              <a:path w="787" h="3431">
                <a:moveTo>
                  <a:pt x="21" y="3410"/>
                </a:moveTo>
                <a:lnTo>
                  <a:pt x="45" y="3410"/>
                </a:lnTo>
                <a:lnTo>
                  <a:pt x="69" y="3410"/>
                </a:lnTo>
                <a:lnTo>
                  <a:pt x="93" y="3410"/>
                </a:lnTo>
                <a:lnTo>
                  <a:pt x="112" y="3410"/>
                </a:lnTo>
                <a:lnTo>
                  <a:pt x="141" y="3410"/>
                </a:lnTo>
                <a:lnTo>
                  <a:pt x="165" y="2563"/>
                </a:lnTo>
                <a:lnTo>
                  <a:pt x="189" y="2563"/>
                </a:lnTo>
                <a:lnTo>
                  <a:pt x="213" y="2563"/>
                </a:lnTo>
                <a:lnTo>
                  <a:pt x="237" y="2563"/>
                </a:lnTo>
                <a:lnTo>
                  <a:pt x="261" y="2563"/>
                </a:lnTo>
                <a:lnTo>
                  <a:pt x="285" y="2563"/>
                </a:lnTo>
                <a:lnTo>
                  <a:pt x="309" y="1727"/>
                </a:lnTo>
                <a:lnTo>
                  <a:pt x="333" y="1715"/>
                </a:lnTo>
                <a:lnTo>
                  <a:pt x="357" y="1715"/>
                </a:lnTo>
                <a:lnTo>
                  <a:pt x="381" y="1715"/>
                </a:lnTo>
                <a:lnTo>
                  <a:pt x="405" y="1715"/>
                </a:lnTo>
                <a:lnTo>
                  <a:pt x="429" y="1715"/>
                </a:lnTo>
                <a:lnTo>
                  <a:pt x="453" y="1715"/>
                </a:lnTo>
                <a:lnTo>
                  <a:pt x="477" y="1715"/>
                </a:lnTo>
                <a:lnTo>
                  <a:pt x="501" y="868"/>
                </a:lnTo>
                <a:lnTo>
                  <a:pt x="525" y="868"/>
                </a:lnTo>
                <a:lnTo>
                  <a:pt x="573" y="868"/>
                </a:lnTo>
                <a:lnTo>
                  <a:pt x="597" y="868"/>
                </a:lnTo>
                <a:lnTo>
                  <a:pt x="621" y="868"/>
                </a:lnTo>
                <a:lnTo>
                  <a:pt x="645" y="21"/>
                </a:lnTo>
                <a:lnTo>
                  <a:pt x="669" y="21"/>
                </a:lnTo>
                <a:lnTo>
                  <a:pt x="693" y="21"/>
                </a:lnTo>
                <a:lnTo>
                  <a:pt x="717" y="21"/>
                </a:lnTo>
                <a:lnTo>
                  <a:pt x="741" y="21"/>
                </a:lnTo>
                <a:lnTo>
                  <a:pt x="76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435" name="path"/>
          <p:cNvSpPr/>
          <p:nvPr/>
        </p:nvSpPr>
        <p:spPr>
          <a:xfrm>
            <a:off x="10212323" y="3582924"/>
            <a:ext cx="73152" cy="60959"/>
          </a:xfrm>
          <a:custGeom>
            <a:avLst/>
            <a:gdLst/>
            <a:ahLst/>
            <a:cxnLst/>
            <a:rect l="0" t="0" r="0" b="0"/>
            <a:pathLst>
              <a:path w="115" h="95">
                <a:moveTo>
                  <a:pt x="21" y="74"/>
                </a:moveTo>
                <a:lnTo>
                  <a:pt x="45" y="21"/>
                </a:lnTo>
                <a:lnTo>
                  <a:pt x="69" y="50"/>
                </a:lnTo>
                <a:lnTo>
                  <a:pt x="93" y="3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36" name="picture 436"/>
          <p:cNvPicPr>
            <a:picLocks noChangeAspect="1"/>
          </p:cNvPicPr>
          <p:nvPr/>
        </p:nvPicPr>
        <p:blipFill>
          <a:blip r:embed="rId7"/>
          <a:stretch>
            <a:fillRect/>
          </a:stretch>
        </p:blipFill>
        <p:spPr>
          <a:xfrm rot="21600000">
            <a:off x="10258043" y="3459480"/>
            <a:ext cx="438912" cy="1246631"/>
          </a:xfrm>
          <a:prstGeom prst="rect">
            <a:avLst/>
          </a:prstGeom>
        </p:spPr>
      </p:pic>
      <p:sp>
        <p:nvSpPr>
          <p:cNvPr id="438" name="path"/>
          <p:cNvSpPr/>
          <p:nvPr/>
        </p:nvSpPr>
        <p:spPr>
          <a:xfrm>
            <a:off x="4224528" y="4710683"/>
            <a:ext cx="737615" cy="582168"/>
          </a:xfrm>
          <a:custGeom>
            <a:avLst/>
            <a:gdLst/>
            <a:ahLst/>
            <a:cxnLst/>
            <a:rect l="0" t="0" r="0" b="0"/>
            <a:pathLst>
              <a:path w="1161" h="916">
                <a:moveTo>
                  <a:pt x="21" y="758"/>
                </a:moveTo>
                <a:lnTo>
                  <a:pt x="45" y="801"/>
                </a:lnTo>
                <a:moveTo>
                  <a:pt x="69" y="892"/>
                </a:moveTo>
                <a:lnTo>
                  <a:pt x="93" y="883"/>
                </a:lnTo>
                <a:lnTo>
                  <a:pt x="117" y="895"/>
                </a:lnTo>
                <a:lnTo>
                  <a:pt x="134" y="849"/>
                </a:lnTo>
                <a:lnTo>
                  <a:pt x="165" y="895"/>
                </a:lnTo>
                <a:lnTo>
                  <a:pt x="189" y="890"/>
                </a:lnTo>
                <a:lnTo>
                  <a:pt x="213" y="849"/>
                </a:lnTo>
                <a:lnTo>
                  <a:pt x="237" y="813"/>
                </a:lnTo>
                <a:lnTo>
                  <a:pt x="261" y="756"/>
                </a:lnTo>
                <a:moveTo>
                  <a:pt x="285" y="650"/>
                </a:moveTo>
                <a:lnTo>
                  <a:pt x="309" y="590"/>
                </a:lnTo>
                <a:lnTo>
                  <a:pt x="333" y="590"/>
                </a:lnTo>
                <a:lnTo>
                  <a:pt x="357" y="554"/>
                </a:lnTo>
                <a:moveTo>
                  <a:pt x="429" y="660"/>
                </a:moveTo>
                <a:lnTo>
                  <a:pt x="453" y="676"/>
                </a:lnTo>
                <a:lnTo>
                  <a:pt x="477" y="633"/>
                </a:lnTo>
                <a:moveTo>
                  <a:pt x="501" y="571"/>
                </a:moveTo>
                <a:lnTo>
                  <a:pt x="525" y="587"/>
                </a:lnTo>
                <a:moveTo>
                  <a:pt x="549" y="501"/>
                </a:moveTo>
                <a:lnTo>
                  <a:pt x="573" y="544"/>
                </a:lnTo>
                <a:lnTo>
                  <a:pt x="597" y="516"/>
                </a:lnTo>
                <a:lnTo>
                  <a:pt x="621" y="535"/>
                </a:lnTo>
                <a:lnTo>
                  <a:pt x="645" y="530"/>
                </a:lnTo>
                <a:lnTo>
                  <a:pt x="660" y="556"/>
                </a:lnTo>
                <a:moveTo>
                  <a:pt x="741" y="441"/>
                </a:moveTo>
                <a:lnTo>
                  <a:pt x="765" y="398"/>
                </a:lnTo>
                <a:lnTo>
                  <a:pt x="789" y="436"/>
                </a:lnTo>
                <a:lnTo>
                  <a:pt x="813" y="434"/>
                </a:lnTo>
                <a:moveTo>
                  <a:pt x="837" y="372"/>
                </a:moveTo>
                <a:lnTo>
                  <a:pt x="861" y="312"/>
                </a:lnTo>
                <a:lnTo>
                  <a:pt x="885" y="295"/>
                </a:lnTo>
                <a:lnTo>
                  <a:pt x="909" y="271"/>
                </a:lnTo>
                <a:moveTo>
                  <a:pt x="933" y="196"/>
                </a:moveTo>
                <a:lnTo>
                  <a:pt x="957" y="232"/>
                </a:lnTo>
                <a:lnTo>
                  <a:pt x="974" y="237"/>
                </a:lnTo>
                <a:moveTo>
                  <a:pt x="1005" y="139"/>
                </a:moveTo>
                <a:lnTo>
                  <a:pt x="1029" y="117"/>
                </a:lnTo>
                <a:lnTo>
                  <a:pt x="1053" y="112"/>
                </a:lnTo>
                <a:lnTo>
                  <a:pt x="1077" y="100"/>
                </a:lnTo>
                <a:lnTo>
                  <a:pt x="1101" y="148"/>
                </a:lnTo>
                <a:moveTo>
                  <a:pt x="1125" y="62"/>
                </a:moveTo>
                <a:lnTo>
                  <a:pt x="1140"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39" name="path"/>
          <p:cNvSpPr/>
          <p:nvPr/>
        </p:nvSpPr>
        <p:spPr>
          <a:xfrm>
            <a:off x="9663683" y="2727960"/>
            <a:ext cx="240792" cy="830579"/>
          </a:xfrm>
          <a:custGeom>
            <a:avLst/>
            <a:gdLst/>
            <a:ahLst/>
            <a:cxnLst/>
            <a:rect l="0" t="0" r="0" b="0"/>
            <a:pathLst>
              <a:path w="379" h="1307">
                <a:moveTo>
                  <a:pt x="21" y="496"/>
                </a:moveTo>
                <a:lnTo>
                  <a:pt x="45" y="59"/>
                </a:lnTo>
                <a:moveTo>
                  <a:pt x="62" y="21"/>
                </a:moveTo>
                <a:lnTo>
                  <a:pt x="93" y="302"/>
                </a:lnTo>
                <a:lnTo>
                  <a:pt x="117" y="650"/>
                </a:lnTo>
                <a:lnTo>
                  <a:pt x="141" y="938"/>
                </a:lnTo>
                <a:lnTo>
                  <a:pt x="165" y="695"/>
                </a:lnTo>
                <a:moveTo>
                  <a:pt x="189" y="741"/>
                </a:moveTo>
                <a:lnTo>
                  <a:pt x="213" y="1118"/>
                </a:lnTo>
                <a:lnTo>
                  <a:pt x="237" y="993"/>
                </a:lnTo>
                <a:lnTo>
                  <a:pt x="261" y="1226"/>
                </a:lnTo>
                <a:moveTo>
                  <a:pt x="285" y="1166"/>
                </a:moveTo>
                <a:lnTo>
                  <a:pt x="309" y="1079"/>
                </a:lnTo>
                <a:lnTo>
                  <a:pt x="333" y="1007"/>
                </a:lnTo>
                <a:lnTo>
                  <a:pt x="357" y="1286"/>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41" name="path"/>
          <p:cNvSpPr/>
          <p:nvPr/>
        </p:nvSpPr>
        <p:spPr>
          <a:xfrm>
            <a:off x="6251447" y="4652771"/>
            <a:ext cx="560832" cy="269748"/>
          </a:xfrm>
          <a:custGeom>
            <a:avLst/>
            <a:gdLst/>
            <a:ahLst/>
            <a:cxnLst/>
            <a:rect l="0" t="0" r="0" b="0"/>
            <a:pathLst>
              <a:path w="883" h="424">
                <a:moveTo>
                  <a:pt x="21" y="403"/>
                </a:moveTo>
                <a:lnTo>
                  <a:pt x="45" y="398"/>
                </a:lnTo>
                <a:moveTo>
                  <a:pt x="117" y="194"/>
                </a:moveTo>
                <a:lnTo>
                  <a:pt x="141" y="201"/>
                </a:lnTo>
                <a:lnTo>
                  <a:pt x="165" y="189"/>
                </a:lnTo>
                <a:moveTo>
                  <a:pt x="189" y="333"/>
                </a:moveTo>
                <a:lnTo>
                  <a:pt x="213" y="328"/>
                </a:lnTo>
                <a:lnTo>
                  <a:pt x="237" y="328"/>
                </a:lnTo>
                <a:lnTo>
                  <a:pt x="261" y="340"/>
                </a:lnTo>
                <a:moveTo>
                  <a:pt x="309" y="283"/>
                </a:moveTo>
                <a:lnTo>
                  <a:pt x="333" y="232"/>
                </a:lnTo>
                <a:lnTo>
                  <a:pt x="357" y="290"/>
                </a:lnTo>
                <a:lnTo>
                  <a:pt x="376" y="307"/>
                </a:lnTo>
                <a:moveTo>
                  <a:pt x="405" y="201"/>
                </a:moveTo>
                <a:lnTo>
                  <a:pt x="429" y="177"/>
                </a:lnTo>
                <a:moveTo>
                  <a:pt x="501" y="33"/>
                </a:moveTo>
                <a:lnTo>
                  <a:pt x="525" y="28"/>
                </a:lnTo>
                <a:lnTo>
                  <a:pt x="549" y="43"/>
                </a:lnTo>
                <a:moveTo>
                  <a:pt x="573" y="115"/>
                </a:moveTo>
                <a:lnTo>
                  <a:pt x="597" y="96"/>
                </a:lnTo>
                <a:moveTo>
                  <a:pt x="621" y="158"/>
                </a:moveTo>
                <a:lnTo>
                  <a:pt x="645" y="124"/>
                </a:lnTo>
                <a:lnTo>
                  <a:pt x="669" y="139"/>
                </a:lnTo>
                <a:moveTo>
                  <a:pt x="693" y="31"/>
                </a:moveTo>
                <a:lnTo>
                  <a:pt x="717" y="72"/>
                </a:lnTo>
                <a:lnTo>
                  <a:pt x="741" y="74"/>
                </a:lnTo>
                <a:lnTo>
                  <a:pt x="765" y="103"/>
                </a:lnTo>
                <a:lnTo>
                  <a:pt x="789" y="115"/>
                </a:lnTo>
                <a:moveTo>
                  <a:pt x="813" y="40"/>
                </a:moveTo>
                <a:lnTo>
                  <a:pt x="837" y="33"/>
                </a:lnTo>
                <a:lnTo>
                  <a:pt x="861"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42" name="path"/>
          <p:cNvSpPr/>
          <p:nvPr/>
        </p:nvSpPr>
        <p:spPr>
          <a:xfrm>
            <a:off x="6815328" y="4293107"/>
            <a:ext cx="469392" cy="321564"/>
          </a:xfrm>
          <a:custGeom>
            <a:avLst/>
            <a:gdLst/>
            <a:ahLst/>
            <a:cxnLst/>
            <a:rect l="0" t="0" r="0" b="0"/>
            <a:pathLst>
              <a:path w="739" h="506">
                <a:moveTo>
                  <a:pt x="21" y="415"/>
                </a:moveTo>
                <a:lnTo>
                  <a:pt x="45" y="381"/>
                </a:lnTo>
                <a:lnTo>
                  <a:pt x="69" y="355"/>
                </a:lnTo>
                <a:lnTo>
                  <a:pt x="93" y="302"/>
                </a:lnTo>
                <a:lnTo>
                  <a:pt x="117" y="333"/>
                </a:lnTo>
                <a:lnTo>
                  <a:pt x="141" y="381"/>
                </a:lnTo>
                <a:moveTo>
                  <a:pt x="165" y="458"/>
                </a:moveTo>
                <a:lnTo>
                  <a:pt x="189" y="484"/>
                </a:lnTo>
                <a:moveTo>
                  <a:pt x="237" y="182"/>
                </a:moveTo>
                <a:lnTo>
                  <a:pt x="261" y="206"/>
                </a:lnTo>
                <a:lnTo>
                  <a:pt x="285" y="211"/>
                </a:lnTo>
                <a:lnTo>
                  <a:pt x="309" y="201"/>
                </a:lnTo>
                <a:moveTo>
                  <a:pt x="333" y="120"/>
                </a:moveTo>
                <a:lnTo>
                  <a:pt x="381" y="117"/>
                </a:lnTo>
                <a:lnTo>
                  <a:pt x="405" y="148"/>
                </a:lnTo>
                <a:lnTo>
                  <a:pt x="429" y="206"/>
                </a:lnTo>
                <a:lnTo>
                  <a:pt x="453" y="148"/>
                </a:lnTo>
                <a:moveTo>
                  <a:pt x="477" y="237"/>
                </a:moveTo>
                <a:lnTo>
                  <a:pt x="501" y="280"/>
                </a:lnTo>
                <a:lnTo>
                  <a:pt x="525" y="264"/>
                </a:lnTo>
                <a:lnTo>
                  <a:pt x="549" y="218"/>
                </a:lnTo>
                <a:lnTo>
                  <a:pt x="573" y="201"/>
                </a:lnTo>
                <a:moveTo>
                  <a:pt x="621" y="180"/>
                </a:moveTo>
                <a:lnTo>
                  <a:pt x="645" y="170"/>
                </a:lnTo>
                <a:moveTo>
                  <a:pt x="693" y="21"/>
                </a:moveTo>
                <a:lnTo>
                  <a:pt x="717" y="4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43" name="path"/>
          <p:cNvSpPr/>
          <p:nvPr/>
        </p:nvSpPr>
        <p:spPr>
          <a:xfrm>
            <a:off x="5245608" y="4288535"/>
            <a:ext cx="225551" cy="582167"/>
          </a:xfrm>
          <a:custGeom>
            <a:avLst/>
            <a:gdLst/>
            <a:ahLst/>
            <a:cxnLst/>
            <a:rect l="0" t="0" r="0" b="0"/>
            <a:pathLst>
              <a:path w="355" h="916">
                <a:moveTo>
                  <a:pt x="21" y="213"/>
                </a:moveTo>
                <a:lnTo>
                  <a:pt x="45" y="21"/>
                </a:lnTo>
                <a:lnTo>
                  <a:pt x="69" y="184"/>
                </a:lnTo>
                <a:moveTo>
                  <a:pt x="93" y="182"/>
                </a:moveTo>
                <a:lnTo>
                  <a:pt x="117" y="371"/>
                </a:lnTo>
                <a:lnTo>
                  <a:pt x="141" y="460"/>
                </a:lnTo>
                <a:lnTo>
                  <a:pt x="165" y="580"/>
                </a:lnTo>
                <a:lnTo>
                  <a:pt x="189" y="455"/>
                </a:lnTo>
                <a:moveTo>
                  <a:pt x="206" y="501"/>
                </a:moveTo>
                <a:lnTo>
                  <a:pt x="237" y="422"/>
                </a:lnTo>
                <a:lnTo>
                  <a:pt x="261" y="359"/>
                </a:lnTo>
                <a:lnTo>
                  <a:pt x="285" y="731"/>
                </a:lnTo>
                <a:lnTo>
                  <a:pt x="302" y="895"/>
                </a:lnTo>
                <a:lnTo>
                  <a:pt x="333" y="81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44" name="path"/>
          <p:cNvSpPr/>
          <p:nvPr/>
        </p:nvSpPr>
        <p:spPr>
          <a:xfrm>
            <a:off x="5489447" y="4637532"/>
            <a:ext cx="240791" cy="505967"/>
          </a:xfrm>
          <a:custGeom>
            <a:avLst/>
            <a:gdLst/>
            <a:ahLst/>
            <a:cxnLst/>
            <a:rect l="0" t="0" r="0" b="0"/>
            <a:pathLst>
              <a:path w="379" h="796">
                <a:moveTo>
                  <a:pt x="21" y="208"/>
                </a:moveTo>
                <a:lnTo>
                  <a:pt x="45" y="81"/>
                </a:lnTo>
                <a:lnTo>
                  <a:pt x="69" y="158"/>
                </a:lnTo>
                <a:moveTo>
                  <a:pt x="93" y="117"/>
                </a:moveTo>
                <a:lnTo>
                  <a:pt x="117" y="21"/>
                </a:lnTo>
                <a:lnTo>
                  <a:pt x="141" y="96"/>
                </a:lnTo>
                <a:lnTo>
                  <a:pt x="165" y="237"/>
                </a:lnTo>
                <a:lnTo>
                  <a:pt x="189" y="129"/>
                </a:lnTo>
                <a:moveTo>
                  <a:pt x="232" y="98"/>
                </a:moveTo>
                <a:lnTo>
                  <a:pt x="261" y="400"/>
                </a:lnTo>
                <a:lnTo>
                  <a:pt x="285" y="568"/>
                </a:lnTo>
                <a:moveTo>
                  <a:pt x="309" y="561"/>
                </a:moveTo>
                <a:lnTo>
                  <a:pt x="333" y="710"/>
                </a:lnTo>
                <a:lnTo>
                  <a:pt x="357" y="77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45" name="path"/>
          <p:cNvSpPr/>
          <p:nvPr/>
        </p:nvSpPr>
        <p:spPr>
          <a:xfrm>
            <a:off x="9991343" y="6114288"/>
            <a:ext cx="344424" cy="344424"/>
          </a:xfrm>
          <a:custGeom>
            <a:avLst/>
            <a:gdLst/>
            <a:ahLst/>
            <a:cxnLst/>
            <a:rect l="0" t="0" r="0" b="0"/>
            <a:pathLst>
              <a:path w="542" h="542">
                <a:moveTo>
                  <a:pt x="540" y="540"/>
                </a:moveTo>
                <a:cubicBezTo>
                  <a:pt x="243" y="540"/>
                  <a:pt x="2" y="299"/>
                  <a:pt x="2" y="2"/>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446" name="path"/>
          <p:cNvSpPr/>
          <p:nvPr/>
        </p:nvSpPr>
        <p:spPr>
          <a:xfrm>
            <a:off x="9991343" y="2638044"/>
            <a:ext cx="344424" cy="344423"/>
          </a:xfrm>
          <a:custGeom>
            <a:avLst/>
            <a:gdLst/>
            <a:ahLst/>
            <a:cxnLst/>
            <a:rect l="0" t="0" r="0" b="0"/>
            <a:pathLst>
              <a:path w="542" h="542">
                <a:moveTo>
                  <a:pt x="2" y="540"/>
                </a:moveTo>
                <a:cubicBezTo>
                  <a:pt x="2" y="242"/>
                  <a:pt x="243" y="2"/>
                  <a:pt x="540" y="2"/>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447" name="path"/>
          <p:cNvSpPr/>
          <p:nvPr/>
        </p:nvSpPr>
        <p:spPr>
          <a:xfrm>
            <a:off x="11698223" y="6114288"/>
            <a:ext cx="344423" cy="344424"/>
          </a:xfrm>
          <a:custGeom>
            <a:avLst/>
            <a:gdLst/>
            <a:ahLst/>
            <a:cxnLst/>
            <a:rect l="0" t="0" r="0" b="0"/>
            <a:pathLst>
              <a:path w="542" h="542">
                <a:moveTo>
                  <a:pt x="540" y="2"/>
                </a:moveTo>
                <a:cubicBezTo>
                  <a:pt x="540" y="299"/>
                  <a:pt x="299" y="540"/>
                  <a:pt x="2" y="540"/>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448" name="path"/>
          <p:cNvSpPr/>
          <p:nvPr/>
        </p:nvSpPr>
        <p:spPr>
          <a:xfrm>
            <a:off x="11698223" y="2638044"/>
            <a:ext cx="344423" cy="344423"/>
          </a:xfrm>
          <a:custGeom>
            <a:avLst/>
            <a:gdLst/>
            <a:ahLst/>
            <a:cxnLst/>
            <a:rect l="0" t="0" r="0" b="0"/>
            <a:pathLst>
              <a:path w="542" h="542">
                <a:moveTo>
                  <a:pt x="2" y="2"/>
                </a:moveTo>
                <a:cubicBezTo>
                  <a:pt x="299" y="2"/>
                  <a:pt x="540" y="242"/>
                  <a:pt x="540" y="540"/>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449" name="path"/>
          <p:cNvSpPr/>
          <p:nvPr/>
        </p:nvSpPr>
        <p:spPr>
          <a:xfrm>
            <a:off x="7661402" y="6125197"/>
            <a:ext cx="333502" cy="333514"/>
          </a:xfrm>
          <a:custGeom>
            <a:avLst/>
            <a:gdLst/>
            <a:ahLst/>
            <a:cxnLst/>
            <a:rect l="0" t="0" r="0" b="0"/>
            <a:pathLst>
              <a:path w="525" h="525">
                <a:moveTo>
                  <a:pt x="522" y="2"/>
                </a:moveTo>
                <a:cubicBezTo>
                  <a:pt x="522" y="289"/>
                  <a:pt x="289" y="522"/>
                  <a:pt x="2" y="522"/>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450" name="path"/>
          <p:cNvSpPr/>
          <p:nvPr/>
        </p:nvSpPr>
        <p:spPr>
          <a:xfrm>
            <a:off x="6009132" y="6125197"/>
            <a:ext cx="333501" cy="333514"/>
          </a:xfrm>
          <a:custGeom>
            <a:avLst/>
            <a:gdLst/>
            <a:ahLst/>
            <a:cxnLst/>
            <a:rect l="0" t="0" r="0" b="0"/>
            <a:pathLst>
              <a:path w="525" h="525">
                <a:moveTo>
                  <a:pt x="522" y="522"/>
                </a:moveTo>
                <a:cubicBezTo>
                  <a:pt x="235" y="522"/>
                  <a:pt x="2" y="289"/>
                  <a:pt x="2" y="2"/>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451" name="path"/>
          <p:cNvSpPr/>
          <p:nvPr/>
        </p:nvSpPr>
        <p:spPr>
          <a:xfrm>
            <a:off x="6009132" y="3895344"/>
            <a:ext cx="333501" cy="333501"/>
          </a:xfrm>
          <a:custGeom>
            <a:avLst/>
            <a:gdLst/>
            <a:ahLst/>
            <a:cxnLst/>
            <a:rect l="0" t="0" r="0" b="0"/>
            <a:pathLst>
              <a:path w="525" h="525">
                <a:moveTo>
                  <a:pt x="2" y="522"/>
                </a:moveTo>
                <a:cubicBezTo>
                  <a:pt x="2" y="235"/>
                  <a:pt x="235" y="2"/>
                  <a:pt x="522" y="2"/>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452" name="path"/>
          <p:cNvSpPr/>
          <p:nvPr/>
        </p:nvSpPr>
        <p:spPr>
          <a:xfrm>
            <a:off x="7165847" y="4157471"/>
            <a:ext cx="300228" cy="318516"/>
          </a:xfrm>
          <a:custGeom>
            <a:avLst/>
            <a:gdLst/>
            <a:ahLst/>
            <a:cxnLst/>
            <a:rect l="0" t="0" r="0" b="0"/>
            <a:pathLst>
              <a:path w="472" h="501">
                <a:moveTo>
                  <a:pt x="21" y="415"/>
                </a:moveTo>
                <a:lnTo>
                  <a:pt x="45" y="480"/>
                </a:lnTo>
                <a:lnTo>
                  <a:pt x="69" y="393"/>
                </a:lnTo>
                <a:moveTo>
                  <a:pt x="93" y="384"/>
                </a:moveTo>
                <a:lnTo>
                  <a:pt x="117" y="316"/>
                </a:lnTo>
                <a:lnTo>
                  <a:pt x="141" y="235"/>
                </a:lnTo>
                <a:moveTo>
                  <a:pt x="165" y="259"/>
                </a:moveTo>
                <a:lnTo>
                  <a:pt x="189" y="31"/>
                </a:lnTo>
                <a:lnTo>
                  <a:pt x="213" y="165"/>
                </a:lnTo>
                <a:lnTo>
                  <a:pt x="235" y="316"/>
                </a:lnTo>
                <a:lnTo>
                  <a:pt x="254" y="172"/>
                </a:lnTo>
                <a:moveTo>
                  <a:pt x="307" y="163"/>
                </a:moveTo>
                <a:lnTo>
                  <a:pt x="331" y="21"/>
                </a:lnTo>
                <a:lnTo>
                  <a:pt x="355" y="110"/>
                </a:lnTo>
                <a:lnTo>
                  <a:pt x="379" y="266"/>
                </a:lnTo>
                <a:moveTo>
                  <a:pt x="422" y="309"/>
                </a:moveTo>
                <a:lnTo>
                  <a:pt x="451" y="23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53" name="path"/>
          <p:cNvSpPr/>
          <p:nvPr/>
        </p:nvSpPr>
        <p:spPr>
          <a:xfrm>
            <a:off x="4971288" y="4390644"/>
            <a:ext cx="347471" cy="266700"/>
          </a:xfrm>
          <a:custGeom>
            <a:avLst/>
            <a:gdLst/>
            <a:ahLst/>
            <a:cxnLst/>
            <a:rect l="0" t="0" r="0" b="0"/>
            <a:pathLst>
              <a:path w="547" h="420">
                <a:moveTo>
                  <a:pt x="21" y="345"/>
                </a:moveTo>
                <a:lnTo>
                  <a:pt x="45" y="307"/>
                </a:lnTo>
                <a:lnTo>
                  <a:pt x="69" y="247"/>
                </a:lnTo>
                <a:moveTo>
                  <a:pt x="93" y="398"/>
                </a:moveTo>
                <a:lnTo>
                  <a:pt x="117" y="388"/>
                </a:lnTo>
                <a:moveTo>
                  <a:pt x="141" y="295"/>
                </a:moveTo>
                <a:lnTo>
                  <a:pt x="165" y="280"/>
                </a:lnTo>
                <a:lnTo>
                  <a:pt x="189" y="247"/>
                </a:lnTo>
                <a:moveTo>
                  <a:pt x="237" y="352"/>
                </a:moveTo>
                <a:lnTo>
                  <a:pt x="261" y="326"/>
                </a:lnTo>
                <a:moveTo>
                  <a:pt x="285" y="244"/>
                </a:moveTo>
                <a:lnTo>
                  <a:pt x="309" y="203"/>
                </a:lnTo>
                <a:lnTo>
                  <a:pt x="333" y="143"/>
                </a:lnTo>
                <a:lnTo>
                  <a:pt x="357" y="184"/>
                </a:lnTo>
                <a:moveTo>
                  <a:pt x="381" y="52"/>
                </a:moveTo>
                <a:lnTo>
                  <a:pt x="405" y="79"/>
                </a:lnTo>
                <a:lnTo>
                  <a:pt x="429" y="110"/>
                </a:lnTo>
                <a:lnTo>
                  <a:pt x="453" y="52"/>
                </a:lnTo>
                <a:moveTo>
                  <a:pt x="501" y="23"/>
                </a:moveTo>
                <a:lnTo>
                  <a:pt x="525"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54" name="picture 454"/>
          <p:cNvPicPr>
            <a:picLocks noChangeAspect="1"/>
          </p:cNvPicPr>
          <p:nvPr/>
        </p:nvPicPr>
        <p:blipFill>
          <a:blip r:embed="rId8"/>
          <a:stretch>
            <a:fillRect/>
          </a:stretch>
        </p:blipFill>
        <p:spPr>
          <a:xfrm rot="21600000">
            <a:off x="8551164" y="4408932"/>
            <a:ext cx="149352" cy="568451"/>
          </a:xfrm>
          <a:prstGeom prst="rect">
            <a:avLst/>
          </a:prstGeom>
        </p:spPr>
      </p:pic>
      <p:pic>
        <p:nvPicPr>
          <p:cNvPr id="455" name="picture 455"/>
          <p:cNvPicPr>
            <a:picLocks noChangeAspect="1"/>
          </p:cNvPicPr>
          <p:nvPr/>
        </p:nvPicPr>
        <p:blipFill>
          <a:blip r:embed="rId9"/>
          <a:stretch>
            <a:fillRect/>
          </a:stretch>
        </p:blipFill>
        <p:spPr>
          <a:xfrm rot="21600000">
            <a:off x="11172443" y="4274819"/>
            <a:ext cx="220980" cy="350520"/>
          </a:xfrm>
          <a:prstGeom prst="rect">
            <a:avLst/>
          </a:prstGeom>
        </p:spPr>
      </p:pic>
      <p:sp>
        <p:nvSpPr>
          <p:cNvPr id="456" name="textbox 456"/>
          <p:cNvSpPr/>
          <p:nvPr/>
        </p:nvSpPr>
        <p:spPr>
          <a:xfrm>
            <a:off x="10137523" y="6187925"/>
            <a:ext cx="736600"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202</a:t>
            </a:r>
            <a:r>
              <a:rPr sz="1100" spc="0" dirty="0">
                <a:solidFill>
                  <a:srgbClr val="000000">
                    <a:alpha val="100000"/>
                  </a:srgbClr>
                </a:solidFill>
                <a:latin typeface="Arial" panose="020B0604020202020204"/>
                <a:ea typeface="Arial" panose="020B0604020202020204"/>
                <a:cs typeface="Arial" panose="020B0604020202020204"/>
              </a:rPr>
              <a:t>2-02-12</a:t>
            </a:r>
            <a:endParaRPr lang="en-US" altLang="en-US" sz="1100" dirty="0"/>
          </a:p>
        </p:txBody>
      </p:sp>
      <p:sp>
        <p:nvSpPr>
          <p:cNvPr id="457" name="textbox 457"/>
          <p:cNvSpPr/>
          <p:nvPr/>
        </p:nvSpPr>
        <p:spPr>
          <a:xfrm>
            <a:off x="6957316" y="6187925"/>
            <a:ext cx="736600"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201</a:t>
            </a:r>
            <a:r>
              <a:rPr sz="1100" spc="0" dirty="0">
                <a:solidFill>
                  <a:srgbClr val="000000">
                    <a:alpha val="100000"/>
                  </a:srgbClr>
                </a:solidFill>
                <a:latin typeface="Arial" panose="020B0604020202020204"/>
                <a:ea typeface="Arial" panose="020B0604020202020204"/>
                <a:cs typeface="Arial" panose="020B0604020202020204"/>
              </a:rPr>
              <a:t>8-02-12</a:t>
            </a:r>
            <a:endParaRPr lang="en-US" altLang="en-US" sz="1100" dirty="0"/>
          </a:p>
        </p:txBody>
      </p:sp>
      <p:sp>
        <p:nvSpPr>
          <p:cNvPr id="458" name="textbox 458"/>
          <p:cNvSpPr/>
          <p:nvPr/>
        </p:nvSpPr>
        <p:spPr>
          <a:xfrm>
            <a:off x="5366260" y="6187925"/>
            <a:ext cx="736600"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201</a:t>
            </a:r>
            <a:r>
              <a:rPr sz="1100" spc="0" dirty="0">
                <a:solidFill>
                  <a:srgbClr val="000000">
                    <a:alpha val="100000"/>
                  </a:srgbClr>
                </a:solidFill>
                <a:latin typeface="Arial" panose="020B0604020202020204"/>
                <a:ea typeface="Arial" panose="020B0604020202020204"/>
                <a:cs typeface="Arial" panose="020B0604020202020204"/>
              </a:rPr>
              <a:t>6-02-12</a:t>
            </a:r>
            <a:endParaRPr lang="en-US" altLang="en-US" sz="1100" dirty="0"/>
          </a:p>
        </p:txBody>
      </p:sp>
      <p:sp>
        <p:nvSpPr>
          <p:cNvPr id="459" name="textbox 459"/>
          <p:cNvSpPr/>
          <p:nvPr/>
        </p:nvSpPr>
        <p:spPr>
          <a:xfrm>
            <a:off x="3777236" y="6187925"/>
            <a:ext cx="736600"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201</a:t>
            </a:r>
            <a:r>
              <a:rPr sz="1100" spc="0" dirty="0">
                <a:solidFill>
                  <a:srgbClr val="000000">
                    <a:alpha val="100000"/>
                  </a:srgbClr>
                </a:solidFill>
                <a:latin typeface="Arial" panose="020B0604020202020204"/>
                <a:ea typeface="Arial" panose="020B0604020202020204"/>
                <a:cs typeface="Arial" panose="020B0604020202020204"/>
              </a:rPr>
              <a:t>4-02-12</a:t>
            </a:r>
            <a:endParaRPr lang="en-US" altLang="en-US" sz="1100" dirty="0"/>
          </a:p>
        </p:txBody>
      </p:sp>
      <p:sp>
        <p:nvSpPr>
          <p:cNvPr id="460" name="textbox 460"/>
          <p:cNvSpPr/>
          <p:nvPr/>
        </p:nvSpPr>
        <p:spPr>
          <a:xfrm>
            <a:off x="2186180" y="6187925"/>
            <a:ext cx="736600"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201</a:t>
            </a:r>
            <a:r>
              <a:rPr sz="1100" spc="0" dirty="0">
                <a:solidFill>
                  <a:srgbClr val="000000">
                    <a:alpha val="100000"/>
                  </a:srgbClr>
                </a:solidFill>
                <a:latin typeface="Arial" panose="020B0604020202020204"/>
                <a:ea typeface="Arial" panose="020B0604020202020204"/>
                <a:cs typeface="Arial" panose="020B0604020202020204"/>
              </a:rPr>
              <a:t>2-02-12</a:t>
            </a:r>
            <a:endParaRPr lang="en-US" altLang="en-US" sz="1100" dirty="0"/>
          </a:p>
        </p:txBody>
      </p:sp>
      <p:sp>
        <p:nvSpPr>
          <p:cNvPr id="461" name="textbox 461"/>
          <p:cNvSpPr/>
          <p:nvPr/>
        </p:nvSpPr>
        <p:spPr>
          <a:xfrm>
            <a:off x="8546213" y="6187925"/>
            <a:ext cx="736600"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202</a:t>
            </a:r>
            <a:r>
              <a:rPr sz="1100" spc="0" dirty="0">
                <a:solidFill>
                  <a:srgbClr val="000000">
                    <a:alpha val="100000"/>
                  </a:srgbClr>
                </a:solidFill>
                <a:latin typeface="Arial" panose="020B0604020202020204"/>
                <a:ea typeface="Arial" panose="020B0604020202020204"/>
                <a:cs typeface="Arial" panose="020B0604020202020204"/>
              </a:rPr>
              <a:t>0-02-12</a:t>
            </a:r>
            <a:endParaRPr lang="en-US" altLang="en-US" sz="1100" dirty="0"/>
          </a:p>
        </p:txBody>
      </p:sp>
      <p:pic>
        <p:nvPicPr>
          <p:cNvPr id="462" name="picture 462"/>
          <p:cNvPicPr>
            <a:picLocks noChangeAspect="1"/>
          </p:cNvPicPr>
          <p:nvPr/>
        </p:nvPicPr>
        <p:blipFill>
          <a:blip r:embed="rId10"/>
          <a:stretch>
            <a:fillRect/>
          </a:stretch>
        </p:blipFill>
        <p:spPr>
          <a:xfrm rot="21600000">
            <a:off x="3660647" y="5221223"/>
            <a:ext cx="408431" cy="132588"/>
          </a:xfrm>
          <a:prstGeom prst="rect">
            <a:avLst/>
          </a:prstGeom>
        </p:spPr>
      </p:pic>
      <p:sp>
        <p:nvSpPr>
          <p:cNvPr id="463" name="path"/>
          <p:cNvSpPr/>
          <p:nvPr/>
        </p:nvSpPr>
        <p:spPr>
          <a:xfrm>
            <a:off x="6175247" y="4724400"/>
            <a:ext cx="164591" cy="291083"/>
          </a:xfrm>
          <a:custGeom>
            <a:avLst/>
            <a:gdLst/>
            <a:ahLst/>
            <a:cxnLst/>
            <a:rect l="0" t="0" r="0" b="0"/>
            <a:pathLst>
              <a:path w="259" h="458">
                <a:moveTo>
                  <a:pt x="21" y="237"/>
                </a:moveTo>
                <a:lnTo>
                  <a:pt x="38" y="156"/>
                </a:lnTo>
                <a:lnTo>
                  <a:pt x="69" y="21"/>
                </a:lnTo>
                <a:moveTo>
                  <a:pt x="93" y="79"/>
                </a:moveTo>
                <a:lnTo>
                  <a:pt x="141" y="290"/>
                </a:lnTo>
                <a:moveTo>
                  <a:pt x="165" y="285"/>
                </a:moveTo>
                <a:lnTo>
                  <a:pt x="189" y="374"/>
                </a:lnTo>
                <a:lnTo>
                  <a:pt x="213" y="436"/>
                </a:lnTo>
                <a:lnTo>
                  <a:pt x="237" y="8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64" name="picture 464"/>
          <p:cNvPicPr>
            <a:picLocks noChangeAspect="1"/>
          </p:cNvPicPr>
          <p:nvPr/>
        </p:nvPicPr>
        <p:blipFill>
          <a:blip r:embed="rId11"/>
          <a:stretch>
            <a:fillRect/>
          </a:stretch>
        </p:blipFill>
        <p:spPr>
          <a:xfrm rot="21600000">
            <a:off x="6205728" y="5782055"/>
            <a:ext cx="149351" cy="315468"/>
          </a:xfrm>
          <a:prstGeom prst="rect">
            <a:avLst/>
          </a:prstGeom>
        </p:spPr>
      </p:pic>
      <p:sp>
        <p:nvSpPr>
          <p:cNvPr id="465" name="path"/>
          <p:cNvSpPr/>
          <p:nvPr/>
        </p:nvSpPr>
        <p:spPr>
          <a:xfrm>
            <a:off x="5657088" y="4980432"/>
            <a:ext cx="286511" cy="163067"/>
          </a:xfrm>
          <a:custGeom>
            <a:avLst/>
            <a:gdLst/>
            <a:ahLst/>
            <a:cxnLst/>
            <a:rect l="0" t="0" r="0" b="0"/>
            <a:pathLst>
              <a:path w="451" h="256">
                <a:moveTo>
                  <a:pt x="21" y="28"/>
                </a:moveTo>
                <a:lnTo>
                  <a:pt x="45" y="21"/>
                </a:lnTo>
                <a:moveTo>
                  <a:pt x="93" y="235"/>
                </a:moveTo>
                <a:lnTo>
                  <a:pt x="141" y="184"/>
                </a:lnTo>
                <a:lnTo>
                  <a:pt x="165" y="206"/>
                </a:lnTo>
                <a:moveTo>
                  <a:pt x="189" y="127"/>
                </a:moveTo>
                <a:lnTo>
                  <a:pt x="213" y="146"/>
                </a:lnTo>
                <a:lnTo>
                  <a:pt x="237" y="199"/>
                </a:lnTo>
                <a:lnTo>
                  <a:pt x="261" y="184"/>
                </a:lnTo>
                <a:moveTo>
                  <a:pt x="405" y="175"/>
                </a:moveTo>
                <a:lnTo>
                  <a:pt x="429" y="172"/>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66" name="path"/>
          <p:cNvSpPr/>
          <p:nvPr/>
        </p:nvSpPr>
        <p:spPr>
          <a:xfrm>
            <a:off x="6477000" y="4658867"/>
            <a:ext cx="228600" cy="202692"/>
          </a:xfrm>
          <a:custGeom>
            <a:avLst/>
            <a:gdLst/>
            <a:ahLst/>
            <a:cxnLst/>
            <a:rect l="0" t="0" r="0" b="0"/>
            <a:pathLst>
              <a:path w="360" h="319">
                <a:moveTo>
                  <a:pt x="21" y="297"/>
                </a:moveTo>
                <a:lnTo>
                  <a:pt x="50" y="192"/>
                </a:lnTo>
                <a:moveTo>
                  <a:pt x="74" y="168"/>
                </a:moveTo>
                <a:lnTo>
                  <a:pt x="98" y="84"/>
                </a:lnTo>
                <a:lnTo>
                  <a:pt x="122" y="153"/>
                </a:lnTo>
                <a:lnTo>
                  <a:pt x="146" y="24"/>
                </a:lnTo>
                <a:moveTo>
                  <a:pt x="194" y="33"/>
                </a:moveTo>
                <a:lnTo>
                  <a:pt x="218" y="105"/>
                </a:lnTo>
                <a:moveTo>
                  <a:pt x="242" y="86"/>
                </a:moveTo>
                <a:lnTo>
                  <a:pt x="266" y="148"/>
                </a:lnTo>
                <a:moveTo>
                  <a:pt x="314" y="129"/>
                </a:moveTo>
                <a:lnTo>
                  <a:pt x="338"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67" name="path"/>
          <p:cNvSpPr/>
          <p:nvPr/>
        </p:nvSpPr>
        <p:spPr>
          <a:xfrm>
            <a:off x="8734043" y="4137659"/>
            <a:ext cx="240792" cy="188976"/>
          </a:xfrm>
          <a:custGeom>
            <a:avLst/>
            <a:gdLst/>
            <a:ahLst/>
            <a:cxnLst/>
            <a:rect l="0" t="0" r="0" b="0"/>
            <a:pathLst>
              <a:path w="379" h="297">
                <a:moveTo>
                  <a:pt x="21" y="134"/>
                </a:moveTo>
                <a:lnTo>
                  <a:pt x="45" y="110"/>
                </a:lnTo>
                <a:lnTo>
                  <a:pt x="69" y="81"/>
                </a:lnTo>
                <a:lnTo>
                  <a:pt x="93" y="38"/>
                </a:lnTo>
                <a:lnTo>
                  <a:pt x="117" y="52"/>
                </a:lnTo>
                <a:moveTo>
                  <a:pt x="141" y="144"/>
                </a:moveTo>
                <a:lnTo>
                  <a:pt x="165" y="98"/>
                </a:lnTo>
                <a:lnTo>
                  <a:pt x="189" y="52"/>
                </a:lnTo>
                <a:moveTo>
                  <a:pt x="261" y="81"/>
                </a:moveTo>
                <a:lnTo>
                  <a:pt x="285" y="26"/>
                </a:lnTo>
                <a:lnTo>
                  <a:pt x="309" y="21"/>
                </a:lnTo>
                <a:moveTo>
                  <a:pt x="333" y="276"/>
                </a:moveTo>
                <a:lnTo>
                  <a:pt x="357" y="247"/>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68" name="textbox 468"/>
          <p:cNvSpPr/>
          <p:nvPr/>
        </p:nvSpPr>
        <p:spPr>
          <a:xfrm>
            <a:off x="908710" y="6187925"/>
            <a:ext cx="425450"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-0</a:t>
            </a:r>
            <a:r>
              <a:rPr sz="1100" spc="0" dirty="0">
                <a:solidFill>
                  <a:srgbClr val="000000">
                    <a:alpha val="100000"/>
                  </a:srgbClr>
                </a:solidFill>
                <a:latin typeface="Arial" panose="020B0604020202020204"/>
                <a:ea typeface="Arial" panose="020B0604020202020204"/>
                <a:cs typeface="Arial" panose="020B0604020202020204"/>
              </a:rPr>
              <a:t>2-12</a:t>
            </a:r>
            <a:endParaRPr lang="en-US" altLang="en-US" sz="1100" dirty="0"/>
          </a:p>
        </p:txBody>
      </p:sp>
      <p:sp>
        <p:nvSpPr>
          <p:cNvPr id="469" name="path"/>
          <p:cNvSpPr/>
          <p:nvPr/>
        </p:nvSpPr>
        <p:spPr>
          <a:xfrm>
            <a:off x="5001767" y="4532376"/>
            <a:ext cx="164591" cy="210311"/>
          </a:xfrm>
          <a:custGeom>
            <a:avLst/>
            <a:gdLst/>
            <a:ahLst/>
            <a:cxnLst/>
            <a:rect l="0" t="0" r="0" b="0"/>
            <a:pathLst>
              <a:path w="259" h="331">
                <a:moveTo>
                  <a:pt x="21" y="23"/>
                </a:moveTo>
                <a:lnTo>
                  <a:pt x="45" y="175"/>
                </a:lnTo>
                <a:moveTo>
                  <a:pt x="69" y="165"/>
                </a:moveTo>
                <a:lnTo>
                  <a:pt x="93" y="71"/>
                </a:lnTo>
                <a:moveTo>
                  <a:pt x="141" y="23"/>
                </a:moveTo>
                <a:lnTo>
                  <a:pt x="163" y="309"/>
                </a:lnTo>
                <a:lnTo>
                  <a:pt x="189" y="129"/>
                </a:lnTo>
                <a:moveTo>
                  <a:pt x="213" y="103"/>
                </a:moveTo>
                <a:lnTo>
                  <a:pt x="237"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70" name="path"/>
          <p:cNvSpPr/>
          <p:nvPr/>
        </p:nvSpPr>
        <p:spPr>
          <a:xfrm>
            <a:off x="5443728" y="4672583"/>
            <a:ext cx="207263" cy="147827"/>
          </a:xfrm>
          <a:custGeom>
            <a:avLst/>
            <a:gdLst/>
            <a:ahLst/>
            <a:cxnLst/>
            <a:rect l="0" t="0" r="0" b="0"/>
            <a:pathLst>
              <a:path w="326" h="232">
                <a:moveTo>
                  <a:pt x="21" y="211"/>
                </a:moveTo>
                <a:lnTo>
                  <a:pt x="45" y="172"/>
                </a:lnTo>
                <a:lnTo>
                  <a:pt x="69" y="184"/>
                </a:lnTo>
                <a:lnTo>
                  <a:pt x="93" y="153"/>
                </a:lnTo>
                <a:moveTo>
                  <a:pt x="141" y="103"/>
                </a:moveTo>
                <a:lnTo>
                  <a:pt x="165" y="62"/>
                </a:lnTo>
                <a:moveTo>
                  <a:pt x="261" y="74"/>
                </a:moveTo>
                <a:lnTo>
                  <a:pt x="285" y="21"/>
                </a:lnTo>
                <a:lnTo>
                  <a:pt x="304" y="43"/>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71" name="path"/>
          <p:cNvSpPr/>
          <p:nvPr/>
        </p:nvSpPr>
        <p:spPr>
          <a:xfrm>
            <a:off x="6739128" y="4480559"/>
            <a:ext cx="103632" cy="259080"/>
          </a:xfrm>
          <a:custGeom>
            <a:avLst/>
            <a:gdLst/>
            <a:ahLst/>
            <a:cxnLst/>
            <a:rect l="0" t="0" r="0" b="0"/>
            <a:pathLst>
              <a:path w="163" h="408">
                <a:moveTo>
                  <a:pt x="21" y="386"/>
                </a:moveTo>
                <a:lnTo>
                  <a:pt x="45" y="312"/>
                </a:lnTo>
                <a:moveTo>
                  <a:pt x="93" y="292"/>
                </a:moveTo>
                <a:lnTo>
                  <a:pt x="117" y="21"/>
                </a:lnTo>
                <a:lnTo>
                  <a:pt x="141" y="120"/>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72" name="picture 472"/>
          <p:cNvPicPr>
            <a:picLocks noChangeAspect="1"/>
          </p:cNvPicPr>
          <p:nvPr/>
        </p:nvPicPr>
        <p:blipFill>
          <a:blip r:embed="rId12"/>
          <a:stretch>
            <a:fillRect/>
          </a:stretch>
        </p:blipFill>
        <p:spPr>
          <a:xfrm rot="21600000">
            <a:off x="5580888" y="5809488"/>
            <a:ext cx="88391" cy="288036"/>
          </a:xfrm>
          <a:prstGeom prst="rect">
            <a:avLst/>
          </a:prstGeom>
        </p:spPr>
      </p:pic>
      <p:pic>
        <p:nvPicPr>
          <p:cNvPr id="473" name="picture 473"/>
          <p:cNvPicPr>
            <a:picLocks noChangeAspect="1"/>
          </p:cNvPicPr>
          <p:nvPr/>
        </p:nvPicPr>
        <p:blipFill>
          <a:blip r:embed="rId13"/>
          <a:stretch>
            <a:fillRect/>
          </a:stretch>
        </p:blipFill>
        <p:spPr>
          <a:xfrm rot="21600000">
            <a:off x="5870447" y="5788152"/>
            <a:ext cx="256031" cy="99060"/>
          </a:xfrm>
          <a:prstGeom prst="rect">
            <a:avLst/>
          </a:prstGeom>
        </p:spPr>
      </p:pic>
      <p:pic>
        <p:nvPicPr>
          <p:cNvPr id="474" name="picture 474"/>
          <p:cNvPicPr>
            <a:picLocks noChangeAspect="1"/>
          </p:cNvPicPr>
          <p:nvPr/>
        </p:nvPicPr>
        <p:blipFill>
          <a:blip r:embed="rId14"/>
          <a:stretch>
            <a:fillRect/>
          </a:stretch>
        </p:blipFill>
        <p:spPr>
          <a:xfrm rot="21600000">
            <a:off x="4041647" y="5074919"/>
            <a:ext cx="42671" cy="178308"/>
          </a:xfrm>
          <a:prstGeom prst="rect">
            <a:avLst/>
          </a:prstGeom>
        </p:spPr>
      </p:pic>
      <p:pic>
        <p:nvPicPr>
          <p:cNvPr id="475" name="picture 475"/>
          <p:cNvPicPr>
            <a:picLocks noChangeAspect="1"/>
          </p:cNvPicPr>
          <p:nvPr/>
        </p:nvPicPr>
        <p:blipFill>
          <a:blip r:embed="rId15"/>
          <a:stretch>
            <a:fillRect/>
          </a:stretch>
        </p:blipFill>
        <p:spPr>
          <a:xfrm rot="21600000">
            <a:off x="4056888" y="5004816"/>
            <a:ext cx="179831" cy="123444"/>
          </a:xfrm>
          <a:prstGeom prst="rect">
            <a:avLst/>
          </a:prstGeom>
        </p:spPr>
      </p:pic>
      <p:pic>
        <p:nvPicPr>
          <p:cNvPr id="476" name="picture 476"/>
          <p:cNvPicPr>
            <a:picLocks noChangeAspect="1"/>
          </p:cNvPicPr>
          <p:nvPr/>
        </p:nvPicPr>
        <p:blipFill>
          <a:blip r:embed="rId16"/>
          <a:stretch>
            <a:fillRect/>
          </a:stretch>
        </p:blipFill>
        <p:spPr>
          <a:xfrm rot="21600000">
            <a:off x="11035283" y="4369307"/>
            <a:ext cx="134112" cy="163068"/>
          </a:xfrm>
          <a:prstGeom prst="rect">
            <a:avLst/>
          </a:prstGeom>
        </p:spPr>
      </p:pic>
      <p:sp>
        <p:nvSpPr>
          <p:cNvPr id="478" name="path"/>
          <p:cNvSpPr/>
          <p:nvPr/>
        </p:nvSpPr>
        <p:spPr>
          <a:xfrm>
            <a:off x="7530083" y="4079747"/>
            <a:ext cx="118872" cy="173736"/>
          </a:xfrm>
          <a:custGeom>
            <a:avLst/>
            <a:gdLst/>
            <a:ahLst/>
            <a:cxnLst/>
            <a:rect l="0" t="0" r="0" b="0"/>
            <a:pathLst>
              <a:path w="187" h="273">
                <a:moveTo>
                  <a:pt x="21" y="252"/>
                </a:moveTo>
                <a:lnTo>
                  <a:pt x="45" y="136"/>
                </a:lnTo>
                <a:moveTo>
                  <a:pt x="117" y="57"/>
                </a:moveTo>
                <a:lnTo>
                  <a:pt x="141" y="180"/>
                </a:lnTo>
                <a:lnTo>
                  <a:pt x="16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79" name="path"/>
          <p:cNvSpPr/>
          <p:nvPr/>
        </p:nvSpPr>
        <p:spPr>
          <a:xfrm>
            <a:off x="6342888" y="4759452"/>
            <a:ext cx="118871" cy="169164"/>
          </a:xfrm>
          <a:custGeom>
            <a:avLst/>
            <a:gdLst/>
            <a:ahLst/>
            <a:cxnLst/>
            <a:rect l="0" t="0" r="0" b="0"/>
            <a:pathLst>
              <a:path w="187" h="266">
                <a:moveTo>
                  <a:pt x="21" y="21"/>
                </a:moveTo>
                <a:lnTo>
                  <a:pt x="45" y="165"/>
                </a:lnTo>
                <a:moveTo>
                  <a:pt x="117" y="172"/>
                </a:moveTo>
                <a:lnTo>
                  <a:pt x="141" y="244"/>
                </a:lnTo>
                <a:lnTo>
                  <a:pt x="165" y="11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80" name="path"/>
          <p:cNvSpPr/>
          <p:nvPr/>
        </p:nvSpPr>
        <p:spPr>
          <a:xfrm>
            <a:off x="4910328" y="4596383"/>
            <a:ext cx="88391" cy="222504"/>
          </a:xfrm>
          <a:custGeom>
            <a:avLst/>
            <a:gdLst/>
            <a:ahLst/>
            <a:cxnLst/>
            <a:rect l="0" t="0" r="0" b="0"/>
            <a:pathLst>
              <a:path w="139" h="350">
                <a:moveTo>
                  <a:pt x="21" y="328"/>
                </a:moveTo>
                <a:lnTo>
                  <a:pt x="45" y="242"/>
                </a:lnTo>
                <a:moveTo>
                  <a:pt x="60" y="201"/>
                </a:moveTo>
                <a:lnTo>
                  <a:pt x="93" y="124"/>
                </a:lnTo>
                <a:lnTo>
                  <a:pt x="117"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81" name="path"/>
          <p:cNvSpPr/>
          <p:nvPr/>
        </p:nvSpPr>
        <p:spPr>
          <a:xfrm>
            <a:off x="6891528" y="4395216"/>
            <a:ext cx="88392" cy="219455"/>
          </a:xfrm>
          <a:custGeom>
            <a:avLst/>
            <a:gdLst/>
            <a:ahLst/>
            <a:cxnLst/>
            <a:rect l="0" t="0" r="0" b="0"/>
            <a:pathLst>
              <a:path w="139" h="345">
                <a:moveTo>
                  <a:pt x="21" y="220"/>
                </a:moveTo>
                <a:lnTo>
                  <a:pt x="45" y="297"/>
                </a:lnTo>
                <a:moveTo>
                  <a:pt x="69" y="323"/>
                </a:moveTo>
                <a:lnTo>
                  <a:pt x="93" y="232"/>
                </a:lnTo>
                <a:lnTo>
                  <a:pt x="117"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82" name="picture 482"/>
          <p:cNvPicPr>
            <a:picLocks noChangeAspect="1"/>
          </p:cNvPicPr>
          <p:nvPr/>
        </p:nvPicPr>
        <p:blipFill>
          <a:blip r:embed="rId17"/>
          <a:stretch>
            <a:fillRect/>
          </a:stretch>
        </p:blipFill>
        <p:spPr>
          <a:xfrm rot="21600000">
            <a:off x="6784847" y="5244083"/>
            <a:ext cx="408432" cy="27432"/>
          </a:xfrm>
          <a:prstGeom prst="rect">
            <a:avLst/>
          </a:prstGeom>
        </p:spPr>
      </p:pic>
      <p:pic>
        <p:nvPicPr>
          <p:cNvPr id="483" name="picture 483"/>
          <p:cNvPicPr>
            <a:picLocks noChangeAspect="1"/>
          </p:cNvPicPr>
          <p:nvPr/>
        </p:nvPicPr>
        <p:blipFill>
          <a:blip r:embed="rId18"/>
          <a:stretch>
            <a:fillRect/>
          </a:stretch>
        </p:blipFill>
        <p:spPr>
          <a:xfrm rot="21600000">
            <a:off x="7165847" y="5056632"/>
            <a:ext cx="88392" cy="214883"/>
          </a:xfrm>
          <a:prstGeom prst="rect">
            <a:avLst/>
          </a:prstGeom>
        </p:spPr>
      </p:pic>
      <p:pic>
        <p:nvPicPr>
          <p:cNvPr id="484" name="picture 484"/>
          <p:cNvPicPr>
            <a:picLocks noChangeAspect="1"/>
          </p:cNvPicPr>
          <p:nvPr/>
        </p:nvPicPr>
        <p:blipFill>
          <a:blip r:embed="rId19"/>
          <a:stretch>
            <a:fillRect/>
          </a:stretch>
        </p:blipFill>
        <p:spPr>
          <a:xfrm rot="21600000">
            <a:off x="6571488" y="5422391"/>
            <a:ext cx="88392" cy="207263"/>
          </a:xfrm>
          <a:prstGeom prst="rect">
            <a:avLst/>
          </a:prstGeom>
        </p:spPr>
      </p:pic>
      <p:pic>
        <p:nvPicPr>
          <p:cNvPr id="485" name="picture 485"/>
          <p:cNvPicPr>
            <a:picLocks noChangeAspect="1"/>
          </p:cNvPicPr>
          <p:nvPr/>
        </p:nvPicPr>
        <p:blipFill>
          <a:blip r:embed="rId20"/>
          <a:stretch>
            <a:fillRect/>
          </a:stretch>
        </p:blipFill>
        <p:spPr>
          <a:xfrm rot="21600000">
            <a:off x="6373367" y="5602223"/>
            <a:ext cx="88391" cy="207264"/>
          </a:xfrm>
          <a:prstGeom prst="rect">
            <a:avLst/>
          </a:prstGeom>
        </p:spPr>
      </p:pic>
      <p:pic>
        <p:nvPicPr>
          <p:cNvPr id="486" name="picture 486"/>
          <p:cNvPicPr>
            <a:picLocks noChangeAspect="1"/>
          </p:cNvPicPr>
          <p:nvPr/>
        </p:nvPicPr>
        <p:blipFill>
          <a:blip r:embed="rId21"/>
          <a:stretch>
            <a:fillRect/>
          </a:stretch>
        </p:blipFill>
        <p:spPr>
          <a:xfrm rot="21600000">
            <a:off x="6769607" y="5244083"/>
            <a:ext cx="88393" cy="205740"/>
          </a:xfrm>
          <a:prstGeom prst="rect">
            <a:avLst/>
          </a:prstGeom>
        </p:spPr>
      </p:pic>
      <p:sp>
        <p:nvSpPr>
          <p:cNvPr id="487" name="path"/>
          <p:cNvSpPr/>
          <p:nvPr/>
        </p:nvSpPr>
        <p:spPr>
          <a:xfrm>
            <a:off x="9419843" y="3564635"/>
            <a:ext cx="118872" cy="143255"/>
          </a:xfrm>
          <a:custGeom>
            <a:avLst/>
            <a:gdLst/>
            <a:ahLst/>
            <a:cxnLst/>
            <a:rect l="0" t="0" r="0" b="0"/>
            <a:pathLst>
              <a:path w="187" h="225">
                <a:moveTo>
                  <a:pt x="21" y="203"/>
                </a:moveTo>
                <a:lnTo>
                  <a:pt x="45" y="192"/>
                </a:lnTo>
                <a:moveTo>
                  <a:pt x="141" y="52"/>
                </a:moveTo>
                <a:lnTo>
                  <a:pt x="16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88" name="path"/>
          <p:cNvSpPr/>
          <p:nvPr/>
        </p:nvSpPr>
        <p:spPr>
          <a:xfrm>
            <a:off x="10654283" y="5480303"/>
            <a:ext cx="42672" cy="385572"/>
          </a:xfrm>
          <a:custGeom>
            <a:avLst/>
            <a:gdLst/>
            <a:ahLst/>
            <a:cxnLst/>
            <a:rect l="0" t="0" r="0" b="0"/>
            <a:pathLst>
              <a:path w="67" h="607">
                <a:moveTo>
                  <a:pt x="21" y="585"/>
                </a:moveTo>
                <a:lnTo>
                  <a:pt x="4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489" name="path"/>
          <p:cNvSpPr/>
          <p:nvPr/>
        </p:nvSpPr>
        <p:spPr>
          <a:xfrm>
            <a:off x="11141964" y="2970276"/>
            <a:ext cx="42671" cy="385571"/>
          </a:xfrm>
          <a:custGeom>
            <a:avLst/>
            <a:gdLst/>
            <a:ahLst/>
            <a:cxnLst/>
            <a:rect l="0" t="0" r="0" b="0"/>
            <a:pathLst>
              <a:path w="67" h="607">
                <a:moveTo>
                  <a:pt x="21" y="585"/>
                </a:moveTo>
                <a:lnTo>
                  <a:pt x="4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490" name="path"/>
          <p:cNvSpPr/>
          <p:nvPr/>
        </p:nvSpPr>
        <p:spPr>
          <a:xfrm>
            <a:off x="6341109" y="6455664"/>
            <a:ext cx="5358638" cy="3048"/>
          </a:xfrm>
          <a:custGeom>
            <a:avLst/>
            <a:gdLst/>
            <a:ahLst/>
            <a:cxnLst/>
            <a:rect l="0" t="0" r="0" b="0"/>
            <a:pathLst>
              <a:path w="8438" h="4">
                <a:moveTo>
                  <a:pt x="2081" y="2"/>
                </a:moveTo>
                <a:lnTo>
                  <a:pt x="0" y="2"/>
                </a:lnTo>
                <a:moveTo>
                  <a:pt x="8438" y="2"/>
                </a:moveTo>
                <a:lnTo>
                  <a:pt x="6288" y="2"/>
                </a:lnTo>
              </a:path>
            </a:pathLst>
          </a:custGeom>
          <a:noFill/>
          <a:ln w="3048" cap="flat">
            <a:solidFill>
              <a:srgbClr val="FF0000">
                <a:alpha val="100000"/>
              </a:srgbClr>
            </a:solidFill>
            <a:prstDash val="solid"/>
            <a:round/>
          </a:ln>
        </p:spPr>
        <p:txBody>
          <a:bodyPr rtlCol="0"/>
          <a:lstStyle/>
          <a:p>
            <a:pPr algn="ctr"/>
            <a:endParaRPr lang="zh-CN" altLang="en-US"/>
          </a:p>
        </p:txBody>
      </p:sp>
      <p:pic>
        <p:nvPicPr>
          <p:cNvPr id="491" name="picture 491"/>
          <p:cNvPicPr>
            <a:picLocks noChangeAspect="1"/>
          </p:cNvPicPr>
          <p:nvPr/>
        </p:nvPicPr>
        <p:blipFill>
          <a:blip r:embed="rId22"/>
          <a:stretch>
            <a:fillRect/>
          </a:stretch>
        </p:blipFill>
        <p:spPr>
          <a:xfrm rot="21600000">
            <a:off x="8932164" y="4942332"/>
            <a:ext cx="42671" cy="379475"/>
          </a:xfrm>
          <a:prstGeom prst="rect">
            <a:avLst/>
          </a:prstGeom>
        </p:spPr>
      </p:pic>
      <p:pic>
        <p:nvPicPr>
          <p:cNvPr id="492" name="picture 492"/>
          <p:cNvPicPr>
            <a:picLocks noChangeAspect="1"/>
          </p:cNvPicPr>
          <p:nvPr/>
        </p:nvPicPr>
        <p:blipFill>
          <a:blip r:embed="rId23"/>
          <a:stretch>
            <a:fillRect/>
          </a:stretch>
        </p:blipFill>
        <p:spPr>
          <a:xfrm rot="21600000">
            <a:off x="8673083" y="4942332"/>
            <a:ext cx="286512" cy="56388"/>
          </a:xfrm>
          <a:prstGeom prst="rect">
            <a:avLst/>
          </a:prstGeom>
        </p:spPr>
      </p:pic>
      <p:sp>
        <p:nvSpPr>
          <p:cNvPr id="493" name="path"/>
          <p:cNvSpPr/>
          <p:nvPr/>
        </p:nvSpPr>
        <p:spPr>
          <a:xfrm>
            <a:off x="4209288" y="5077967"/>
            <a:ext cx="73151" cy="213360"/>
          </a:xfrm>
          <a:custGeom>
            <a:avLst/>
            <a:gdLst/>
            <a:ahLst/>
            <a:cxnLst/>
            <a:rect l="0" t="0" r="0" b="0"/>
            <a:pathLst>
              <a:path w="115" h="336">
                <a:moveTo>
                  <a:pt x="21" y="21"/>
                </a:moveTo>
                <a:lnTo>
                  <a:pt x="45" y="180"/>
                </a:lnTo>
                <a:moveTo>
                  <a:pt x="69" y="223"/>
                </a:moveTo>
                <a:lnTo>
                  <a:pt x="93" y="314"/>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494" name="picture 494"/>
          <p:cNvPicPr>
            <a:picLocks noChangeAspect="1"/>
          </p:cNvPicPr>
          <p:nvPr/>
        </p:nvPicPr>
        <p:blipFill>
          <a:blip r:embed="rId24"/>
          <a:stretch>
            <a:fillRect/>
          </a:stretch>
        </p:blipFill>
        <p:spPr>
          <a:xfrm rot="21600000">
            <a:off x="5291328" y="5975603"/>
            <a:ext cx="179831" cy="77724"/>
          </a:xfrm>
          <a:prstGeom prst="rect">
            <a:avLst/>
          </a:prstGeom>
        </p:spPr>
      </p:pic>
      <p:pic>
        <p:nvPicPr>
          <p:cNvPr id="495" name="picture 495"/>
          <p:cNvPicPr>
            <a:picLocks noChangeAspect="1"/>
          </p:cNvPicPr>
          <p:nvPr/>
        </p:nvPicPr>
        <p:blipFill>
          <a:blip r:embed="rId25"/>
          <a:stretch>
            <a:fillRect/>
          </a:stretch>
        </p:blipFill>
        <p:spPr>
          <a:xfrm rot="21600000">
            <a:off x="4818888" y="5981700"/>
            <a:ext cx="179831" cy="77723"/>
          </a:xfrm>
          <a:prstGeom prst="rect">
            <a:avLst/>
          </a:prstGeom>
        </p:spPr>
      </p:pic>
      <p:sp>
        <p:nvSpPr>
          <p:cNvPr id="496" name="path"/>
          <p:cNvSpPr/>
          <p:nvPr/>
        </p:nvSpPr>
        <p:spPr>
          <a:xfrm>
            <a:off x="4629912" y="4977383"/>
            <a:ext cx="79247" cy="164592"/>
          </a:xfrm>
          <a:custGeom>
            <a:avLst/>
            <a:gdLst/>
            <a:ahLst/>
            <a:cxnLst/>
            <a:rect l="0" t="0" r="0" b="0"/>
            <a:pathLst>
              <a:path w="124" h="259">
                <a:moveTo>
                  <a:pt x="21" y="136"/>
                </a:moveTo>
                <a:lnTo>
                  <a:pt x="55" y="237"/>
                </a:lnTo>
                <a:lnTo>
                  <a:pt x="79" y="136"/>
                </a:lnTo>
                <a:lnTo>
                  <a:pt x="103"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97" name="path"/>
          <p:cNvSpPr/>
          <p:nvPr/>
        </p:nvSpPr>
        <p:spPr>
          <a:xfrm>
            <a:off x="9186671" y="3826764"/>
            <a:ext cx="153924" cy="80772"/>
          </a:xfrm>
          <a:custGeom>
            <a:avLst/>
            <a:gdLst/>
            <a:ahLst/>
            <a:cxnLst/>
            <a:rect l="0" t="0" r="0" b="0"/>
            <a:pathLst>
              <a:path w="242" h="127">
                <a:moveTo>
                  <a:pt x="21" y="67"/>
                </a:moveTo>
                <a:lnTo>
                  <a:pt x="52" y="21"/>
                </a:lnTo>
                <a:moveTo>
                  <a:pt x="196" y="105"/>
                </a:moveTo>
                <a:lnTo>
                  <a:pt x="220" y="64"/>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98" name="path"/>
          <p:cNvSpPr/>
          <p:nvPr/>
        </p:nvSpPr>
        <p:spPr>
          <a:xfrm>
            <a:off x="11233403" y="2790444"/>
            <a:ext cx="57912" cy="207263"/>
          </a:xfrm>
          <a:custGeom>
            <a:avLst/>
            <a:gdLst/>
            <a:ahLst/>
            <a:cxnLst/>
            <a:rect l="0" t="0" r="0" b="0"/>
            <a:pathLst>
              <a:path w="91" h="326">
                <a:moveTo>
                  <a:pt x="21" y="304"/>
                </a:moveTo>
                <a:lnTo>
                  <a:pt x="69"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499" name="path"/>
          <p:cNvSpPr/>
          <p:nvPr/>
        </p:nvSpPr>
        <p:spPr>
          <a:xfrm>
            <a:off x="8703564" y="4209288"/>
            <a:ext cx="57911" cy="204216"/>
          </a:xfrm>
          <a:custGeom>
            <a:avLst/>
            <a:gdLst/>
            <a:ahLst/>
            <a:cxnLst/>
            <a:rect l="0" t="0" r="0" b="0"/>
            <a:pathLst>
              <a:path w="91" h="321">
                <a:moveTo>
                  <a:pt x="21" y="300"/>
                </a:moveTo>
                <a:lnTo>
                  <a:pt x="45" y="194"/>
                </a:lnTo>
                <a:lnTo>
                  <a:pt x="69"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500" name="picture 500"/>
          <p:cNvPicPr>
            <a:picLocks noChangeAspect="1"/>
          </p:cNvPicPr>
          <p:nvPr/>
        </p:nvPicPr>
        <p:blipFill>
          <a:blip r:embed="rId26"/>
          <a:stretch>
            <a:fillRect/>
          </a:stretch>
        </p:blipFill>
        <p:spPr>
          <a:xfrm rot="21600000">
            <a:off x="3767328" y="5233415"/>
            <a:ext cx="118871" cy="94488"/>
          </a:xfrm>
          <a:prstGeom prst="rect">
            <a:avLst/>
          </a:prstGeom>
        </p:spPr>
      </p:pic>
      <p:sp>
        <p:nvSpPr>
          <p:cNvPr id="501" name="path"/>
          <p:cNvSpPr/>
          <p:nvPr/>
        </p:nvSpPr>
        <p:spPr>
          <a:xfrm>
            <a:off x="4437888" y="5049011"/>
            <a:ext cx="73151" cy="143256"/>
          </a:xfrm>
          <a:custGeom>
            <a:avLst/>
            <a:gdLst/>
            <a:ahLst/>
            <a:cxnLst/>
            <a:rect l="0" t="0" r="0" b="0"/>
            <a:pathLst>
              <a:path w="115" h="225">
                <a:moveTo>
                  <a:pt x="21" y="21"/>
                </a:moveTo>
                <a:lnTo>
                  <a:pt x="45" y="122"/>
                </a:lnTo>
                <a:lnTo>
                  <a:pt x="69" y="204"/>
                </a:lnTo>
                <a:lnTo>
                  <a:pt x="93" y="127"/>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02" name="path"/>
          <p:cNvSpPr/>
          <p:nvPr/>
        </p:nvSpPr>
        <p:spPr>
          <a:xfrm>
            <a:off x="8795003" y="4157471"/>
            <a:ext cx="118872" cy="86867"/>
          </a:xfrm>
          <a:custGeom>
            <a:avLst/>
            <a:gdLst/>
            <a:ahLst/>
            <a:cxnLst/>
            <a:rect l="0" t="0" r="0" b="0"/>
            <a:pathLst>
              <a:path w="187" h="136">
                <a:moveTo>
                  <a:pt x="21" y="21"/>
                </a:moveTo>
                <a:lnTo>
                  <a:pt x="45" y="112"/>
                </a:lnTo>
                <a:moveTo>
                  <a:pt x="93" y="21"/>
                </a:moveTo>
                <a:lnTo>
                  <a:pt x="115" y="115"/>
                </a:lnTo>
                <a:lnTo>
                  <a:pt x="165" y="50"/>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503" name="picture 503"/>
          <p:cNvPicPr>
            <a:picLocks noChangeAspect="1"/>
          </p:cNvPicPr>
          <p:nvPr/>
        </p:nvPicPr>
        <p:blipFill>
          <a:blip r:embed="rId27"/>
          <a:stretch>
            <a:fillRect/>
          </a:stretch>
        </p:blipFill>
        <p:spPr>
          <a:xfrm rot="21600000">
            <a:off x="7575803" y="4698492"/>
            <a:ext cx="240793" cy="41147"/>
          </a:xfrm>
          <a:prstGeom prst="rect">
            <a:avLst/>
          </a:prstGeom>
        </p:spPr>
      </p:pic>
      <p:sp>
        <p:nvSpPr>
          <p:cNvPr id="504" name="path"/>
          <p:cNvSpPr/>
          <p:nvPr/>
        </p:nvSpPr>
        <p:spPr>
          <a:xfrm>
            <a:off x="4788408" y="4785359"/>
            <a:ext cx="88391" cy="111252"/>
          </a:xfrm>
          <a:custGeom>
            <a:avLst/>
            <a:gdLst/>
            <a:ahLst/>
            <a:cxnLst/>
            <a:rect l="0" t="0" r="0" b="0"/>
            <a:pathLst>
              <a:path w="139" h="175">
                <a:moveTo>
                  <a:pt x="21" y="153"/>
                </a:moveTo>
                <a:lnTo>
                  <a:pt x="45" y="79"/>
                </a:lnTo>
                <a:moveTo>
                  <a:pt x="86" y="120"/>
                </a:moveTo>
                <a:lnTo>
                  <a:pt x="117"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505" name="picture 505"/>
          <p:cNvPicPr>
            <a:picLocks noChangeAspect="1"/>
          </p:cNvPicPr>
          <p:nvPr/>
        </p:nvPicPr>
        <p:blipFill>
          <a:blip r:embed="rId28"/>
          <a:stretch>
            <a:fillRect/>
          </a:stretch>
        </p:blipFill>
        <p:spPr>
          <a:xfrm rot="21600000">
            <a:off x="7392923" y="4855464"/>
            <a:ext cx="195072" cy="50292"/>
          </a:xfrm>
          <a:prstGeom prst="rect">
            <a:avLst/>
          </a:prstGeom>
        </p:spPr>
      </p:pic>
      <p:sp>
        <p:nvSpPr>
          <p:cNvPr id="506" name="rect"/>
          <p:cNvSpPr/>
          <p:nvPr/>
        </p:nvSpPr>
        <p:spPr>
          <a:xfrm>
            <a:off x="12039600" y="2980944"/>
            <a:ext cx="3047" cy="3134867"/>
          </a:xfrm>
          <a:prstGeom prst="rect">
            <a:avLst/>
          </a:prstGeom>
          <a:solidFill>
            <a:srgbClr val="FF0000">
              <a:alpha val="100000"/>
            </a:srgbClr>
          </a:solidFill>
          <a:ln cap="flat">
            <a:noFill/>
            <a:prstDash val="solid"/>
            <a:miter lim="0"/>
          </a:ln>
        </p:spPr>
        <p:txBody>
          <a:bodyPr rtlCol="0"/>
          <a:lstStyle/>
          <a:p>
            <a:pPr algn="ctr"/>
            <a:endParaRPr lang="zh-CN" altLang="en-US"/>
          </a:p>
        </p:txBody>
      </p:sp>
      <p:pic>
        <p:nvPicPr>
          <p:cNvPr id="507" name="picture 507"/>
          <p:cNvPicPr>
            <a:picLocks noChangeAspect="1"/>
          </p:cNvPicPr>
          <p:nvPr/>
        </p:nvPicPr>
        <p:blipFill>
          <a:blip r:embed="rId29"/>
          <a:stretch>
            <a:fillRect/>
          </a:stretch>
        </p:blipFill>
        <p:spPr>
          <a:xfrm rot="21600000">
            <a:off x="7181088" y="5050535"/>
            <a:ext cx="224028" cy="41147"/>
          </a:xfrm>
          <a:prstGeom prst="rect">
            <a:avLst/>
          </a:prstGeom>
        </p:spPr>
      </p:pic>
      <p:pic>
        <p:nvPicPr>
          <p:cNvPr id="508" name="picture 508"/>
          <p:cNvPicPr>
            <a:picLocks noChangeAspect="1"/>
          </p:cNvPicPr>
          <p:nvPr/>
        </p:nvPicPr>
        <p:blipFill>
          <a:blip r:embed="rId30"/>
          <a:stretch>
            <a:fillRect/>
          </a:stretch>
        </p:blipFill>
        <p:spPr>
          <a:xfrm rot="21600000">
            <a:off x="8459723" y="4354067"/>
            <a:ext cx="42672" cy="213360"/>
          </a:xfrm>
          <a:prstGeom prst="rect">
            <a:avLst/>
          </a:prstGeom>
        </p:spPr>
      </p:pic>
      <p:pic>
        <p:nvPicPr>
          <p:cNvPr id="509" name="picture 509"/>
          <p:cNvPicPr>
            <a:picLocks noChangeAspect="1"/>
          </p:cNvPicPr>
          <p:nvPr/>
        </p:nvPicPr>
        <p:blipFill>
          <a:blip r:embed="rId31"/>
          <a:stretch>
            <a:fillRect/>
          </a:stretch>
        </p:blipFill>
        <p:spPr>
          <a:xfrm rot="21600000">
            <a:off x="2820923" y="5939028"/>
            <a:ext cx="91439" cy="99060"/>
          </a:xfrm>
          <a:prstGeom prst="rect">
            <a:avLst/>
          </a:prstGeom>
        </p:spPr>
      </p:pic>
      <p:pic>
        <p:nvPicPr>
          <p:cNvPr id="510" name="picture 510"/>
          <p:cNvPicPr>
            <a:picLocks noChangeAspect="1"/>
          </p:cNvPicPr>
          <p:nvPr/>
        </p:nvPicPr>
        <p:blipFill>
          <a:blip r:embed="rId32"/>
          <a:stretch>
            <a:fillRect/>
          </a:stretch>
        </p:blipFill>
        <p:spPr>
          <a:xfrm rot="21600000">
            <a:off x="7377683" y="4870704"/>
            <a:ext cx="42672" cy="207264"/>
          </a:xfrm>
          <a:prstGeom prst="rect">
            <a:avLst/>
          </a:prstGeom>
        </p:spPr>
      </p:pic>
      <p:sp>
        <p:nvSpPr>
          <p:cNvPr id="511" name="path"/>
          <p:cNvSpPr/>
          <p:nvPr/>
        </p:nvSpPr>
        <p:spPr>
          <a:xfrm>
            <a:off x="10547603" y="5838444"/>
            <a:ext cx="42672" cy="207263"/>
          </a:xfrm>
          <a:custGeom>
            <a:avLst/>
            <a:gdLst/>
            <a:ahLst/>
            <a:cxnLst/>
            <a:rect l="0" t="0" r="0" b="0"/>
            <a:pathLst>
              <a:path w="67" h="326">
                <a:moveTo>
                  <a:pt x="21" y="304"/>
                </a:moveTo>
                <a:lnTo>
                  <a:pt x="4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512" name="path"/>
          <p:cNvSpPr/>
          <p:nvPr/>
        </p:nvSpPr>
        <p:spPr>
          <a:xfrm>
            <a:off x="4514088" y="5015483"/>
            <a:ext cx="73151" cy="111252"/>
          </a:xfrm>
          <a:custGeom>
            <a:avLst/>
            <a:gdLst/>
            <a:ahLst/>
            <a:cxnLst/>
            <a:rect l="0" t="0" r="0" b="0"/>
            <a:pathLst>
              <a:path w="115" h="175">
                <a:moveTo>
                  <a:pt x="21" y="153"/>
                </a:moveTo>
                <a:lnTo>
                  <a:pt x="45" y="91"/>
                </a:lnTo>
                <a:moveTo>
                  <a:pt x="69" y="107"/>
                </a:moveTo>
                <a:lnTo>
                  <a:pt x="93"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13" name="rect"/>
          <p:cNvSpPr/>
          <p:nvPr/>
        </p:nvSpPr>
        <p:spPr>
          <a:xfrm>
            <a:off x="1973579" y="3334512"/>
            <a:ext cx="271272" cy="27431"/>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514" name="rect"/>
          <p:cNvSpPr/>
          <p:nvPr/>
        </p:nvSpPr>
        <p:spPr>
          <a:xfrm>
            <a:off x="1973579" y="3029712"/>
            <a:ext cx="271272" cy="27431"/>
          </a:xfrm>
          <a:prstGeom prst="rect">
            <a:avLst/>
          </a:prstGeom>
          <a:solidFill>
            <a:srgbClr val="92D050">
              <a:alpha val="100000"/>
            </a:srgbClr>
          </a:solidFill>
          <a:ln cap="flat">
            <a:noFill/>
            <a:prstDash val="solid"/>
            <a:miter lim="0"/>
          </a:ln>
        </p:spPr>
        <p:txBody>
          <a:bodyPr rtlCol="0"/>
          <a:lstStyle/>
          <a:p>
            <a:pPr algn="ctr"/>
            <a:endParaRPr lang="zh-CN" altLang="en-US"/>
          </a:p>
        </p:txBody>
      </p:sp>
      <p:pic>
        <p:nvPicPr>
          <p:cNvPr id="515" name="picture 515"/>
          <p:cNvPicPr>
            <a:picLocks noChangeAspect="1"/>
          </p:cNvPicPr>
          <p:nvPr/>
        </p:nvPicPr>
        <p:blipFill>
          <a:blip r:embed="rId33"/>
          <a:stretch>
            <a:fillRect/>
          </a:stretch>
        </p:blipFill>
        <p:spPr>
          <a:xfrm rot="21600000">
            <a:off x="3630167" y="5297423"/>
            <a:ext cx="57911" cy="126492"/>
          </a:xfrm>
          <a:prstGeom prst="rect">
            <a:avLst/>
          </a:prstGeom>
        </p:spPr>
      </p:pic>
      <p:pic>
        <p:nvPicPr>
          <p:cNvPr id="516" name="picture 516"/>
          <p:cNvPicPr>
            <a:picLocks noChangeAspect="1"/>
          </p:cNvPicPr>
          <p:nvPr/>
        </p:nvPicPr>
        <p:blipFill>
          <a:blip r:embed="rId34"/>
          <a:stretch>
            <a:fillRect/>
          </a:stretch>
        </p:blipFill>
        <p:spPr>
          <a:xfrm rot="21600000">
            <a:off x="7560564" y="4712207"/>
            <a:ext cx="42671" cy="170688"/>
          </a:xfrm>
          <a:prstGeom prst="rect">
            <a:avLst/>
          </a:prstGeom>
        </p:spPr>
      </p:pic>
      <p:pic>
        <p:nvPicPr>
          <p:cNvPr id="517" name="picture 517"/>
          <p:cNvPicPr>
            <a:picLocks noChangeAspect="1"/>
          </p:cNvPicPr>
          <p:nvPr/>
        </p:nvPicPr>
        <p:blipFill>
          <a:blip r:embed="rId35"/>
          <a:stretch>
            <a:fillRect/>
          </a:stretch>
        </p:blipFill>
        <p:spPr>
          <a:xfrm rot="21600000">
            <a:off x="6998207" y="5244083"/>
            <a:ext cx="73152" cy="99060"/>
          </a:xfrm>
          <a:prstGeom prst="rect">
            <a:avLst/>
          </a:prstGeom>
        </p:spPr>
      </p:pic>
      <p:sp>
        <p:nvSpPr>
          <p:cNvPr id="518" name="textbox 518"/>
          <p:cNvSpPr/>
          <p:nvPr/>
        </p:nvSpPr>
        <p:spPr>
          <a:xfrm>
            <a:off x="11499643" y="2436441"/>
            <a:ext cx="97789" cy="15811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79000"/>
              </a:lnSpc>
            </a:pPr>
            <a:r>
              <a:rPr sz="1100" spc="0" dirty="0">
                <a:solidFill>
                  <a:srgbClr val="000000">
                    <a:alpha val="100000"/>
                  </a:srgbClr>
                </a:solidFill>
                <a:latin typeface="Arial" panose="020B0604020202020204"/>
                <a:ea typeface="Arial" panose="020B0604020202020204"/>
                <a:cs typeface="Arial" panose="020B0604020202020204"/>
              </a:rPr>
              <a:t>5</a:t>
            </a:r>
            <a:endParaRPr lang="en-US" altLang="en-US" sz="1100" dirty="0"/>
          </a:p>
        </p:txBody>
      </p:sp>
      <p:pic>
        <p:nvPicPr>
          <p:cNvPr id="519" name="picture 519"/>
          <p:cNvPicPr>
            <a:picLocks noChangeAspect="1"/>
          </p:cNvPicPr>
          <p:nvPr/>
        </p:nvPicPr>
        <p:blipFill>
          <a:blip r:embed="rId36"/>
          <a:stretch>
            <a:fillRect/>
          </a:stretch>
        </p:blipFill>
        <p:spPr>
          <a:xfrm rot="21600000">
            <a:off x="10440923" y="4282440"/>
            <a:ext cx="103632" cy="56388"/>
          </a:xfrm>
          <a:prstGeom prst="rect">
            <a:avLst/>
          </a:prstGeom>
        </p:spPr>
      </p:pic>
      <p:pic>
        <p:nvPicPr>
          <p:cNvPr id="520" name="picture 520"/>
          <p:cNvPicPr>
            <a:picLocks noChangeAspect="1"/>
          </p:cNvPicPr>
          <p:nvPr/>
        </p:nvPicPr>
        <p:blipFill>
          <a:blip r:embed="rId37"/>
          <a:stretch>
            <a:fillRect/>
          </a:stretch>
        </p:blipFill>
        <p:spPr>
          <a:xfrm rot="21600000">
            <a:off x="6388608" y="5602223"/>
            <a:ext cx="210312" cy="27432"/>
          </a:xfrm>
          <a:prstGeom prst="rect">
            <a:avLst/>
          </a:prstGeom>
        </p:spPr>
      </p:pic>
      <p:pic>
        <p:nvPicPr>
          <p:cNvPr id="521" name="picture 521"/>
          <p:cNvPicPr>
            <a:picLocks noChangeAspect="1"/>
          </p:cNvPicPr>
          <p:nvPr/>
        </p:nvPicPr>
        <p:blipFill>
          <a:blip r:embed="rId38"/>
          <a:stretch>
            <a:fillRect/>
          </a:stretch>
        </p:blipFill>
        <p:spPr>
          <a:xfrm rot="21600000">
            <a:off x="6586728" y="5422391"/>
            <a:ext cx="210311" cy="27432"/>
          </a:xfrm>
          <a:prstGeom prst="rect">
            <a:avLst/>
          </a:prstGeom>
        </p:spPr>
      </p:pic>
      <p:pic>
        <p:nvPicPr>
          <p:cNvPr id="522" name="picture 522"/>
          <p:cNvPicPr>
            <a:picLocks noChangeAspect="1"/>
          </p:cNvPicPr>
          <p:nvPr/>
        </p:nvPicPr>
        <p:blipFill>
          <a:blip r:embed="rId39"/>
          <a:stretch>
            <a:fillRect/>
          </a:stretch>
        </p:blipFill>
        <p:spPr>
          <a:xfrm rot="21600000">
            <a:off x="3022091" y="5960364"/>
            <a:ext cx="73152" cy="77724"/>
          </a:xfrm>
          <a:prstGeom prst="rect">
            <a:avLst/>
          </a:prstGeom>
        </p:spPr>
      </p:pic>
      <p:pic>
        <p:nvPicPr>
          <p:cNvPr id="523" name="picture 523"/>
          <p:cNvPicPr>
            <a:picLocks noChangeAspect="1"/>
          </p:cNvPicPr>
          <p:nvPr/>
        </p:nvPicPr>
        <p:blipFill>
          <a:blip r:embed="rId40"/>
          <a:stretch>
            <a:fillRect/>
          </a:stretch>
        </p:blipFill>
        <p:spPr>
          <a:xfrm rot="21600000">
            <a:off x="4422647" y="6003035"/>
            <a:ext cx="57911" cy="94487"/>
          </a:xfrm>
          <a:prstGeom prst="rect">
            <a:avLst/>
          </a:prstGeom>
        </p:spPr>
      </p:pic>
      <p:pic>
        <p:nvPicPr>
          <p:cNvPr id="524" name="picture 524"/>
          <p:cNvPicPr>
            <a:picLocks noChangeAspect="1"/>
          </p:cNvPicPr>
          <p:nvPr/>
        </p:nvPicPr>
        <p:blipFill>
          <a:blip r:embed="rId41"/>
          <a:stretch>
            <a:fillRect/>
          </a:stretch>
        </p:blipFill>
        <p:spPr>
          <a:xfrm rot="21600000">
            <a:off x="5672328" y="5803391"/>
            <a:ext cx="57911" cy="91440"/>
          </a:xfrm>
          <a:prstGeom prst="rect">
            <a:avLst/>
          </a:prstGeom>
        </p:spPr>
      </p:pic>
      <p:pic>
        <p:nvPicPr>
          <p:cNvPr id="525" name="picture 525"/>
          <p:cNvPicPr>
            <a:picLocks noChangeAspect="1"/>
          </p:cNvPicPr>
          <p:nvPr/>
        </p:nvPicPr>
        <p:blipFill>
          <a:blip r:embed="rId42"/>
          <a:stretch>
            <a:fillRect/>
          </a:stretch>
        </p:blipFill>
        <p:spPr>
          <a:xfrm rot="21600000">
            <a:off x="6662928" y="5422391"/>
            <a:ext cx="57911" cy="85344"/>
          </a:xfrm>
          <a:prstGeom prst="rect">
            <a:avLst/>
          </a:prstGeom>
        </p:spPr>
      </p:pic>
      <p:pic>
        <p:nvPicPr>
          <p:cNvPr id="526" name="picture 526"/>
          <p:cNvPicPr>
            <a:picLocks noChangeAspect="1"/>
          </p:cNvPicPr>
          <p:nvPr/>
        </p:nvPicPr>
        <p:blipFill>
          <a:blip r:embed="rId43"/>
          <a:stretch>
            <a:fillRect/>
          </a:stretch>
        </p:blipFill>
        <p:spPr>
          <a:xfrm rot="21600000">
            <a:off x="9572243" y="6010655"/>
            <a:ext cx="56388" cy="86868"/>
          </a:xfrm>
          <a:prstGeom prst="rect">
            <a:avLst/>
          </a:prstGeom>
        </p:spPr>
      </p:pic>
      <p:sp>
        <p:nvSpPr>
          <p:cNvPr id="527" name="path"/>
          <p:cNvSpPr/>
          <p:nvPr/>
        </p:nvSpPr>
        <p:spPr>
          <a:xfrm>
            <a:off x="7484364" y="4251959"/>
            <a:ext cx="42671" cy="112776"/>
          </a:xfrm>
          <a:custGeom>
            <a:avLst/>
            <a:gdLst/>
            <a:ahLst/>
            <a:cxnLst/>
            <a:rect l="0" t="0" r="0" b="0"/>
            <a:pathLst>
              <a:path w="67" h="177">
                <a:moveTo>
                  <a:pt x="21" y="156"/>
                </a:moveTo>
                <a:lnTo>
                  <a:pt x="4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28" name="path"/>
          <p:cNvSpPr/>
          <p:nvPr/>
        </p:nvSpPr>
        <p:spPr>
          <a:xfrm>
            <a:off x="5184647" y="4410455"/>
            <a:ext cx="42671" cy="111252"/>
          </a:xfrm>
          <a:custGeom>
            <a:avLst/>
            <a:gdLst/>
            <a:ahLst/>
            <a:cxnLst/>
            <a:rect l="0" t="0" r="0" b="0"/>
            <a:pathLst>
              <a:path w="67" h="175">
                <a:moveTo>
                  <a:pt x="21" y="153"/>
                </a:moveTo>
                <a:lnTo>
                  <a:pt x="45"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529" name="picture 529"/>
          <p:cNvPicPr>
            <a:picLocks noChangeAspect="1"/>
          </p:cNvPicPr>
          <p:nvPr/>
        </p:nvPicPr>
        <p:blipFill>
          <a:blip r:embed="rId44"/>
          <a:stretch>
            <a:fillRect/>
          </a:stretch>
        </p:blipFill>
        <p:spPr>
          <a:xfrm rot="21600000">
            <a:off x="2321051" y="6018276"/>
            <a:ext cx="57911" cy="79248"/>
          </a:xfrm>
          <a:prstGeom prst="rect">
            <a:avLst/>
          </a:prstGeom>
        </p:spPr>
      </p:pic>
      <p:pic>
        <p:nvPicPr>
          <p:cNvPr id="530" name="picture 530"/>
          <p:cNvPicPr>
            <a:picLocks noChangeAspect="1"/>
          </p:cNvPicPr>
          <p:nvPr/>
        </p:nvPicPr>
        <p:blipFill>
          <a:blip r:embed="rId45"/>
          <a:stretch>
            <a:fillRect/>
          </a:stretch>
        </p:blipFill>
        <p:spPr>
          <a:xfrm rot="21600000">
            <a:off x="2107691" y="5617464"/>
            <a:ext cx="42672" cy="102108"/>
          </a:xfrm>
          <a:prstGeom prst="rect">
            <a:avLst/>
          </a:prstGeom>
        </p:spPr>
      </p:pic>
      <p:sp>
        <p:nvSpPr>
          <p:cNvPr id="531" name="path"/>
          <p:cNvSpPr/>
          <p:nvPr/>
        </p:nvSpPr>
        <p:spPr>
          <a:xfrm>
            <a:off x="4376928" y="5109971"/>
            <a:ext cx="42671" cy="94488"/>
          </a:xfrm>
          <a:custGeom>
            <a:avLst/>
            <a:gdLst/>
            <a:ahLst/>
            <a:cxnLst/>
            <a:rect l="0" t="0" r="0" b="0"/>
            <a:pathLst>
              <a:path w="67" h="148">
                <a:moveTo>
                  <a:pt x="21" y="127"/>
                </a:moveTo>
                <a:lnTo>
                  <a:pt x="4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32" name="rect"/>
          <p:cNvSpPr/>
          <p:nvPr/>
        </p:nvSpPr>
        <p:spPr>
          <a:xfrm>
            <a:off x="6341109" y="3895344"/>
            <a:ext cx="1321816" cy="3047"/>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533" name="path"/>
          <p:cNvSpPr/>
          <p:nvPr/>
        </p:nvSpPr>
        <p:spPr>
          <a:xfrm>
            <a:off x="8505443" y="4433316"/>
            <a:ext cx="42672" cy="86867"/>
          </a:xfrm>
          <a:custGeom>
            <a:avLst/>
            <a:gdLst/>
            <a:ahLst/>
            <a:cxnLst/>
            <a:rect l="0" t="0" r="0" b="0"/>
            <a:pathLst>
              <a:path w="67" h="136">
                <a:moveTo>
                  <a:pt x="21" y="21"/>
                </a:moveTo>
                <a:lnTo>
                  <a:pt x="45" y="11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34" name="path"/>
          <p:cNvSpPr/>
          <p:nvPr/>
        </p:nvSpPr>
        <p:spPr>
          <a:xfrm>
            <a:off x="4133088" y="5004816"/>
            <a:ext cx="42671" cy="85344"/>
          </a:xfrm>
          <a:custGeom>
            <a:avLst/>
            <a:gdLst/>
            <a:ahLst/>
            <a:cxnLst/>
            <a:rect l="0" t="0" r="0" b="0"/>
            <a:pathLst>
              <a:path w="67" h="134">
                <a:moveTo>
                  <a:pt x="21" y="112"/>
                </a:moveTo>
                <a:lnTo>
                  <a:pt x="4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35" name="path"/>
          <p:cNvSpPr/>
          <p:nvPr/>
        </p:nvSpPr>
        <p:spPr>
          <a:xfrm>
            <a:off x="7089647" y="4373879"/>
            <a:ext cx="42672" cy="83820"/>
          </a:xfrm>
          <a:custGeom>
            <a:avLst/>
            <a:gdLst/>
            <a:ahLst/>
            <a:cxnLst/>
            <a:rect l="0" t="0" r="0" b="0"/>
            <a:pathLst>
              <a:path w="67" h="132">
                <a:moveTo>
                  <a:pt x="21" y="21"/>
                </a:moveTo>
                <a:lnTo>
                  <a:pt x="45" y="110"/>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36" name="path"/>
          <p:cNvSpPr/>
          <p:nvPr/>
        </p:nvSpPr>
        <p:spPr>
          <a:xfrm>
            <a:off x="6998207" y="4355592"/>
            <a:ext cx="42672" cy="79247"/>
          </a:xfrm>
          <a:custGeom>
            <a:avLst/>
            <a:gdLst/>
            <a:ahLst/>
            <a:cxnLst/>
            <a:rect l="0" t="0" r="0" b="0"/>
            <a:pathLst>
              <a:path w="67" h="124">
                <a:moveTo>
                  <a:pt x="21" y="103"/>
                </a:moveTo>
                <a:lnTo>
                  <a:pt x="4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37" name="path"/>
          <p:cNvSpPr/>
          <p:nvPr/>
        </p:nvSpPr>
        <p:spPr>
          <a:xfrm>
            <a:off x="10562843" y="5838444"/>
            <a:ext cx="118872" cy="27432"/>
          </a:xfrm>
          <a:custGeom>
            <a:avLst/>
            <a:gdLst/>
            <a:ahLst/>
            <a:cxnLst/>
            <a:rect l="0" t="0" r="0" b="0"/>
            <a:pathLst>
              <a:path w="187" h="43">
                <a:moveTo>
                  <a:pt x="21" y="21"/>
                </a:moveTo>
                <a:lnTo>
                  <a:pt x="45" y="21"/>
                </a:lnTo>
                <a:lnTo>
                  <a:pt x="69" y="21"/>
                </a:lnTo>
                <a:lnTo>
                  <a:pt x="93" y="21"/>
                </a:lnTo>
                <a:lnTo>
                  <a:pt x="117" y="21"/>
                </a:lnTo>
                <a:lnTo>
                  <a:pt x="141" y="21"/>
                </a:lnTo>
                <a:lnTo>
                  <a:pt x="165" y="21"/>
                </a:lnTo>
              </a:path>
            </a:pathLst>
          </a:custGeom>
          <a:noFill/>
          <a:ln w="27431" cap="rnd">
            <a:solidFill>
              <a:srgbClr val="4F81BD">
                <a:alpha val="100000"/>
              </a:srgbClr>
            </a:solidFill>
            <a:prstDash val="solid"/>
            <a:round/>
          </a:ln>
        </p:spPr>
        <p:txBody>
          <a:bodyPr rtlCol="0"/>
          <a:lstStyle/>
          <a:p>
            <a:pPr algn="ctr"/>
            <a:endParaRPr lang="zh-CN" altLang="en-US"/>
          </a:p>
        </p:txBody>
      </p:sp>
      <p:pic>
        <p:nvPicPr>
          <p:cNvPr id="538" name="picture 538"/>
          <p:cNvPicPr>
            <a:picLocks noChangeAspect="1"/>
          </p:cNvPicPr>
          <p:nvPr/>
        </p:nvPicPr>
        <p:blipFill>
          <a:blip r:embed="rId46"/>
          <a:stretch>
            <a:fillRect/>
          </a:stretch>
        </p:blipFill>
        <p:spPr>
          <a:xfrm rot="21600000">
            <a:off x="2900171" y="5466588"/>
            <a:ext cx="42672" cy="76200"/>
          </a:xfrm>
          <a:prstGeom prst="rect">
            <a:avLst/>
          </a:prstGeom>
        </p:spPr>
      </p:pic>
      <p:pic>
        <p:nvPicPr>
          <p:cNvPr id="539" name="picture 539"/>
          <p:cNvPicPr>
            <a:picLocks noChangeAspect="1"/>
          </p:cNvPicPr>
          <p:nvPr/>
        </p:nvPicPr>
        <p:blipFill>
          <a:blip r:embed="rId47"/>
          <a:stretch>
            <a:fillRect/>
          </a:stretch>
        </p:blipFill>
        <p:spPr>
          <a:xfrm rot="21600000">
            <a:off x="1635251" y="5939028"/>
            <a:ext cx="42672" cy="70104"/>
          </a:xfrm>
          <a:prstGeom prst="rect">
            <a:avLst/>
          </a:prstGeom>
        </p:spPr>
      </p:pic>
      <p:pic>
        <p:nvPicPr>
          <p:cNvPr id="540" name="picture 540"/>
          <p:cNvPicPr>
            <a:picLocks noChangeAspect="1"/>
          </p:cNvPicPr>
          <p:nvPr/>
        </p:nvPicPr>
        <p:blipFill>
          <a:blip r:embed="rId48"/>
          <a:stretch>
            <a:fillRect/>
          </a:stretch>
        </p:blipFill>
        <p:spPr>
          <a:xfrm rot="21600000">
            <a:off x="3416808" y="5967983"/>
            <a:ext cx="42671" cy="70104"/>
          </a:xfrm>
          <a:prstGeom prst="rect">
            <a:avLst/>
          </a:prstGeom>
        </p:spPr>
      </p:pic>
      <p:pic>
        <p:nvPicPr>
          <p:cNvPr id="541" name="picture 541"/>
          <p:cNvPicPr>
            <a:picLocks noChangeAspect="1"/>
          </p:cNvPicPr>
          <p:nvPr/>
        </p:nvPicPr>
        <p:blipFill>
          <a:blip r:embed="rId49"/>
          <a:stretch>
            <a:fillRect/>
          </a:stretch>
        </p:blipFill>
        <p:spPr>
          <a:xfrm rot="21600000">
            <a:off x="10715243" y="4658867"/>
            <a:ext cx="39624" cy="74676"/>
          </a:xfrm>
          <a:prstGeom prst="rect">
            <a:avLst/>
          </a:prstGeom>
        </p:spPr>
      </p:pic>
      <p:pic>
        <p:nvPicPr>
          <p:cNvPr id="542" name="picture 542"/>
          <p:cNvPicPr>
            <a:picLocks noChangeAspect="1"/>
          </p:cNvPicPr>
          <p:nvPr/>
        </p:nvPicPr>
        <p:blipFill>
          <a:blip r:embed="rId50"/>
          <a:stretch>
            <a:fillRect/>
          </a:stretch>
        </p:blipFill>
        <p:spPr>
          <a:xfrm rot="21600000">
            <a:off x="3233927" y="5472683"/>
            <a:ext cx="42671" cy="68580"/>
          </a:xfrm>
          <a:prstGeom prst="rect">
            <a:avLst/>
          </a:prstGeom>
        </p:spPr>
      </p:pic>
      <p:sp>
        <p:nvSpPr>
          <p:cNvPr id="543" name="path"/>
          <p:cNvSpPr/>
          <p:nvPr/>
        </p:nvSpPr>
        <p:spPr>
          <a:xfrm>
            <a:off x="8673083" y="4386071"/>
            <a:ext cx="57912" cy="50292"/>
          </a:xfrm>
          <a:custGeom>
            <a:avLst/>
            <a:gdLst/>
            <a:ahLst/>
            <a:cxnLst/>
            <a:rect l="0" t="0" r="0" b="0"/>
            <a:pathLst>
              <a:path w="91" h="79">
                <a:moveTo>
                  <a:pt x="21" y="57"/>
                </a:moveTo>
                <a:lnTo>
                  <a:pt x="45" y="48"/>
                </a:lnTo>
                <a:lnTo>
                  <a:pt x="69"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44" name="path"/>
          <p:cNvSpPr/>
          <p:nvPr/>
        </p:nvSpPr>
        <p:spPr>
          <a:xfrm>
            <a:off x="9633203" y="3029712"/>
            <a:ext cx="57912" cy="50291"/>
          </a:xfrm>
          <a:custGeom>
            <a:avLst/>
            <a:gdLst/>
            <a:ahLst/>
            <a:cxnLst/>
            <a:rect l="0" t="0" r="0" b="0"/>
            <a:pathLst>
              <a:path w="91" h="79">
                <a:moveTo>
                  <a:pt x="21" y="57"/>
                </a:moveTo>
                <a:lnTo>
                  <a:pt x="45" y="31"/>
                </a:lnTo>
                <a:lnTo>
                  <a:pt x="69"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545" name="picture 545"/>
          <p:cNvPicPr>
            <a:picLocks noChangeAspect="1"/>
          </p:cNvPicPr>
          <p:nvPr/>
        </p:nvPicPr>
        <p:blipFill>
          <a:blip r:embed="rId51"/>
          <a:stretch>
            <a:fillRect/>
          </a:stretch>
        </p:blipFill>
        <p:spPr>
          <a:xfrm rot="21600000">
            <a:off x="2656331" y="5550407"/>
            <a:ext cx="42672" cy="67056"/>
          </a:xfrm>
          <a:prstGeom prst="rect">
            <a:avLst/>
          </a:prstGeom>
        </p:spPr>
      </p:pic>
      <p:sp>
        <p:nvSpPr>
          <p:cNvPr id="546" name="path"/>
          <p:cNvSpPr/>
          <p:nvPr/>
        </p:nvSpPr>
        <p:spPr>
          <a:xfrm>
            <a:off x="4727447" y="4933188"/>
            <a:ext cx="42671" cy="67055"/>
          </a:xfrm>
          <a:custGeom>
            <a:avLst/>
            <a:gdLst/>
            <a:ahLst/>
            <a:cxnLst/>
            <a:rect l="0" t="0" r="0" b="0"/>
            <a:pathLst>
              <a:path w="67" h="105">
                <a:moveTo>
                  <a:pt x="21" y="83"/>
                </a:moveTo>
                <a:lnTo>
                  <a:pt x="4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47" name="path"/>
          <p:cNvSpPr/>
          <p:nvPr/>
        </p:nvSpPr>
        <p:spPr>
          <a:xfrm>
            <a:off x="11157203" y="2970276"/>
            <a:ext cx="103632" cy="27431"/>
          </a:xfrm>
          <a:custGeom>
            <a:avLst/>
            <a:gdLst/>
            <a:ahLst/>
            <a:cxnLst/>
            <a:rect l="0" t="0" r="0" b="0"/>
            <a:pathLst>
              <a:path w="163" h="43">
                <a:moveTo>
                  <a:pt x="21" y="21"/>
                </a:moveTo>
                <a:lnTo>
                  <a:pt x="45" y="21"/>
                </a:lnTo>
                <a:lnTo>
                  <a:pt x="69" y="21"/>
                </a:lnTo>
                <a:lnTo>
                  <a:pt x="93" y="21"/>
                </a:lnTo>
                <a:lnTo>
                  <a:pt x="117" y="21"/>
                </a:lnTo>
                <a:lnTo>
                  <a:pt x="141" y="21"/>
                </a:lnTo>
              </a:path>
            </a:pathLst>
          </a:custGeom>
          <a:noFill/>
          <a:ln w="27431" cap="rnd">
            <a:solidFill>
              <a:srgbClr val="4F81BD">
                <a:alpha val="100000"/>
              </a:srgbClr>
            </a:solidFill>
            <a:prstDash val="solid"/>
            <a:round/>
          </a:ln>
        </p:spPr>
        <p:txBody>
          <a:bodyPr rtlCol="0"/>
          <a:lstStyle/>
          <a:p>
            <a:pPr algn="ctr"/>
            <a:endParaRPr lang="zh-CN" altLang="en-US"/>
          </a:p>
        </p:txBody>
      </p:sp>
      <p:pic>
        <p:nvPicPr>
          <p:cNvPr id="548" name="picture 548"/>
          <p:cNvPicPr>
            <a:picLocks noChangeAspect="1"/>
          </p:cNvPicPr>
          <p:nvPr/>
        </p:nvPicPr>
        <p:blipFill>
          <a:blip r:embed="rId52"/>
          <a:stretch>
            <a:fillRect/>
          </a:stretch>
        </p:blipFill>
        <p:spPr>
          <a:xfrm rot="21600000">
            <a:off x="8627364" y="4748783"/>
            <a:ext cx="57911" cy="48767"/>
          </a:xfrm>
          <a:prstGeom prst="rect">
            <a:avLst/>
          </a:prstGeom>
        </p:spPr>
      </p:pic>
      <p:sp>
        <p:nvSpPr>
          <p:cNvPr id="549" name="rect"/>
          <p:cNvSpPr/>
          <p:nvPr/>
        </p:nvSpPr>
        <p:spPr>
          <a:xfrm>
            <a:off x="6205728" y="4724400"/>
            <a:ext cx="42671" cy="64008"/>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0" name="rect"/>
          <p:cNvSpPr/>
          <p:nvPr/>
        </p:nvSpPr>
        <p:spPr>
          <a:xfrm>
            <a:off x="9755123" y="3156204"/>
            <a:ext cx="42672" cy="56387"/>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1" name="rect"/>
          <p:cNvSpPr/>
          <p:nvPr/>
        </p:nvSpPr>
        <p:spPr>
          <a:xfrm>
            <a:off x="10151364" y="3427476"/>
            <a:ext cx="42671" cy="51815"/>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2" name="rect"/>
          <p:cNvSpPr/>
          <p:nvPr/>
        </p:nvSpPr>
        <p:spPr>
          <a:xfrm>
            <a:off x="5352288" y="4564379"/>
            <a:ext cx="38099" cy="56388"/>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3" name="rect"/>
          <p:cNvSpPr/>
          <p:nvPr/>
        </p:nvSpPr>
        <p:spPr>
          <a:xfrm>
            <a:off x="8993123" y="4562855"/>
            <a:ext cx="42672" cy="48768"/>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4" name="rect"/>
          <p:cNvSpPr/>
          <p:nvPr/>
        </p:nvSpPr>
        <p:spPr>
          <a:xfrm>
            <a:off x="9678923" y="2727960"/>
            <a:ext cx="38100" cy="51815"/>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5" name="rect"/>
          <p:cNvSpPr/>
          <p:nvPr/>
        </p:nvSpPr>
        <p:spPr>
          <a:xfrm>
            <a:off x="9343643" y="3977640"/>
            <a:ext cx="42672" cy="44196"/>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6" name="rect"/>
          <p:cNvSpPr/>
          <p:nvPr/>
        </p:nvSpPr>
        <p:spPr>
          <a:xfrm>
            <a:off x="10532364" y="4389119"/>
            <a:ext cx="42671" cy="42672"/>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7" name="rect"/>
          <p:cNvSpPr/>
          <p:nvPr/>
        </p:nvSpPr>
        <p:spPr>
          <a:xfrm>
            <a:off x="9130283" y="4012692"/>
            <a:ext cx="42672" cy="39623"/>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8" name="rect"/>
          <p:cNvSpPr/>
          <p:nvPr/>
        </p:nvSpPr>
        <p:spPr>
          <a:xfrm>
            <a:off x="9389364" y="3855719"/>
            <a:ext cx="38100" cy="39624"/>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559" name="rect"/>
          <p:cNvSpPr/>
          <p:nvPr/>
        </p:nvSpPr>
        <p:spPr>
          <a:xfrm>
            <a:off x="10334243" y="3886200"/>
            <a:ext cx="42672" cy="35051"/>
          </a:xfrm>
          <a:prstGeom prst="rect">
            <a:avLst/>
          </a:prstGeom>
          <a:solidFill>
            <a:srgbClr val="92D050">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2"/>
          <p:cNvGrpSpPr/>
          <p:nvPr/>
        </p:nvGrpSpPr>
        <p:grpSpPr>
          <a:xfrm rot="21600000">
            <a:off x="550163" y="3302508"/>
            <a:ext cx="5474208" cy="2895599"/>
            <a:chOff x="0" y="0"/>
            <a:chExt cx="5474208" cy="2895599"/>
          </a:xfrm>
        </p:grpSpPr>
        <p:pic>
          <p:nvPicPr>
            <p:cNvPr id="560" name="picture 560"/>
            <p:cNvPicPr>
              <a:picLocks noChangeAspect="1"/>
            </p:cNvPicPr>
            <p:nvPr/>
          </p:nvPicPr>
          <p:blipFill>
            <a:blip r:embed="rId1"/>
            <a:stretch>
              <a:fillRect/>
            </a:stretch>
          </p:blipFill>
          <p:spPr>
            <a:xfrm rot="21600000">
              <a:off x="167640" y="222503"/>
              <a:ext cx="5140452" cy="2638044"/>
            </a:xfrm>
            <a:prstGeom prst="rect">
              <a:avLst/>
            </a:prstGeom>
          </p:spPr>
        </p:pic>
        <p:pic>
          <p:nvPicPr>
            <p:cNvPr id="561" name="picture 561"/>
            <p:cNvPicPr>
              <a:picLocks noChangeAspect="1"/>
            </p:cNvPicPr>
            <p:nvPr/>
          </p:nvPicPr>
          <p:blipFill>
            <a:blip r:embed="rId2"/>
            <a:stretch>
              <a:fillRect/>
            </a:stretch>
          </p:blipFill>
          <p:spPr>
            <a:xfrm rot="21600000">
              <a:off x="3677411" y="0"/>
              <a:ext cx="1205483" cy="1303019"/>
            </a:xfrm>
            <a:prstGeom prst="rect">
              <a:avLst/>
            </a:prstGeom>
          </p:spPr>
        </p:pic>
        <p:pic>
          <p:nvPicPr>
            <p:cNvPr id="562" name="picture 562"/>
            <p:cNvPicPr>
              <a:picLocks noChangeAspect="1"/>
            </p:cNvPicPr>
            <p:nvPr/>
          </p:nvPicPr>
          <p:blipFill>
            <a:blip r:embed="rId3"/>
            <a:stretch>
              <a:fillRect/>
            </a:stretch>
          </p:blipFill>
          <p:spPr>
            <a:xfrm rot="21600000">
              <a:off x="271272" y="1142999"/>
              <a:ext cx="1495044" cy="771144"/>
            </a:xfrm>
            <a:prstGeom prst="rect">
              <a:avLst/>
            </a:prstGeom>
          </p:spPr>
        </p:pic>
        <p:pic>
          <p:nvPicPr>
            <p:cNvPr id="563" name="picture 563"/>
            <p:cNvPicPr>
              <a:picLocks noChangeAspect="1"/>
            </p:cNvPicPr>
            <p:nvPr/>
          </p:nvPicPr>
          <p:blipFill>
            <a:blip r:embed="rId4"/>
            <a:stretch>
              <a:fillRect/>
            </a:stretch>
          </p:blipFill>
          <p:spPr>
            <a:xfrm rot="21600000">
              <a:off x="1758696" y="925067"/>
              <a:ext cx="1395983" cy="743711"/>
            </a:xfrm>
            <a:prstGeom prst="rect">
              <a:avLst/>
            </a:prstGeom>
          </p:spPr>
        </p:pic>
        <p:pic>
          <p:nvPicPr>
            <p:cNvPr id="564" name="picture 564"/>
            <p:cNvPicPr>
              <a:picLocks noChangeAspect="1"/>
            </p:cNvPicPr>
            <p:nvPr/>
          </p:nvPicPr>
          <p:blipFill>
            <a:blip r:embed="rId5"/>
            <a:stretch>
              <a:fillRect/>
            </a:stretch>
          </p:blipFill>
          <p:spPr>
            <a:xfrm rot="21600000">
              <a:off x="3791711" y="0"/>
              <a:ext cx="586739" cy="1382267"/>
            </a:xfrm>
            <a:prstGeom prst="rect">
              <a:avLst/>
            </a:prstGeom>
          </p:spPr>
        </p:pic>
        <p:sp>
          <p:nvSpPr>
            <p:cNvPr id="565" name="textbox 565"/>
            <p:cNvSpPr/>
            <p:nvPr/>
          </p:nvSpPr>
          <p:spPr>
            <a:xfrm>
              <a:off x="179541" y="2698536"/>
              <a:ext cx="5119370" cy="123189"/>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80000"/>
                </a:lnSpc>
              </a:pPr>
              <a:r>
                <a:rPr sz="800" spc="10" dirty="0">
                  <a:solidFill>
                    <a:srgbClr val="FFFFFF">
                      <a:alpha val="100000"/>
                    </a:srgbClr>
                  </a:solidFill>
                  <a:latin typeface="Arial" panose="020B0604020202020204"/>
                  <a:ea typeface="Arial" panose="020B0604020202020204"/>
                  <a:cs typeface="Arial" panose="020B0604020202020204"/>
                </a:rPr>
                <a:t>220</a:t>
              </a:r>
              <a:r>
                <a:rPr sz="800" spc="10" dirty="0">
                  <a:solidFill>
                    <a:srgbClr val="FFFFFF">
                      <a:alpha val="100000"/>
                    </a:srgbClr>
                  </a:solidFill>
                  <a:latin typeface="Arial" panose="020B0604020202020204"/>
                  <a:ea typeface="Arial" panose="020B0604020202020204"/>
                  <a:cs typeface="Arial" panose="020B0604020202020204"/>
                </a:rPr>
                <a:t>             </a:t>
              </a:r>
              <a:r>
                <a:rPr sz="800" spc="10" dirty="0">
                  <a:solidFill>
                    <a:srgbClr val="FFFFFF">
                      <a:alpha val="100000"/>
                    </a:srgbClr>
                  </a:solidFill>
                  <a:latin typeface="Arial" panose="020B0604020202020204"/>
                  <a:ea typeface="Arial" panose="020B0604020202020204"/>
                  <a:cs typeface="Arial" panose="020B0604020202020204"/>
                </a:rPr>
                <a:t>370</a:t>
              </a:r>
              <a:r>
                <a:rPr sz="800" spc="10" dirty="0">
                  <a:solidFill>
                    <a:srgbClr val="FFFFFF">
                      <a:alpha val="100000"/>
                    </a:srgbClr>
                  </a:solidFill>
                  <a:latin typeface="Arial" panose="020B0604020202020204"/>
                  <a:ea typeface="Arial" panose="020B0604020202020204"/>
                  <a:cs typeface="Arial" panose="020B0604020202020204"/>
                </a:rPr>
                <a:t>             </a:t>
              </a:r>
              <a:r>
                <a:rPr sz="800" spc="10" dirty="0">
                  <a:solidFill>
                    <a:srgbClr val="FFFFFF">
                      <a:alpha val="100000"/>
                    </a:srgbClr>
                  </a:solidFill>
                  <a:latin typeface="Arial" panose="020B0604020202020204"/>
                  <a:ea typeface="Arial" panose="020B0604020202020204"/>
                  <a:cs typeface="Arial" panose="020B0604020202020204"/>
                </a:rPr>
                <a:t>684</a:t>
              </a:r>
              <a:r>
                <a:rPr sz="800" spc="10" dirty="0">
                  <a:solidFill>
                    <a:srgbClr val="FFFFFF">
                      <a:alpha val="100000"/>
                    </a:srgbClr>
                  </a:solidFill>
                  <a:latin typeface="Arial" panose="020B0604020202020204"/>
                  <a:ea typeface="Arial" panose="020B0604020202020204"/>
                  <a:cs typeface="Arial" panose="020B0604020202020204"/>
                </a:rPr>
                <a:t>             </a:t>
              </a:r>
              <a:r>
                <a:rPr sz="800" spc="10" dirty="0">
                  <a:solidFill>
                    <a:srgbClr val="FFFFFF">
                      <a:alpha val="100000"/>
                    </a:srgbClr>
                  </a:solidFill>
                  <a:latin typeface="Arial" panose="020B0604020202020204"/>
                  <a:ea typeface="Arial" panose="020B0604020202020204"/>
                  <a:cs typeface="Arial" panose="020B0604020202020204"/>
                </a:rPr>
                <a:t>376</a:t>
              </a:r>
              <a:r>
                <a:rPr sz="800" spc="10" dirty="0">
                  <a:solidFill>
                    <a:srgbClr val="FFFFFF">
                      <a:alpha val="100000"/>
                    </a:srgbClr>
                  </a:solidFill>
                  <a:latin typeface="Arial" panose="020B0604020202020204"/>
                  <a:ea typeface="Arial" panose="020B0604020202020204"/>
                  <a:cs typeface="Arial" panose="020B0604020202020204"/>
                </a:rPr>
                <a:t>             </a:t>
              </a:r>
              <a:r>
                <a:rPr sz="800" spc="10" dirty="0">
                  <a:solidFill>
                    <a:srgbClr val="FFFFFF">
                      <a:alpha val="100000"/>
                    </a:srgbClr>
                  </a:solidFill>
                  <a:latin typeface="Arial" panose="020B0604020202020204"/>
                  <a:ea typeface="Arial" panose="020B0604020202020204"/>
                  <a:cs typeface="Arial" panose="020B0604020202020204"/>
                </a:rPr>
                <a:t>518</a:t>
              </a:r>
              <a:r>
                <a:rPr sz="800" spc="10" dirty="0">
                  <a:solidFill>
                    <a:srgbClr val="FFFFFF">
                      <a:alpha val="100000"/>
                    </a:srgbClr>
                  </a:solidFill>
                  <a:latin typeface="Arial" panose="020B0604020202020204"/>
                  <a:ea typeface="Arial" panose="020B0604020202020204"/>
                  <a:cs typeface="Arial" panose="020B0604020202020204"/>
                </a:rPr>
                <a:t>         </a:t>
              </a:r>
              <a:r>
                <a:rPr sz="800" spc="0" dirty="0">
                  <a:solidFill>
                    <a:srgbClr val="FFFFFF">
                      <a:alpha val="100000"/>
                    </a:srgbClr>
                  </a:solidFill>
                  <a:latin typeface="Arial" panose="020B0604020202020204"/>
                  <a:ea typeface="Arial" panose="020B0604020202020204"/>
                  <a:cs typeface="Arial" panose="020B0604020202020204"/>
                </a:rPr>
                <a:t>    </a:t>
              </a:r>
              <a:r>
                <a:rPr sz="800" spc="0" dirty="0">
                  <a:solidFill>
                    <a:srgbClr val="FFFFFF">
                      <a:alpha val="100000"/>
                    </a:srgbClr>
                  </a:solidFill>
                  <a:latin typeface="Arial" panose="020B0604020202020204"/>
                  <a:ea typeface="Arial" panose="020B0604020202020204"/>
                  <a:cs typeface="Arial" panose="020B0604020202020204"/>
                </a:rPr>
                <a:t>670</a:t>
              </a:r>
              <a:r>
                <a:rPr sz="800" spc="0" dirty="0">
                  <a:solidFill>
                    <a:srgbClr val="FFFFFF">
                      <a:alpha val="100000"/>
                    </a:srgbClr>
                  </a:solidFill>
                  <a:latin typeface="Arial" panose="020B0604020202020204"/>
                  <a:ea typeface="Arial" panose="020B0604020202020204"/>
                  <a:cs typeface="Arial" panose="020B0604020202020204"/>
                </a:rPr>
                <a:t>             </a:t>
              </a:r>
              <a:r>
                <a:rPr sz="800" spc="0" dirty="0">
                  <a:solidFill>
                    <a:srgbClr val="FFFFFF">
                      <a:alpha val="100000"/>
                    </a:srgbClr>
                  </a:solidFill>
                  <a:latin typeface="Arial" panose="020B0604020202020204"/>
                  <a:ea typeface="Arial" panose="020B0604020202020204"/>
                  <a:cs typeface="Arial" panose="020B0604020202020204"/>
                </a:rPr>
                <a:t>579</a:t>
              </a:r>
              <a:r>
                <a:rPr sz="800" spc="0" dirty="0">
                  <a:solidFill>
                    <a:srgbClr val="FFFFFF">
                      <a:alpha val="100000"/>
                    </a:srgbClr>
                  </a:solidFill>
                  <a:latin typeface="Arial" panose="020B0604020202020204"/>
                  <a:ea typeface="Arial" panose="020B0604020202020204"/>
                  <a:cs typeface="Arial" panose="020B0604020202020204"/>
                </a:rPr>
                <a:t>            </a:t>
              </a:r>
              <a:r>
                <a:rPr sz="800" spc="0" dirty="0">
                  <a:solidFill>
                    <a:srgbClr val="FFFFFF">
                      <a:alpha val="100000"/>
                    </a:srgbClr>
                  </a:solidFill>
                  <a:latin typeface="Arial" panose="020B0604020202020204"/>
                  <a:ea typeface="Arial" panose="020B0604020202020204"/>
                  <a:cs typeface="Arial" panose="020B0604020202020204"/>
                </a:rPr>
                <a:t>1345</a:t>
              </a:r>
              <a:r>
                <a:rPr sz="800" spc="0" dirty="0">
                  <a:solidFill>
                    <a:srgbClr val="FFFFFF">
                      <a:alpha val="100000"/>
                    </a:srgbClr>
                  </a:solidFill>
                  <a:latin typeface="Arial" panose="020B0604020202020204"/>
                  <a:ea typeface="Arial" panose="020B0604020202020204"/>
                  <a:cs typeface="Arial" panose="020B0604020202020204"/>
                </a:rPr>
                <a:t>           </a:t>
              </a:r>
              <a:r>
                <a:rPr sz="800" spc="0" dirty="0">
                  <a:solidFill>
                    <a:srgbClr val="FFFFFF">
                      <a:alpha val="100000"/>
                    </a:srgbClr>
                  </a:solidFill>
                  <a:latin typeface="Arial" panose="020B0604020202020204"/>
                  <a:ea typeface="Arial" panose="020B0604020202020204"/>
                  <a:cs typeface="Arial" panose="020B0604020202020204"/>
                </a:rPr>
                <a:t>1184</a:t>
              </a:r>
              <a:r>
                <a:rPr sz="800" spc="0" dirty="0">
                  <a:solidFill>
                    <a:srgbClr val="FFFFFF">
                      <a:alpha val="100000"/>
                    </a:srgbClr>
                  </a:solidFill>
                  <a:latin typeface="Arial" panose="020B0604020202020204"/>
                  <a:ea typeface="Arial" panose="020B0604020202020204"/>
                  <a:cs typeface="Arial" panose="020B0604020202020204"/>
                </a:rPr>
                <a:t>            </a:t>
              </a:r>
              <a:r>
                <a:rPr sz="800" spc="0" dirty="0">
                  <a:solidFill>
                    <a:srgbClr val="FFFFFF">
                      <a:alpha val="100000"/>
                    </a:srgbClr>
                  </a:solidFill>
                  <a:latin typeface="Arial" panose="020B0604020202020204"/>
                  <a:ea typeface="Arial" panose="020B0604020202020204"/>
                  <a:cs typeface="Arial" panose="020B0604020202020204"/>
                </a:rPr>
                <a:t>608</a:t>
              </a:r>
              <a:endParaRPr lang="en-US" altLang="en-US" sz="800" dirty="0"/>
            </a:p>
          </p:txBody>
        </p:sp>
        <p:pic>
          <p:nvPicPr>
            <p:cNvPr id="566" name="picture 566"/>
            <p:cNvPicPr>
              <a:picLocks noChangeAspect="1"/>
            </p:cNvPicPr>
            <p:nvPr/>
          </p:nvPicPr>
          <p:blipFill>
            <a:blip r:embed="rId6"/>
            <a:stretch>
              <a:fillRect/>
            </a:stretch>
          </p:blipFill>
          <p:spPr>
            <a:xfrm rot="21600000">
              <a:off x="4626864" y="502919"/>
              <a:ext cx="283463" cy="865632"/>
            </a:xfrm>
            <a:prstGeom prst="rect">
              <a:avLst/>
            </a:prstGeom>
          </p:spPr>
        </p:pic>
        <p:pic>
          <p:nvPicPr>
            <p:cNvPr id="567" name="picture 567"/>
            <p:cNvPicPr>
              <a:picLocks noChangeAspect="1"/>
            </p:cNvPicPr>
            <p:nvPr/>
          </p:nvPicPr>
          <p:blipFill>
            <a:blip r:embed="rId7"/>
            <a:stretch>
              <a:fillRect/>
            </a:stretch>
          </p:blipFill>
          <p:spPr>
            <a:xfrm rot="21600000">
              <a:off x="0" y="2855975"/>
              <a:ext cx="5474208" cy="39623"/>
            </a:xfrm>
            <a:prstGeom prst="rect">
              <a:avLst/>
            </a:prstGeom>
          </p:spPr>
        </p:pic>
        <p:pic>
          <p:nvPicPr>
            <p:cNvPr id="568" name="picture 568"/>
            <p:cNvPicPr>
              <a:picLocks noChangeAspect="1"/>
            </p:cNvPicPr>
            <p:nvPr/>
          </p:nvPicPr>
          <p:blipFill>
            <a:blip r:embed="rId8"/>
            <a:stretch>
              <a:fillRect/>
            </a:stretch>
          </p:blipFill>
          <p:spPr>
            <a:xfrm rot="21600000">
              <a:off x="4882895" y="1016507"/>
              <a:ext cx="460247" cy="393192"/>
            </a:xfrm>
            <a:prstGeom prst="rect">
              <a:avLst/>
            </a:prstGeom>
          </p:spPr>
        </p:pic>
        <p:pic>
          <p:nvPicPr>
            <p:cNvPr id="569" name="picture 569"/>
            <p:cNvPicPr>
              <a:picLocks noChangeAspect="1"/>
            </p:cNvPicPr>
            <p:nvPr/>
          </p:nvPicPr>
          <p:blipFill>
            <a:blip r:embed="rId9"/>
            <a:stretch>
              <a:fillRect/>
            </a:stretch>
          </p:blipFill>
          <p:spPr>
            <a:xfrm rot="21600000">
              <a:off x="1502663" y="1072895"/>
              <a:ext cx="303275" cy="566927"/>
            </a:xfrm>
            <a:prstGeom prst="rect">
              <a:avLst/>
            </a:prstGeom>
          </p:spPr>
        </p:pic>
        <p:sp>
          <p:nvSpPr>
            <p:cNvPr id="570" name="path"/>
            <p:cNvSpPr/>
            <p:nvPr/>
          </p:nvSpPr>
          <p:spPr>
            <a:xfrm>
              <a:off x="3154679" y="1042415"/>
              <a:ext cx="531875" cy="242316"/>
            </a:xfrm>
            <a:custGeom>
              <a:avLst/>
              <a:gdLst/>
              <a:ahLst/>
              <a:cxnLst/>
              <a:rect l="0" t="0" r="0" b="0"/>
              <a:pathLst>
                <a:path w="837" h="381">
                  <a:moveTo>
                    <a:pt x="21" y="261"/>
                  </a:moveTo>
                  <a:lnTo>
                    <a:pt x="38" y="288"/>
                  </a:lnTo>
                  <a:lnTo>
                    <a:pt x="52" y="319"/>
                  </a:lnTo>
                  <a:moveTo>
                    <a:pt x="81" y="316"/>
                  </a:moveTo>
                  <a:lnTo>
                    <a:pt x="95" y="348"/>
                  </a:lnTo>
                  <a:moveTo>
                    <a:pt x="155" y="235"/>
                  </a:moveTo>
                  <a:lnTo>
                    <a:pt x="172" y="206"/>
                  </a:lnTo>
                  <a:lnTo>
                    <a:pt x="187" y="228"/>
                  </a:lnTo>
                  <a:lnTo>
                    <a:pt x="201" y="192"/>
                  </a:lnTo>
                  <a:lnTo>
                    <a:pt x="232" y="136"/>
                  </a:lnTo>
                  <a:lnTo>
                    <a:pt x="247" y="153"/>
                  </a:lnTo>
                  <a:lnTo>
                    <a:pt x="261" y="23"/>
                  </a:lnTo>
                  <a:lnTo>
                    <a:pt x="275" y="139"/>
                  </a:lnTo>
                  <a:lnTo>
                    <a:pt x="290" y="36"/>
                  </a:lnTo>
                  <a:lnTo>
                    <a:pt x="307" y="108"/>
                  </a:lnTo>
                  <a:lnTo>
                    <a:pt x="321" y="50"/>
                  </a:lnTo>
                  <a:lnTo>
                    <a:pt x="333" y="21"/>
                  </a:lnTo>
                  <a:lnTo>
                    <a:pt x="350" y="64"/>
                  </a:lnTo>
                  <a:lnTo>
                    <a:pt x="367" y="177"/>
                  </a:lnTo>
                  <a:lnTo>
                    <a:pt x="381" y="122"/>
                  </a:lnTo>
                  <a:lnTo>
                    <a:pt x="388" y="165"/>
                  </a:lnTo>
                  <a:lnTo>
                    <a:pt x="410" y="194"/>
                  </a:lnTo>
                  <a:lnTo>
                    <a:pt x="427" y="223"/>
                  </a:lnTo>
                  <a:lnTo>
                    <a:pt x="441" y="216"/>
                  </a:lnTo>
                  <a:lnTo>
                    <a:pt x="455" y="290"/>
                  </a:lnTo>
                  <a:lnTo>
                    <a:pt x="467" y="249"/>
                  </a:lnTo>
                  <a:lnTo>
                    <a:pt x="484" y="247"/>
                  </a:lnTo>
                  <a:lnTo>
                    <a:pt x="501" y="122"/>
                  </a:lnTo>
                  <a:lnTo>
                    <a:pt x="515" y="112"/>
                  </a:lnTo>
                  <a:lnTo>
                    <a:pt x="530" y="122"/>
                  </a:lnTo>
                  <a:lnTo>
                    <a:pt x="544" y="153"/>
                  </a:lnTo>
                  <a:lnTo>
                    <a:pt x="561" y="158"/>
                  </a:lnTo>
                  <a:lnTo>
                    <a:pt x="575" y="156"/>
                  </a:lnTo>
                  <a:lnTo>
                    <a:pt x="590" y="192"/>
                  </a:lnTo>
                  <a:lnTo>
                    <a:pt x="604" y="192"/>
                  </a:lnTo>
                  <a:lnTo>
                    <a:pt x="621" y="225"/>
                  </a:lnTo>
                  <a:moveTo>
                    <a:pt x="635" y="290"/>
                  </a:moveTo>
                  <a:lnTo>
                    <a:pt x="650" y="271"/>
                  </a:lnTo>
                  <a:lnTo>
                    <a:pt x="664" y="290"/>
                  </a:lnTo>
                  <a:moveTo>
                    <a:pt x="679" y="220"/>
                  </a:moveTo>
                  <a:lnTo>
                    <a:pt x="695" y="220"/>
                  </a:lnTo>
                  <a:moveTo>
                    <a:pt x="710" y="355"/>
                  </a:moveTo>
                  <a:lnTo>
                    <a:pt x="717" y="360"/>
                  </a:lnTo>
                  <a:lnTo>
                    <a:pt x="739" y="340"/>
                  </a:lnTo>
                  <a:lnTo>
                    <a:pt x="755" y="307"/>
                  </a:lnTo>
                  <a:lnTo>
                    <a:pt x="770" y="249"/>
                  </a:lnTo>
                  <a:lnTo>
                    <a:pt x="784" y="199"/>
                  </a:lnTo>
                  <a:lnTo>
                    <a:pt x="799" y="192"/>
                  </a:lnTo>
                  <a:lnTo>
                    <a:pt x="815" y="17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71" name="path"/>
            <p:cNvSpPr/>
            <p:nvPr/>
          </p:nvSpPr>
          <p:spPr>
            <a:xfrm>
              <a:off x="3098291" y="989075"/>
              <a:ext cx="169163" cy="438911"/>
            </a:xfrm>
            <a:custGeom>
              <a:avLst/>
              <a:gdLst/>
              <a:ahLst/>
              <a:cxnLst/>
              <a:rect l="0" t="0" r="0" b="0"/>
              <a:pathLst>
                <a:path w="266" h="691">
                  <a:moveTo>
                    <a:pt x="21" y="21"/>
                  </a:moveTo>
                  <a:lnTo>
                    <a:pt x="50" y="230"/>
                  </a:lnTo>
                  <a:moveTo>
                    <a:pt x="67" y="244"/>
                  </a:moveTo>
                  <a:lnTo>
                    <a:pt x="81" y="352"/>
                  </a:lnTo>
                  <a:lnTo>
                    <a:pt x="95" y="276"/>
                  </a:lnTo>
                  <a:lnTo>
                    <a:pt x="110" y="345"/>
                  </a:lnTo>
                  <a:moveTo>
                    <a:pt x="141" y="403"/>
                  </a:moveTo>
                  <a:lnTo>
                    <a:pt x="155" y="326"/>
                  </a:lnTo>
                  <a:lnTo>
                    <a:pt x="170" y="400"/>
                  </a:lnTo>
                  <a:moveTo>
                    <a:pt x="184" y="432"/>
                  </a:moveTo>
                  <a:lnTo>
                    <a:pt x="201" y="669"/>
                  </a:lnTo>
                  <a:lnTo>
                    <a:pt x="215" y="576"/>
                  </a:lnTo>
                  <a:lnTo>
                    <a:pt x="230" y="470"/>
                  </a:lnTo>
                  <a:lnTo>
                    <a:pt x="244" y="319"/>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72" name="path"/>
            <p:cNvSpPr/>
            <p:nvPr/>
          </p:nvSpPr>
          <p:spPr>
            <a:xfrm>
              <a:off x="2756915" y="929639"/>
              <a:ext cx="339851" cy="210312"/>
            </a:xfrm>
            <a:custGeom>
              <a:avLst/>
              <a:gdLst/>
              <a:ahLst/>
              <a:cxnLst/>
              <a:rect l="0" t="0" r="0" b="0"/>
              <a:pathLst>
                <a:path w="535" h="331">
                  <a:moveTo>
                    <a:pt x="21" y="266"/>
                  </a:moveTo>
                  <a:lnTo>
                    <a:pt x="36" y="110"/>
                  </a:lnTo>
                  <a:lnTo>
                    <a:pt x="50" y="204"/>
                  </a:lnTo>
                  <a:lnTo>
                    <a:pt x="64" y="309"/>
                  </a:lnTo>
                  <a:lnTo>
                    <a:pt x="76" y="208"/>
                  </a:lnTo>
                  <a:moveTo>
                    <a:pt x="110" y="201"/>
                  </a:moveTo>
                  <a:lnTo>
                    <a:pt x="124" y="105"/>
                  </a:lnTo>
                  <a:moveTo>
                    <a:pt x="139" y="165"/>
                  </a:moveTo>
                  <a:lnTo>
                    <a:pt x="156" y="273"/>
                  </a:lnTo>
                  <a:moveTo>
                    <a:pt x="244" y="300"/>
                  </a:moveTo>
                  <a:lnTo>
                    <a:pt x="259" y="208"/>
                  </a:lnTo>
                  <a:moveTo>
                    <a:pt x="290" y="177"/>
                  </a:moveTo>
                  <a:lnTo>
                    <a:pt x="304" y="100"/>
                  </a:lnTo>
                  <a:moveTo>
                    <a:pt x="350" y="45"/>
                  </a:moveTo>
                  <a:lnTo>
                    <a:pt x="364" y="129"/>
                  </a:lnTo>
                  <a:lnTo>
                    <a:pt x="379" y="21"/>
                  </a:lnTo>
                  <a:moveTo>
                    <a:pt x="410" y="24"/>
                  </a:moveTo>
                  <a:lnTo>
                    <a:pt x="424" y="134"/>
                  </a:lnTo>
                  <a:moveTo>
                    <a:pt x="484" y="103"/>
                  </a:moveTo>
                  <a:lnTo>
                    <a:pt x="499" y="24"/>
                  </a:lnTo>
                  <a:lnTo>
                    <a:pt x="513" y="103"/>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573" name="picture 573"/>
            <p:cNvPicPr>
              <a:picLocks noChangeAspect="1"/>
            </p:cNvPicPr>
            <p:nvPr/>
          </p:nvPicPr>
          <p:blipFill>
            <a:blip r:embed="rId10"/>
            <a:stretch>
              <a:fillRect/>
            </a:stretch>
          </p:blipFill>
          <p:spPr>
            <a:xfrm rot="21600000">
              <a:off x="4940808" y="1016507"/>
              <a:ext cx="160019" cy="385572"/>
            </a:xfrm>
            <a:prstGeom prst="rect">
              <a:avLst/>
            </a:prstGeom>
          </p:spPr>
        </p:pic>
        <p:pic>
          <p:nvPicPr>
            <p:cNvPr id="574" name="picture 574"/>
            <p:cNvPicPr>
              <a:picLocks noChangeAspect="1"/>
            </p:cNvPicPr>
            <p:nvPr/>
          </p:nvPicPr>
          <p:blipFill>
            <a:blip r:embed="rId11"/>
            <a:stretch>
              <a:fillRect/>
            </a:stretch>
          </p:blipFill>
          <p:spPr>
            <a:xfrm rot="21600000">
              <a:off x="5111495" y="1063751"/>
              <a:ext cx="217931" cy="228600"/>
            </a:xfrm>
            <a:prstGeom prst="rect">
              <a:avLst/>
            </a:prstGeom>
          </p:spPr>
        </p:pic>
        <p:pic>
          <p:nvPicPr>
            <p:cNvPr id="575" name="picture 575"/>
            <p:cNvPicPr>
              <a:picLocks noChangeAspect="1"/>
            </p:cNvPicPr>
            <p:nvPr/>
          </p:nvPicPr>
          <p:blipFill>
            <a:blip r:embed="rId12"/>
            <a:stretch>
              <a:fillRect/>
            </a:stretch>
          </p:blipFill>
          <p:spPr>
            <a:xfrm rot="21600000">
              <a:off x="4379976" y="402335"/>
              <a:ext cx="188975" cy="254507"/>
            </a:xfrm>
            <a:prstGeom prst="rect">
              <a:avLst/>
            </a:prstGeom>
          </p:spPr>
        </p:pic>
        <p:pic>
          <p:nvPicPr>
            <p:cNvPr id="576" name="picture 576"/>
            <p:cNvPicPr>
              <a:picLocks noChangeAspect="1"/>
            </p:cNvPicPr>
            <p:nvPr/>
          </p:nvPicPr>
          <p:blipFill>
            <a:blip r:embed="rId13"/>
            <a:stretch>
              <a:fillRect/>
            </a:stretch>
          </p:blipFill>
          <p:spPr>
            <a:xfrm rot="21600000">
              <a:off x="1322831" y="1156715"/>
              <a:ext cx="178307" cy="236220"/>
            </a:xfrm>
            <a:prstGeom prst="rect">
              <a:avLst/>
            </a:prstGeom>
          </p:spPr>
        </p:pic>
        <p:pic>
          <p:nvPicPr>
            <p:cNvPr id="577" name="picture 577"/>
            <p:cNvPicPr>
              <a:picLocks noChangeAspect="1"/>
            </p:cNvPicPr>
            <p:nvPr/>
          </p:nvPicPr>
          <p:blipFill>
            <a:blip r:embed="rId14"/>
            <a:stretch>
              <a:fillRect/>
            </a:stretch>
          </p:blipFill>
          <p:spPr>
            <a:xfrm rot="21600000">
              <a:off x="1854707" y="1502663"/>
              <a:ext cx="160020" cy="144779"/>
            </a:xfrm>
            <a:prstGeom prst="rect">
              <a:avLst/>
            </a:prstGeom>
          </p:spPr>
        </p:pic>
        <p:sp>
          <p:nvSpPr>
            <p:cNvPr id="578" name="path"/>
            <p:cNvSpPr/>
            <p:nvPr/>
          </p:nvSpPr>
          <p:spPr>
            <a:xfrm>
              <a:off x="3659123" y="982979"/>
              <a:ext cx="120395" cy="184403"/>
            </a:xfrm>
            <a:custGeom>
              <a:avLst/>
              <a:gdLst/>
              <a:ahLst/>
              <a:cxnLst/>
              <a:rect l="0" t="0" r="0" b="0"/>
              <a:pathLst>
                <a:path w="189" h="290">
                  <a:moveTo>
                    <a:pt x="21" y="268"/>
                  </a:moveTo>
                  <a:lnTo>
                    <a:pt x="36" y="196"/>
                  </a:lnTo>
                  <a:lnTo>
                    <a:pt x="50" y="76"/>
                  </a:lnTo>
                  <a:moveTo>
                    <a:pt x="110" y="21"/>
                  </a:moveTo>
                  <a:lnTo>
                    <a:pt x="124" y="83"/>
                  </a:lnTo>
                  <a:moveTo>
                    <a:pt x="156" y="21"/>
                  </a:moveTo>
                  <a:lnTo>
                    <a:pt x="167" y="86"/>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79" name="path"/>
            <p:cNvSpPr/>
            <p:nvPr/>
          </p:nvSpPr>
          <p:spPr>
            <a:xfrm>
              <a:off x="3535679" y="1168907"/>
              <a:ext cx="83820" cy="112775"/>
            </a:xfrm>
            <a:custGeom>
              <a:avLst/>
              <a:gdLst/>
              <a:ahLst/>
              <a:cxnLst/>
              <a:rect l="0" t="0" r="0" b="0"/>
              <a:pathLst>
                <a:path w="132" h="177">
                  <a:moveTo>
                    <a:pt x="21" y="26"/>
                  </a:moveTo>
                  <a:lnTo>
                    <a:pt x="35" y="91"/>
                  </a:lnTo>
                  <a:moveTo>
                    <a:pt x="64" y="91"/>
                  </a:moveTo>
                  <a:lnTo>
                    <a:pt x="79" y="21"/>
                  </a:lnTo>
                  <a:moveTo>
                    <a:pt x="95" y="21"/>
                  </a:moveTo>
                  <a:lnTo>
                    <a:pt x="110" y="155"/>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580" name="picture 580"/>
            <p:cNvPicPr>
              <a:picLocks noChangeAspect="1"/>
            </p:cNvPicPr>
            <p:nvPr/>
          </p:nvPicPr>
          <p:blipFill>
            <a:blip r:embed="rId15"/>
            <a:stretch>
              <a:fillRect/>
            </a:stretch>
          </p:blipFill>
          <p:spPr>
            <a:xfrm rot="21600000">
              <a:off x="4579620" y="516635"/>
              <a:ext cx="35051" cy="89916"/>
            </a:xfrm>
            <a:prstGeom prst="rect">
              <a:avLst/>
            </a:prstGeom>
          </p:spPr>
        </p:pic>
      </p:grpSp>
      <p:grpSp>
        <p:nvGrpSpPr>
          <p:cNvPr id="34" name="group 34"/>
          <p:cNvGrpSpPr/>
          <p:nvPr/>
        </p:nvGrpSpPr>
        <p:grpSpPr>
          <a:xfrm rot="21600000">
            <a:off x="6553200" y="3563112"/>
            <a:ext cx="5189219" cy="2638043"/>
            <a:chOff x="0" y="0"/>
            <a:chExt cx="5189219" cy="2638043"/>
          </a:xfrm>
        </p:grpSpPr>
        <p:pic>
          <p:nvPicPr>
            <p:cNvPr id="581" name="picture 581"/>
            <p:cNvPicPr>
              <a:picLocks noChangeAspect="1"/>
            </p:cNvPicPr>
            <p:nvPr/>
          </p:nvPicPr>
          <p:blipFill>
            <a:blip r:embed="rId16"/>
            <a:stretch>
              <a:fillRect/>
            </a:stretch>
          </p:blipFill>
          <p:spPr>
            <a:xfrm rot="21600000">
              <a:off x="158496" y="249935"/>
              <a:ext cx="4869179" cy="2354579"/>
            </a:xfrm>
            <a:prstGeom prst="rect">
              <a:avLst/>
            </a:prstGeom>
          </p:spPr>
        </p:pic>
        <p:pic>
          <p:nvPicPr>
            <p:cNvPr id="582" name="picture 582"/>
            <p:cNvPicPr>
              <a:picLocks noChangeAspect="1"/>
            </p:cNvPicPr>
            <p:nvPr/>
          </p:nvPicPr>
          <p:blipFill>
            <a:blip r:embed="rId17"/>
            <a:stretch>
              <a:fillRect/>
            </a:stretch>
          </p:blipFill>
          <p:spPr>
            <a:xfrm rot="21600000">
              <a:off x="224027" y="0"/>
              <a:ext cx="4834128" cy="1318259"/>
            </a:xfrm>
            <a:prstGeom prst="rect">
              <a:avLst/>
            </a:prstGeom>
          </p:spPr>
        </p:pic>
        <p:sp>
          <p:nvSpPr>
            <p:cNvPr id="583" name="textbox 583"/>
            <p:cNvSpPr/>
            <p:nvPr/>
          </p:nvSpPr>
          <p:spPr>
            <a:xfrm>
              <a:off x="177105" y="2453585"/>
              <a:ext cx="4860925" cy="107950"/>
            </a:xfrm>
            <a:prstGeom prst="rect">
              <a:avLst/>
            </a:prstGeom>
          </p:spPr>
          <p:txBody>
            <a:bodyPr vert="horz" wrap="square" lIns="0" tIns="0" rIns="0" bIns="0"/>
            <a:lstStyle/>
            <a:p>
              <a:pPr algn="l" rtl="0" eaLnBrk="0">
                <a:lnSpc>
                  <a:spcPct val="81000"/>
                </a:lnSpc>
              </a:pPr>
              <a:endParaRPr lang="en-US" altLang="en-US" sz="100" dirty="0"/>
            </a:p>
            <a:p>
              <a:pPr marL="12700" algn="l" rtl="0" eaLnBrk="0">
                <a:lnSpc>
                  <a:spcPct val="90000"/>
                </a:lnSpc>
              </a:pPr>
              <a:r>
                <a:rPr sz="600" spc="20" dirty="0">
                  <a:solidFill>
                    <a:srgbClr val="FFFFFF">
                      <a:alpha val="100000"/>
                    </a:srgbClr>
                  </a:solidFill>
                  <a:latin typeface="Arial" panose="020B0604020202020204"/>
                  <a:ea typeface="Arial" panose="020B0604020202020204"/>
                  <a:cs typeface="Arial" panose="020B0604020202020204"/>
                </a:rPr>
                <a:t>820</a:t>
              </a:r>
              <a:r>
                <a:rPr sz="600" spc="20" dirty="0">
                  <a:solidFill>
                    <a:srgbClr val="FFFFFF">
                      <a:alpha val="100000"/>
                    </a:srgbClr>
                  </a:solidFill>
                  <a:latin typeface="Arial" panose="020B0604020202020204"/>
                  <a:ea typeface="Arial" panose="020B0604020202020204"/>
                  <a:cs typeface="Arial" panose="020B0604020202020204"/>
                </a:rPr>
                <a:t>                 </a:t>
              </a:r>
              <a:r>
                <a:rPr sz="600" spc="20" dirty="0">
                  <a:solidFill>
                    <a:srgbClr val="FFFFFF">
                      <a:alpha val="100000"/>
                    </a:srgbClr>
                  </a:solidFill>
                  <a:latin typeface="Arial" panose="020B0604020202020204"/>
                  <a:ea typeface="Arial" panose="020B0604020202020204"/>
                  <a:cs typeface="Arial" panose="020B0604020202020204"/>
                </a:rPr>
                <a:t>870</a:t>
              </a:r>
              <a:r>
                <a:rPr sz="600" spc="20" dirty="0">
                  <a:solidFill>
                    <a:srgbClr val="FFFFFF">
                      <a:alpha val="100000"/>
                    </a:srgbClr>
                  </a:solidFill>
                  <a:latin typeface="Arial" panose="020B0604020202020204"/>
                  <a:ea typeface="Arial" panose="020B0604020202020204"/>
                  <a:cs typeface="Arial" panose="020B0604020202020204"/>
                </a:rPr>
                <a:t>                 </a:t>
              </a:r>
              <a:r>
                <a:rPr sz="600" spc="20" dirty="0">
                  <a:solidFill>
                    <a:srgbClr val="FFFFFF">
                      <a:alpha val="100000"/>
                    </a:srgbClr>
                  </a:solidFill>
                  <a:latin typeface="Arial" panose="020B0604020202020204"/>
                  <a:ea typeface="Arial" panose="020B0604020202020204"/>
                  <a:cs typeface="Arial" panose="020B0604020202020204"/>
                </a:rPr>
                <a:t>860</a:t>
              </a:r>
              <a:r>
                <a:rPr sz="600" spc="20" dirty="0">
                  <a:solidFill>
                    <a:srgbClr val="FFFFFF">
                      <a:alpha val="100000"/>
                    </a:srgbClr>
                  </a:solidFill>
                  <a:latin typeface="Arial" panose="020B0604020202020204"/>
                  <a:ea typeface="Arial" panose="020B0604020202020204"/>
                  <a:cs typeface="Arial" panose="020B0604020202020204"/>
                </a:rPr>
                <a:t>                 </a:t>
              </a:r>
              <a:r>
                <a:rPr sz="600" spc="20" dirty="0">
                  <a:solidFill>
                    <a:srgbClr val="FFFFFF">
                      <a:alpha val="100000"/>
                    </a:srgbClr>
                  </a:solidFill>
                  <a:latin typeface="Arial" panose="020B0604020202020204"/>
                  <a:ea typeface="Arial" panose="020B0604020202020204"/>
                  <a:cs typeface="Arial" panose="020B0604020202020204"/>
                </a:rPr>
                <a:t>920</a:t>
              </a:r>
              <a:r>
                <a:rPr sz="600" spc="20" dirty="0">
                  <a:solidFill>
                    <a:srgbClr val="FFFFFF">
                      <a:alpha val="100000"/>
                    </a:srgbClr>
                  </a:solidFill>
                  <a:latin typeface="Arial" panose="020B0604020202020204"/>
                  <a:ea typeface="Arial" panose="020B0604020202020204"/>
                  <a:cs typeface="Arial" panose="020B0604020202020204"/>
                </a:rPr>
                <a:t>                 </a:t>
              </a:r>
              <a:r>
                <a:rPr sz="600" spc="20" dirty="0">
                  <a:solidFill>
                    <a:srgbClr val="FFFFFF">
                      <a:alpha val="100000"/>
                    </a:srgbClr>
                  </a:solidFill>
                  <a:latin typeface="Arial" panose="020B0604020202020204"/>
                  <a:ea typeface="Arial" panose="020B0604020202020204"/>
                  <a:cs typeface="Arial" panose="020B0604020202020204"/>
                </a:rPr>
                <a:t>970</a:t>
              </a:r>
              <a:r>
                <a:rPr sz="600" spc="20" dirty="0">
                  <a:solidFill>
                    <a:srgbClr val="FFFFFF">
                      <a:alpha val="100000"/>
                    </a:srgbClr>
                  </a:solidFill>
                  <a:latin typeface="Arial" panose="020B0604020202020204"/>
                  <a:ea typeface="Arial" panose="020B0604020202020204"/>
                  <a:cs typeface="Arial" panose="020B0604020202020204"/>
                </a:rPr>
                <a:t>                </a:t>
              </a:r>
              <a:r>
                <a:rPr sz="600" spc="20" dirty="0">
                  <a:solidFill>
                    <a:srgbClr val="FFFFFF">
                      <a:alpha val="100000"/>
                    </a:srgbClr>
                  </a:solidFill>
                  <a:latin typeface="Arial" panose="020B0604020202020204"/>
                  <a:ea typeface="Arial" panose="020B0604020202020204"/>
                  <a:cs typeface="Arial" panose="020B0604020202020204"/>
                </a:rPr>
                <a:t>1080</a:t>
              </a:r>
              <a:r>
                <a:rPr sz="600" spc="20" dirty="0">
                  <a:solidFill>
                    <a:srgbClr val="FFFFFF">
                      <a:alpha val="100000"/>
                    </a:srgbClr>
                  </a:solidFill>
                  <a:latin typeface="Arial" panose="020B0604020202020204"/>
                  <a:ea typeface="Arial" panose="020B0604020202020204"/>
                  <a:cs typeface="Arial" panose="020B0604020202020204"/>
                </a:rPr>
                <a:t>               </a:t>
              </a:r>
              <a:r>
                <a:rPr sz="600" spc="20" dirty="0">
                  <a:solidFill>
                    <a:srgbClr val="FFFFFF">
                      <a:alpha val="100000"/>
                    </a:srgbClr>
                  </a:solidFill>
                  <a:latin typeface="Arial" panose="020B0604020202020204"/>
                  <a:ea typeface="Arial" panose="020B0604020202020204"/>
                  <a:cs typeface="Arial" panose="020B0604020202020204"/>
                </a:rPr>
                <a:t>1</a:t>
              </a:r>
              <a:r>
                <a:rPr sz="600" spc="0" dirty="0">
                  <a:solidFill>
                    <a:srgbClr val="FFFFFF">
                      <a:alpha val="100000"/>
                    </a:srgbClr>
                  </a:solidFill>
                  <a:latin typeface="Arial" panose="020B0604020202020204"/>
                  <a:ea typeface="Arial" panose="020B0604020202020204"/>
                  <a:cs typeface="Arial" panose="020B0604020202020204"/>
                </a:rPr>
                <a:t>100</a:t>
              </a:r>
              <a:r>
                <a:rPr sz="600" spc="0" dirty="0">
                  <a:solidFill>
                    <a:srgbClr val="FFFFFF">
                      <a:alpha val="100000"/>
                    </a:srgbClr>
                  </a:solidFill>
                  <a:latin typeface="Arial" panose="020B0604020202020204"/>
                  <a:ea typeface="Arial" panose="020B0604020202020204"/>
                  <a:cs typeface="Arial" panose="020B0604020202020204"/>
                </a:rPr>
                <a:t>               </a:t>
              </a:r>
              <a:r>
                <a:rPr sz="600" spc="0" dirty="0">
                  <a:solidFill>
                    <a:srgbClr val="FFFFFF">
                      <a:alpha val="100000"/>
                    </a:srgbClr>
                  </a:solidFill>
                  <a:latin typeface="Arial" panose="020B0604020202020204"/>
                  <a:ea typeface="Arial" panose="020B0604020202020204"/>
                  <a:cs typeface="Arial" panose="020B0604020202020204"/>
                </a:rPr>
                <a:t>1230</a:t>
              </a:r>
              <a:r>
                <a:rPr sz="600" spc="0" dirty="0">
                  <a:solidFill>
                    <a:srgbClr val="FFFFFF">
                      <a:alpha val="100000"/>
                    </a:srgbClr>
                  </a:solidFill>
                  <a:latin typeface="Arial" panose="020B0604020202020204"/>
                  <a:ea typeface="Arial" panose="020B0604020202020204"/>
                  <a:cs typeface="Arial" panose="020B0604020202020204"/>
                </a:rPr>
                <a:t>               </a:t>
              </a:r>
              <a:r>
                <a:rPr sz="600" spc="0" dirty="0">
                  <a:solidFill>
                    <a:srgbClr val="FFFFFF">
                      <a:alpha val="100000"/>
                    </a:srgbClr>
                  </a:solidFill>
                  <a:latin typeface="Arial" panose="020B0604020202020204"/>
                  <a:ea typeface="Arial" panose="020B0604020202020204"/>
                  <a:cs typeface="Arial" panose="020B0604020202020204"/>
                </a:rPr>
                <a:t>1360</a:t>
              </a:r>
              <a:r>
                <a:rPr sz="600" spc="0" dirty="0">
                  <a:solidFill>
                    <a:srgbClr val="FFFFFF">
                      <a:alpha val="100000"/>
                    </a:srgbClr>
                  </a:solidFill>
                  <a:latin typeface="Arial" panose="020B0604020202020204"/>
                  <a:ea typeface="Arial" panose="020B0604020202020204"/>
                  <a:cs typeface="Arial" panose="020B0604020202020204"/>
                </a:rPr>
                <a:t>               </a:t>
              </a:r>
              <a:r>
                <a:rPr sz="600" spc="0" dirty="0">
                  <a:solidFill>
                    <a:srgbClr val="FFFFFF">
                      <a:alpha val="100000"/>
                    </a:srgbClr>
                  </a:solidFill>
                  <a:latin typeface="Arial" panose="020B0604020202020204"/>
                  <a:ea typeface="Arial" panose="020B0604020202020204"/>
                  <a:cs typeface="Arial" panose="020B0604020202020204"/>
                </a:rPr>
                <a:t>1380</a:t>
              </a:r>
              <a:endParaRPr lang="en-US" altLang="en-US" sz="600" dirty="0"/>
            </a:p>
          </p:txBody>
        </p:sp>
        <p:pic>
          <p:nvPicPr>
            <p:cNvPr id="584" name="picture 584"/>
            <p:cNvPicPr>
              <a:picLocks noChangeAspect="1"/>
            </p:cNvPicPr>
            <p:nvPr/>
          </p:nvPicPr>
          <p:blipFill>
            <a:blip r:embed="rId18"/>
            <a:stretch>
              <a:fillRect/>
            </a:stretch>
          </p:blipFill>
          <p:spPr>
            <a:xfrm rot="21600000">
              <a:off x="0" y="2599943"/>
              <a:ext cx="5189219" cy="38100"/>
            </a:xfrm>
            <a:prstGeom prst="rect">
              <a:avLst/>
            </a:prstGeom>
          </p:spPr>
        </p:pic>
      </p:grpSp>
      <p:sp>
        <p:nvSpPr>
          <p:cNvPr id="585" name="textbox 585"/>
          <p:cNvSpPr/>
          <p:nvPr/>
        </p:nvSpPr>
        <p:spPr>
          <a:xfrm>
            <a:off x="553356" y="1498848"/>
            <a:ext cx="11101705" cy="855980"/>
          </a:xfrm>
          <a:prstGeom prst="rect">
            <a:avLst/>
          </a:prstGeom>
        </p:spPr>
        <p:txBody>
          <a:bodyPr vert="horz" wrap="square" lIns="0" tIns="0" rIns="0" bIns="0"/>
          <a:lstStyle/>
          <a:p>
            <a:pPr algn="l" rtl="0" eaLnBrk="0">
              <a:lnSpc>
                <a:spcPct val="82000"/>
              </a:lnSpc>
            </a:pPr>
            <a:endParaRPr lang="en-US" altLang="en-US" sz="100" dirty="0"/>
          </a:p>
          <a:p>
            <a:pPr marL="285115" algn="l" rtl="0" eaLnBrk="0">
              <a:lnSpc>
                <a:spcPct val="98000"/>
              </a:lnSpc>
            </a:pPr>
            <a:r>
              <a:rPr sz="1400" spc="-10" dirty="0">
                <a:solidFill>
                  <a:srgbClr val="000000">
                    <a:alpha val="100000"/>
                  </a:srgbClr>
                </a:solidFill>
                <a:latin typeface="Arial" panose="020B0604020202020204"/>
                <a:ea typeface="Arial" panose="020B0604020202020204"/>
                <a:cs typeface="Arial" panose="020B0604020202020204"/>
              </a:rPr>
              <a:t>XLV</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走势趋同。</a:t>
            </a:r>
            <a:endParaRPr lang="en-US" altLang="en-US" sz="1400" dirty="0"/>
          </a:p>
          <a:p>
            <a:pPr marL="12700" algn="l" rtl="0" eaLnBrk="0">
              <a:lnSpc>
                <a:spcPct val="89000"/>
              </a:lnSpc>
              <a:spcBef>
                <a:spcPts val="875"/>
              </a:spcBef>
            </a:pPr>
            <a:r>
              <a:rPr sz="1400" spc="-30" dirty="0">
                <a:solidFill>
                  <a:srgbClr val="0B4EA2">
                    <a:alpha val="100000"/>
                  </a:srgbClr>
                </a:solidFill>
                <a:latin typeface="Wingdings" panose="05000000000000000000"/>
                <a:ea typeface="Wingdings" panose="05000000000000000000"/>
                <a:cs typeface="Wingdings" panose="05000000000000000000"/>
              </a:rPr>
              <a:t>1</a:t>
            </a:r>
            <a:r>
              <a:rPr sz="1400" spc="-30" dirty="0">
                <a:solidFill>
                  <a:srgbClr val="0B4EA2">
                    <a:alpha val="100000"/>
                  </a:srgbClr>
                </a:solidFill>
                <a:latin typeface="Wingdings" panose="05000000000000000000"/>
                <a:ea typeface="Wingdings" panose="05000000000000000000"/>
                <a:cs typeface="Wingdings" panose="05000000000000000000"/>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认为：用融资数据来预测或者解释</a:t>
            </a:r>
            <a:r>
              <a:rPr sz="1400" spc="0" dirty="0">
                <a:solidFill>
                  <a:srgbClr val="000000">
                    <a:alpha val="100000"/>
                  </a:srgbClr>
                </a:solidFill>
                <a:latin typeface="Arial" panose="020B0604020202020204"/>
                <a:ea typeface="Arial" panose="020B0604020202020204"/>
                <a:cs typeface="Arial" panose="020B0604020202020204"/>
              </a:rPr>
              <a:t>biotech</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板块的市场表现是一种“以果为因”。</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Arial" panose="020B0604020202020204"/>
                <a:ea typeface="Arial" panose="020B0604020202020204"/>
                <a:cs typeface="Arial" panose="020B0604020202020204"/>
              </a:rPr>
              <a:t>Biotech</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融资数据是</a:t>
            </a:r>
            <a:r>
              <a:rPr sz="1400" spc="0" dirty="0">
                <a:solidFill>
                  <a:srgbClr val="000000">
                    <a:alpha val="100000"/>
                  </a:srgbClr>
                </a:solidFill>
                <a:latin typeface="Arial" panose="020B0604020202020204"/>
                <a:ea typeface="Arial" panose="020B0604020202020204"/>
                <a:cs typeface="Arial" panose="020B0604020202020204"/>
              </a:rPr>
              <a:t>XBI</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的同步指标</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，市场</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好的时候估</a:t>
            </a:r>
            <a:endParaRPr lang="en-US" altLang="en-US" sz="1400" dirty="0"/>
          </a:p>
          <a:p>
            <a:pPr marL="286385" algn="l" rtl="0" eaLnBrk="0">
              <a:lnSpc>
                <a:spcPts val="2520"/>
              </a:lnSpc>
            </a:pP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值</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和流动性都会好。</a:t>
            </a:r>
            <a:endParaRPr lang="en-US" altLang="en-US" sz="1400" dirty="0"/>
          </a:p>
        </p:txBody>
      </p:sp>
      <p:sp>
        <p:nvSpPr>
          <p:cNvPr id="586" name="textbox 586"/>
          <p:cNvSpPr/>
          <p:nvPr/>
        </p:nvSpPr>
        <p:spPr>
          <a:xfrm>
            <a:off x="553356" y="1178807"/>
            <a:ext cx="11100434" cy="220979"/>
          </a:xfrm>
          <a:prstGeom prst="rect">
            <a:avLst/>
          </a:prstGeom>
        </p:spPr>
        <p:txBody>
          <a:bodyPr vert="horz" wrap="square" lIns="0" tIns="0" rIns="0" bIns="0"/>
          <a:lstStyle/>
          <a:p>
            <a:pPr algn="l" rtl="0" eaLnBrk="0">
              <a:lnSpc>
                <a:spcPct val="90000"/>
              </a:lnSpc>
            </a:pPr>
            <a:endParaRPr lang="en-US" altLang="en-US" sz="100" dirty="0"/>
          </a:p>
          <a:p>
            <a:pPr marL="12700" algn="l" rtl="0" eaLnBrk="0">
              <a:lnSpc>
                <a:spcPct val="91000"/>
              </a:lnSpc>
            </a:pPr>
            <a:r>
              <a:rPr sz="1400" spc="-20" dirty="0">
                <a:solidFill>
                  <a:srgbClr val="0B4EA2">
                    <a:alpha val="100000"/>
                  </a:srgbClr>
                </a:solidFill>
                <a:latin typeface="Wingdings" panose="05000000000000000000"/>
                <a:ea typeface="Wingdings" panose="05000000000000000000"/>
                <a:cs typeface="Wingdings" panose="05000000000000000000"/>
              </a:rPr>
              <a:t>1</a:t>
            </a:r>
            <a:r>
              <a:rPr sz="1400" spc="-20" dirty="0">
                <a:solidFill>
                  <a:srgbClr val="0B4EA2">
                    <a:alpha val="100000"/>
                  </a:srgbClr>
                </a:solidFill>
                <a:latin typeface="Wingdings" panose="05000000000000000000"/>
                <a:ea typeface="Wingdings" panose="05000000000000000000"/>
                <a:cs typeface="Wingdings" panose="05000000000000000000"/>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从过去十年的数据来看</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，海外</a:t>
            </a:r>
            <a:r>
              <a:rPr sz="1400" spc="-20" dirty="0">
                <a:solidFill>
                  <a:srgbClr val="000000">
                    <a:alpha val="100000"/>
                  </a:srgbClr>
                </a:solidFill>
                <a:latin typeface="Arial" panose="020B0604020202020204"/>
                <a:ea typeface="Arial" panose="020B0604020202020204"/>
                <a:cs typeface="Arial" panose="020B0604020202020204"/>
              </a:rPr>
              <a:t>biotech</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投融资</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(包括</a:t>
            </a:r>
            <a:r>
              <a:rPr sz="1400" spc="-20" dirty="0">
                <a:solidFill>
                  <a:srgbClr val="000000">
                    <a:alpha val="100000"/>
                  </a:srgbClr>
                </a:solidFill>
                <a:latin typeface="Arial" panose="020B0604020202020204"/>
                <a:ea typeface="Arial" panose="020B0604020202020204"/>
                <a:cs typeface="Arial" panose="020B0604020202020204"/>
              </a:rPr>
              <a:t>IPO/follow-on</a:t>
            </a:r>
            <a:r>
              <a:rPr sz="1400" spc="-20" dirty="0">
                <a:solidFill>
                  <a:srgbClr val="000000">
                    <a:alpha val="100000"/>
                  </a:srgbClr>
                </a:solidFill>
                <a:latin typeface="Arial" panose="020B0604020202020204"/>
                <a:ea typeface="Arial" panose="020B0604020202020204"/>
                <a:cs typeface="Arial" panose="020B0604020202020204"/>
              </a:rPr>
              <a:t> </a:t>
            </a:r>
            <a:r>
              <a:rPr sz="1400" spc="-20" dirty="0">
                <a:solidFill>
                  <a:srgbClr val="000000">
                    <a:alpha val="100000"/>
                  </a:srgbClr>
                </a:solidFill>
                <a:latin typeface="Arial" panose="020B0604020202020204"/>
                <a:ea typeface="Arial" panose="020B0604020202020204"/>
                <a:cs typeface="Arial" panose="020B0604020202020204"/>
              </a:rPr>
              <a:t>f</a:t>
            </a:r>
            <a:r>
              <a:rPr sz="1400" spc="0" dirty="0">
                <a:solidFill>
                  <a:srgbClr val="000000">
                    <a:alpha val="100000"/>
                  </a:srgbClr>
                </a:solidFill>
                <a:latin typeface="Arial" panose="020B0604020202020204"/>
                <a:ea typeface="Arial" panose="020B0604020202020204"/>
                <a:cs typeface="Arial" panose="020B0604020202020204"/>
              </a:rPr>
              <a:t>unding</a:t>
            </a:r>
            <a:r>
              <a:rPr sz="1400" spc="-20" dirty="0">
                <a:solidFill>
                  <a:srgbClr val="000000">
                    <a:alpha val="100000"/>
                  </a:srgbClr>
                </a:solidFill>
                <a:latin typeface="Arial" panose="020B0604020202020204"/>
                <a:ea typeface="Arial" panose="020B0604020202020204"/>
                <a:cs typeface="Arial" panose="020B0604020202020204"/>
              </a:rPr>
              <a:t>/</a:t>
            </a:r>
            <a:r>
              <a:rPr sz="1400" spc="0" dirty="0">
                <a:solidFill>
                  <a:srgbClr val="000000">
                    <a:alpha val="100000"/>
                  </a:srgbClr>
                </a:solidFill>
                <a:latin typeface="Arial" panose="020B0604020202020204"/>
                <a:ea typeface="Arial" panose="020B0604020202020204"/>
                <a:cs typeface="Arial" panose="020B0604020202020204"/>
              </a:rPr>
              <a:t>VC</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等</a:t>
            </a:r>
            <a:r>
              <a:rPr sz="1400" spc="-20" dirty="0">
                <a:solidFill>
                  <a:srgbClr val="000000">
                    <a:alpha val="100000"/>
                  </a:srgbClr>
                </a:solidFill>
                <a:latin typeface="Arial" panose="020B0604020202020204"/>
                <a:ea typeface="Arial" panose="020B0604020202020204"/>
                <a:cs typeface="Arial" panose="020B0604020202020204"/>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金额变化和</a:t>
            </a:r>
            <a:r>
              <a:rPr sz="1400" spc="0" dirty="0">
                <a:solidFill>
                  <a:srgbClr val="000000">
                    <a:alpha val="100000"/>
                  </a:srgbClr>
                </a:solidFill>
                <a:latin typeface="Arial" panose="020B0604020202020204"/>
                <a:ea typeface="Arial" panose="020B0604020202020204"/>
                <a:cs typeface="Arial" panose="020B0604020202020204"/>
              </a:rPr>
              <a:t>XBI</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走势几乎趋同，</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Arial" panose="020B0604020202020204"/>
                <a:ea typeface="Arial" panose="020B0604020202020204"/>
                <a:cs typeface="Arial" panose="020B0604020202020204"/>
              </a:rPr>
              <a:t>bigpharma</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合计研发投入和</a:t>
            </a:r>
            <a:endParaRPr lang="en-US" altLang="en-US" sz="1400" dirty="0"/>
          </a:p>
        </p:txBody>
      </p:sp>
      <p:sp>
        <p:nvSpPr>
          <p:cNvPr id="587" name="textbox 587"/>
          <p:cNvSpPr/>
          <p:nvPr/>
        </p:nvSpPr>
        <p:spPr>
          <a:xfrm>
            <a:off x="621284" y="380517"/>
            <a:ext cx="6116954" cy="379095"/>
          </a:xfrm>
          <a:prstGeom prst="rect">
            <a:avLst/>
          </a:prstGeom>
        </p:spPr>
        <p:txBody>
          <a:bodyPr vert="horz" wrap="square" lIns="0" tIns="0" rIns="0" bIns="0"/>
          <a:lstStyle/>
          <a:p>
            <a:pPr algn="l" rtl="0" eaLnBrk="0">
              <a:lnSpc>
                <a:spcPct val="75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融资数据</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是同步指标，与产业周期相关性较弱</a:t>
            </a:r>
            <a:endParaRPr lang="en-US" altLang="en-US" sz="2400" dirty="0"/>
          </a:p>
        </p:txBody>
      </p:sp>
      <p:sp>
        <p:nvSpPr>
          <p:cNvPr id="589" name="textbox 589"/>
          <p:cNvSpPr/>
          <p:nvPr/>
        </p:nvSpPr>
        <p:spPr>
          <a:xfrm>
            <a:off x="553356" y="2459221"/>
            <a:ext cx="8447405" cy="233045"/>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融资和产业周期的相关性较弱，原因包括大公司研发投入更大且稳定增长、新药研发周期</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以</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十年为计等。</a:t>
            </a:r>
            <a:endParaRPr lang="en-US" altLang="en-US" sz="1400" dirty="0"/>
          </a:p>
        </p:txBody>
      </p:sp>
      <p:pic>
        <p:nvPicPr>
          <p:cNvPr id="590" name="picture 590"/>
          <p:cNvPicPr>
            <a:picLocks noChangeAspect="1"/>
          </p:cNvPicPr>
          <p:nvPr/>
        </p:nvPicPr>
        <p:blipFill>
          <a:blip r:embed="rId19"/>
          <a:stretch>
            <a:fillRect/>
          </a:stretch>
        </p:blipFill>
        <p:spPr>
          <a:xfrm rot="21600000">
            <a:off x="9143" y="859535"/>
            <a:ext cx="12182856" cy="89915"/>
          </a:xfrm>
          <a:prstGeom prst="rect">
            <a:avLst/>
          </a:prstGeom>
        </p:spPr>
      </p:pic>
      <p:sp>
        <p:nvSpPr>
          <p:cNvPr id="591" name="textbox 591"/>
          <p:cNvSpPr/>
          <p:nvPr/>
        </p:nvSpPr>
        <p:spPr>
          <a:xfrm>
            <a:off x="551637" y="2955112"/>
            <a:ext cx="4463415" cy="198120"/>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4000"/>
              </a:lnSpc>
            </a:pP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50" dirty="0">
                <a:solidFill>
                  <a:srgbClr val="0B4EA2">
                    <a:alpha val="100000"/>
                  </a:srgbClr>
                </a:solidFill>
                <a:latin typeface="Arial" panose="020B0604020202020204"/>
                <a:ea typeface="Arial" panose="020B0604020202020204"/>
                <a:cs typeface="Arial" panose="020B0604020202020204"/>
              </a:rPr>
              <a:t>2013-2022</a:t>
            </a:r>
            <a:r>
              <a:rPr sz="1200" spc="5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年欧美生物医药融资额(亿美元)</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对比</a:t>
            </a:r>
            <a:r>
              <a:rPr sz="1200" b="1" spc="0" dirty="0">
                <a:solidFill>
                  <a:srgbClr val="0B4EA2">
                    <a:alpha val="100000"/>
                  </a:srgbClr>
                </a:solidFill>
                <a:latin typeface="Arial" panose="020B0604020202020204"/>
                <a:ea typeface="Arial" panose="020B0604020202020204"/>
                <a:cs typeface="Arial" panose="020B0604020202020204"/>
              </a:rPr>
              <a:t>XBI</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指数走势</a:t>
            </a:r>
            <a:endParaRPr lang="en-US" altLang="en-US" sz="1200" dirty="0"/>
          </a:p>
        </p:txBody>
      </p:sp>
      <p:sp>
        <p:nvSpPr>
          <p:cNvPr id="592" name="textbox 592"/>
          <p:cNvSpPr/>
          <p:nvPr/>
        </p:nvSpPr>
        <p:spPr>
          <a:xfrm>
            <a:off x="6665595" y="2955112"/>
            <a:ext cx="4207509" cy="192404"/>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91000"/>
              </a:lnSpc>
            </a:pP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50" dirty="0">
                <a:solidFill>
                  <a:srgbClr val="0B4EA2">
                    <a:alpha val="100000"/>
                  </a:srgbClr>
                </a:solidFill>
                <a:latin typeface="Arial" panose="020B0604020202020204"/>
                <a:ea typeface="Arial" panose="020B0604020202020204"/>
                <a:cs typeface="Arial" panose="020B0604020202020204"/>
              </a:rPr>
              <a:t>2013-2022</a:t>
            </a:r>
            <a:r>
              <a:rPr sz="1200" spc="5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年</a:t>
            </a:r>
            <a:r>
              <a:rPr sz="1200" b="1" spc="0" dirty="0">
                <a:solidFill>
                  <a:srgbClr val="0B4EA2">
                    <a:alpha val="100000"/>
                  </a:srgbClr>
                </a:solidFill>
                <a:latin typeface="Arial" panose="020B0604020202020204"/>
                <a:ea typeface="Arial" panose="020B0604020202020204"/>
                <a:cs typeface="Arial" panose="020B0604020202020204"/>
              </a:rPr>
              <a:t>bigpharma</a:t>
            </a:r>
            <a:r>
              <a:rPr sz="1200" spc="5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研发投入(亿美元)对比</a:t>
            </a:r>
            <a:r>
              <a:rPr sz="1200" b="1" spc="0" dirty="0">
                <a:solidFill>
                  <a:srgbClr val="0B4EA2">
                    <a:alpha val="100000"/>
                  </a:srgbClr>
                </a:solidFill>
                <a:latin typeface="Arial" panose="020B0604020202020204"/>
                <a:ea typeface="Arial" panose="020B0604020202020204"/>
                <a:cs typeface="Arial" panose="020B0604020202020204"/>
              </a:rPr>
              <a:t>XLV</a:t>
            </a:r>
            <a:r>
              <a:rPr sz="1200" spc="5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走</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势</a:t>
            </a:r>
            <a:endParaRPr lang="en-US" altLang="en-US" sz="1200" dirty="0"/>
          </a:p>
        </p:txBody>
      </p:sp>
      <p:sp>
        <p:nvSpPr>
          <p:cNvPr id="594" name="textbox 594"/>
          <p:cNvSpPr/>
          <p:nvPr/>
        </p:nvSpPr>
        <p:spPr>
          <a:xfrm>
            <a:off x="688301" y="6242824"/>
            <a:ext cx="5203190"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2013</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2014</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2016</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2017</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2018</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
        <p:nvSpPr>
          <p:cNvPr id="595" name="textbox 595"/>
          <p:cNvSpPr/>
          <p:nvPr/>
        </p:nvSpPr>
        <p:spPr>
          <a:xfrm>
            <a:off x="6677038" y="6246177"/>
            <a:ext cx="494347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2013</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2014</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2016</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2018</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6"/>
          <p:cNvGrpSpPr/>
          <p:nvPr/>
        </p:nvGrpSpPr>
        <p:grpSpPr>
          <a:xfrm rot="21600000">
            <a:off x="787908" y="3500628"/>
            <a:ext cx="10853928" cy="2717291"/>
            <a:chOff x="0" y="0"/>
            <a:chExt cx="10853928" cy="2717291"/>
          </a:xfrm>
        </p:grpSpPr>
        <p:pic>
          <p:nvPicPr>
            <p:cNvPr id="598" name="picture 598"/>
            <p:cNvPicPr>
              <a:picLocks noChangeAspect="1"/>
            </p:cNvPicPr>
            <p:nvPr/>
          </p:nvPicPr>
          <p:blipFill>
            <a:blip r:embed="rId1"/>
            <a:stretch>
              <a:fillRect/>
            </a:stretch>
          </p:blipFill>
          <p:spPr>
            <a:xfrm rot="21600000">
              <a:off x="85343" y="0"/>
              <a:ext cx="10620755" cy="2683763"/>
            </a:xfrm>
            <a:prstGeom prst="rect">
              <a:avLst/>
            </a:prstGeom>
          </p:spPr>
        </p:pic>
        <p:sp>
          <p:nvSpPr>
            <p:cNvPr id="599" name="path"/>
            <p:cNvSpPr/>
            <p:nvPr/>
          </p:nvSpPr>
          <p:spPr>
            <a:xfrm>
              <a:off x="0" y="2679191"/>
              <a:ext cx="10796016" cy="38100"/>
            </a:xfrm>
            <a:custGeom>
              <a:avLst/>
              <a:gdLst/>
              <a:ahLst/>
              <a:cxnLst/>
              <a:rect l="0" t="0" r="0" b="0"/>
              <a:pathLst>
                <a:path w="17001" h="60">
                  <a:moveTo>
                    <a:pt x="0" y="7"/>
                  </a:moveTo>
                  <a:lnTo>
                    <a:pt x="16994" y="7"/>
                  </a:lnTo>
                  <a:moveTo>
                    <a:pt x="446" y="7"/>
                  </a:moveTo>
                  <a:lnTo>
                    <a:pt x="446" y="60"/>
                  </a:lnTo>
                  <a:moveTo>
                    <a:pt x="892" y="7"/>
                  </a:moveTo>
                  <a:lnTo>
                    <a:pt x="892" y="60"/>
                  </a:lnTo>
                  <a:moveTo>
                    <a:pt x="1341" y="7"/>
                  </a:moveTo>
                  <a:lnTo>
                    <a:pt x="1341" y="60"/>
                  </a:lnTo>
                  <a:moveTo>
                    <a:pt x="1787" y="7"/>
                  </a:moveTo>
                  <a:lnTo>
                    <a:pt x="1787" y="60"/>
                  </a:lnTo>
                  <a:moveTo>
                    <a:pt x="2234" y="7"/>
                  </a:moveTo>
                  <a:lnTo>
                    <a:pt x="2234" y="60"/>
                  </a:lnTo>
                  <a:moveTo>
                    <a:pt x="2683" y="7"/>
                  </a:moveTo>
                  <a:lnTo>
                    <a:pt x="2683" y="60"/>
                  </a:lnTo>
                  <a:moveTo>
                    <a:pt x="3129" y="7"/>
                  </a:moveTo>
                  <a:lnTo>
                    <a:pt x="3129" y="60"/>
                  </a:lnTo>
                  <a:moveTo>
                    <a:pt x="3575" y="7"/>
                  </a:moveTo>
                  <a:lnTo>
                    <a:pt x="3575" y="60"/>
                  </a:lnTo>
                  <a:moveTo>
                    <a:pt x="4024" y="7"/>
                  </a:moveTo>
                  <a:lnTo>
                    <a:pt x="4024" y="60"/>
                  </a:lnTo>
                  <a:moveTo>
                    <a:pt x="4471" y="7"/>
                  </a:moveTo>
                  <a:lnTo>
                    <a:pt x="4471" y="60"/>
                  </a:lnTo>
                  <a:moveTo>
                    <a:pt x="4917" y="7"/>
                  </a:moveTo>
                  <a:lnTo>
                    <a:pt x="4917" y="60"/>
                  </a:lnTo>
                  <a:moveTo>
                    <a:pt x="5366" y="7"/>
                  </a:moveTo>
                  <a:lnTo>
                    <a:pt x="5366" y="60"/>
                  </a:lnTo>
                  <a:moveTo>
                    <a:pt x="5812" y="7"/>
                  </a:moveTo>
                  <a:lnTo>
                    <a:pt x="5812" y="60"/>
                  </a:lnTo>
                  <a:moveTo>
                    <a:pt x="6261" y="7"/>
                  </a:moveTo>
                  <a:lnTo>
                    <a:pt x="6261" y="60"/>
                  </a:lnTo>
                  <a:moveTo>
                    <a:pt x="6707" y="7"/>
                  </a:moveTo>
                  <a:lnTo>
                    <a:pt x="6707" y="60"/>
                  </a:lnTo>
                  <a:moveTo>
                    <a:pt x="7154" y="7"/>
                  </a:moveTo>
                  <a:lnTo>
                    <a:pt x="7154" y="60"/>
                  </a:lnTo>
                  <a:moveTo>
                    <a:pt x="7603" y="7"/>
                  </a:moveTo>
                  <a:lnTo>
                    <a:pt x="7603" y="60"/>
                  </a:lnTo>
                  <a:moveTo>
                    <a:pt x="8049" y="7"/>
                  </a:moveTo>
                  <a:lnTo>
                    <a:pt x="8049" y="60"/>
                  </a:lnTo>
                  <a:moveTo>
                    <a:pt x="8495" y="7"/>
                  </a:moveTo>
                  <a:lnTo>
                    <a:pt x="8495" y="60"/>
                  </a:lnTo>
                  <a:moveTo>
                    <a:pt x="8944" y="7"/>
                  </a:moveTo>
                  <a:lnTo>
                    <a:pt x="8944" y="60"/>
                  </a:lnTo>
                  <a:moveTo>
                    <a:pt x="9391" y="7"/>
                  </a:moveTo>
                  <a:lnTo>
                    <a:pt x="9391" y="60"/>
                  </a:lnTo>
                  <a:moveTo>
                    <a:pt x="9837" y="7"/>
                  </a:moveTo>
                  <a:lnTo>
                    <a:pt x="9837" y="60"/>
                  </a:lnTo>
                  <a:moveTo>
                    <a:pt x="10286" y="7"/>
                  </a:moveTo>
                  <a:lnTo>
                    <a:pt x="10286" y="60"/>
                  </a:lnTo>
                  <a:moveTo>
                    <a:pt x="10732" y="7"/>
                  </a:moveTo>
                  <a:lnTo>
                    <a:pt x="10732" y="60"/>
                  </a:lnTo>
                  <a:moveTo>
                    <a:pt x="11179" y="7"/>
                  </a:moveTo>
                  <a:lnTo>
                    <a:pt x="11179" y="60"/>
                  </a:lnTo>
                  <a:moveTo>
                    <a:pt x="11628" y="7"/>
                  </a:moveTo>
                  <a:lnTo>
                    <a:pt x="11628" y="60"/>
                  </a:lnTo>
                  <a:moveTo>
                    <a:pt x="12074" y="7"/>
                  </a:moveTo>
                  <a:lnTo>
                    <a:pt x="12074" y="60"/>
                  </a:lnTo>
                  <a:moveTo>
                    <a:pt x="12520" y="7"/>
                  </a:moveTo>
                  <a:lnTo>
                    <a:pt x="12520" y="60"/>
                  </a:lnTo>
                  <a:moveTo>
                    <a:pt x="12969" y="7"/>
                  </a:moveTo>
                  <a:lnTo>
                    <a:pt x="12969" y="60"/>
                  </a:lnTo>
                  <a:moveTo>
                    <a:pt x="13415" y="7"/>
                  </a:moveTo>
                  <a:lnTo>
                    <a:pt x="13415" y="60"/>
                  </a:lnTo>
                  <a:moveTo>
                    <a:pt x="13862" y="7"/>
                  </a:moveTo>
                  <a:lnTo>
                    <a:pt x="13862" y="60"/>
                  </a:lnTo>
                  <a:moveTo>
                    <a:pt x="14311" y="7"/>
                  </a:moveTo>
                  <a:lnTo>
                    <a:pt x="14311" y="60"/>
                  </a:lnTo>
                  <a:moveTo>
                    <a:pt x="14757" y="7"/>
                  </a:moveTo>
                  <a:lnTo>
                    <a:pt x="14757" y="60"/>
                  </a:lnTo>
                  <a:moveTo>
                    <a:pt x="15206" y="7"/>
                  </a:moveTo>
                  <a:lnTo>
                    <a:pt x="15206" y="60"/>
                  </a:lnTo>
                  <a:moveTo>
                    <a:pt x="15652" y="7"/>
                  </a:moveTo>
                  <a:lnTo>
                    <a:pt x="15652" y="60"/>
                  </a:lnTo>
                  <a:moveTo>
                    <a:pt x="16099" y="7"/>
                  </a:moveTo>
                  <a:lnTo>
                    <a:pt x="16099" y="60"/>
                  </a:lnTo>
                  <a:moveTo>
                    <a:pt x="16548" y="7"/>
                  </a:moveTo>
                  <a:lnTo>
                    <a:pt x="16548" y="60"/>
                  </a:lnTo>
                  <a:moveTo>
                    <a:pt x="16994" y="7"/>
                  </a:moveTo>
                  <a:lnTo>
                    <a:pt x="16994" y="60"/>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00" name="rect"/>
            <p:cNvSpPr/>
            <p:nvPr/>
          </p:nvSpPr>
          <p:spPr>
            <a:xfrm>
              <a:off x="23622" y="1271015"/>
              <a:ext cx="10830306" cy="19811"/>
            </a:xfrm>
            <a:prstGeom prst="rect">
              <a:avLst/>
            </a:prstGeom>
            <a:solidFill>
              <a:srgbClr val="FF0000">
                <a:alpha val="100000"/>
              </a:srgbClr>
            </a:solidFill>
            <a:ln cap="flat">
              <a:noFill/>
              <a:prstDash val="solid"/>
              <a:miter lim="0"/>
            </a:ln>
          </p:spPr>
          <p:txBody>
            <a:bodyPr rtlCol="0"/>
            <a:lstStyle/>
            <a:p>
              <a:pPr algn="ctr"/>
              <a:endParaRPr lang="zh-CN" altLang="en-US"/>
            </a:p>
          </p:txBody>
        </p:sp>
      </p:grpSp>
      <p:sp>
        <p:nvSpPr>
          <p:cNvPr id="601" name="textbox 601"/>
          <p:cNvSpPr/>
          <p:nvPr/>
        </p:nvSpPr>
        <p:spPr>
          <a:xfrm>
            <a:off x="549198" y="1754278"/>
            <a:ext cx="11084559" cy="1096010"/>
          </a:xfrm>
          <a:prstGeom prst="rect">
            <a:avLst/>
          </a:prstGeom>
        </p:spPr>
        <p:txBody>
          <a:bodyPr vert="horz" wrap="square" lIns="0" tIns="0" rIns="0" bIns="0"/>
          <a:lstStyle/>
          <a:p>
            <a:pPr algn="l" rtl="0" eaLnBrk="0">
              <a:lnSpc>
                <a:spcPct val="81000"/>
              </a:lnSpc>
            </a:pPr>
            <a:endParaRPr lang="en-US" altLang="en-US" sz="100" dirty="0"/>
          </a:p>
          <a:p>
            <a:pPr marL="17780" algn="l" rtl="0" eaLnBrk="0">
              <a:lnSpc>
                <a:spcPct val="92000"/>
              </a:lnSpc>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而技术周期的高景气刚刚开始</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，近几年一批新技术迎来收获期或者概念验证</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，包括</a:t>
            </a:r>
            <a:r>
              <a:rPr sz="1400" spc="-70" dirty="0">
                <a:solidFill>
                  <a:srgbClr val="000000">
                    <a:alpha val="100000"/>
                  </a:srgbClr>
                </a:solidFill>
                <a:latin typeface="Arial" panose="020B0604020202020204"/>
                <a:ea typeface="Arial" panose="020B0604020202020204"/>
                <a:cs typeface="Arial" panose="020B0604020202020204"/>
              </a:rPr>
              <a:t>ADC</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Arial" panose="020B0604020202020204"/>
                <a:ea typeface="Arial" panose="020B0604020202020204"/>
                <a:cs typeface="Arial" panose="020B0604020202020204"/>
              </a:rPr>
              <a:t>mRNA</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Arial" panose="020B0604020202020204"/>
                <a:ea typeface="Arial" panose="020B0604020202020204"/>
                <a:cs typeface="Arial" panose="020B0604020202020204"/>
              </a:rPr>
              <a:t>siRN</a:t>
            </a:r>
            <a:r>
              <a:rPr sz="1400" spc="-40" dirty="0">
                <a:solidFill>
                  <a:srgbClr val="000000">
                    <a:alpha val="100000"/>
                  </a:srgbClr>
                </a:solidFill>
                <a:latin typeface="Arial" panose="020B0604020202020204"/>
                <a:ea typeface="Arial" panose="020B0604020202020204"/>
                <a:cs typeface="Arial" panose="020B0604020202020204"/>
              </a:rPr>
              <a:t>A</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、基因疗法、</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Arial" panose="020B0604020202020204"/>
                <a:ea typeface="Arial" panose="020B0604020202020204"/>
                <a:cs typeface="Arial" panose="020B0604020202020204"/>
              </a:rPr>
              <a:t>PROTAC</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Arial" panose="020B0604020202020204"/>
                <a:ea typeface="Arial" panose="020B0604020202020204"/>
                <a:cs typeface="Arial" panose="020B0604020202020204"/>
              </a:rPr>
              <a:t>iPSC</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marL="299085" algn="l" rtl="0" eaLnBrk="0">
              <a:lnSpc>
                <a:spcPts val="2520"/>
              </a:lnSpc>
            </a:pPr>
            <a:r>
              <a:rPr sz="1400" spc="-20" dirty="0">
                <a:solidFill>
                  <a:srgbClr val="000000">
                    <a:alpha val="100000"/>
                  </a:srgbClr>
                </a:solidFill>
                <a:latin typeface="Arial" panose="020B0604020202020204"/>
                <a:ea typeface="Arial" panose="020B0604020202020204"/>
                <a:cs typeface="Arial" panose="020B0604020202020204"/>
              </a:rPr>
              <a:t>C</a:t>
            </a:r>
            <a:r>
              <a:rPr sz="1400" spc="0" dirty="0">
                <a:solidFill>
                  <a:srgbClr val="000000">
                    <a:alpha val="100000"/>
                  </a:srgbClr>
                </a:solidFill>
                <a:latin typeface="Arial" panose="020B0604020202020204"/>
                <a:ea typeface="Arial" panose="020B0604020202020204"/>
                <a:cs typeface="Arial" panose="020B0604020202020204"/>
              </a:rPr>
              <a:t>AR</a:t>
            </a:r>
            <a:r>
              <a:rPr sz="1400" spc="-20" dirty="0">
                <a:solidFill>
                  <a:srgbClr val="000000">
                    <a:alpha val="100000"/>
                  </a:srgbClr>
                </a:solidFill>
                <a:latin typeface="Arial" panose="020B0604020202020204"/>
                <a:ea typeface="Arial" panose="020B0604020202020204"/>
                <a:cs typeface="Arial" panose="020B0604020202020204"/>
              </a:rPr>
              <a:t>-</a:t>
            </a:r>
            <a:r>
              <a:rPr sz="1400" spc="0" dirty="0">
                <a:solidFill>
                  <a:srgbClr val="000000">
                    <a:alpha val="100000"/>
                  </a:srgbClr>
                </a:solidFill>
                <a:latin typeface="Arial" panose="020B0604020202020204"/>
                <a:ea typeface="Arial" panose="020B0604020202020204"/>
                <a:cs typeface="Arial" panose="020B0604020202020204"/>
              </a:rPr>
              <a:t>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等。</a:t>
            </a:r>
            <a:endParaRPr lang="en-US" altLang="en-US" sz="1400" dirty="0"/>
          </a:p>
          <a:p>
            <a:pPr algn="l" rtl="0" eaLnBrk="0">
              <a:lnSpc>
                <a:spcPct val="110000"/>
              </a:lnSpc>
            </a:pPr>
            <a:endParaRPr lang="en-US" altLang="en-US" sz="1000" dirty="0"/>
          </a:p>
          <a:p>
            <a:pPr algn="l" rtl="0" eaLnBrk="0">
              <a:lnSpc>
                <a:spcPct val="110000"/>
              </a:lnSpc>
            </a:pPr>
            <a:endParaRPr lang="en-US" altLang="en-US" sz="1000" dirty="0"/>
          </a:p>
          <a:p>
            <a:pPr algn="l" rtl="0" eaLnBrk="0">
              <a:lnSpc>
                <a:spcPct val="102000"/>
              </a:lnSpc>
            </a:pPr>
            <a:endParaRPr lang="en-US" altLang="en-US" sz="300" dirty="0"/>
          </a:p>
          <a:p>
            <a:pPr marL="12700" algn="l" rtl="0" eaLnBrk="0">
              <a:lnSpc>
                <a:spcPct val="94000"/>
              </a:lnSpc>
              <a:spcBef>
                <a:spcPts val="0"/>
              </a:spcBef>
            </a:pPr>
            <a:r>
              <a:rPr sz="1200" spc="6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6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FDA</a:t>
            </a:r>
            <a:r>
              <a:rPr sz="1200" spc="6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批准新药数量(个</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sp>
        <p:nvSpPr>
          <p:cNvPr id="602" name="textbox 602"/>
          <p:cNvSpPr/>
          <p:nvPr/>
        </p:nvSpPr>
        <p:spPr>
          <a:xfrm>
            <a:off x="554575" y="1117132"/>
            <a:ext cx="9216390" cy="555625"/>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9000"/>
              </a:lnSpc>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回到海外创新药行业本身</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，政策和药价导向长期保持稳定</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，真正影响行业发展的是产品周期和技术周</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5000"/>
              </a:lnSpc>
            </a:pPr>
            <a:endParaRPr lang="en-US" altLang="en-US" sz="700" dirty="0"/>
          </a:p>
          <a:p>
            <a:pPr marL="12700" algn="l" rtl="0" eaLnBrk="0">
              <a:lnSpc>
                <a:spcPct val="97000"/>
              </a:lnSpc>
              <a:spcBef>
                <a:spcPts val="5"/>
              </a:spcBef>
            </a:pPr>
            <a:r>
              <a:rPr sz="1400" spc="-60" dirty="0">
                <a:solidFill>
                  <a:srgbClr val="0B4EA2">
                    <a:alpha val="100000"/>
                  </a:srgbClr>
                </a:solidFill>
                <a:latin typeface="Wingdings" panose="05000000000000000000"/>
                <a:ea typeface="Wingdings" panose="05000000000000000000"/>
                <a:cs typeface="Wingdings" panose="05000000000000000000"/>
              </a:rPr>
              <a:t>1</a:t>
            </a:r>
            <a:r>
              <a:rPr sz="1400" spc="-60" dirty="0">
                <a:solidFill>
                  <a:srgbClr val="0B4EA2">
                    <a:alpha val="100000"/>
                  </a:srgbClr>
                </a:solidFill>
                <a:latin typeface="Wingdings" panose="05000000000000000000"/>
                <a:ea typeface="Wingdings" panose="05000000000000000000"/>
                <a:cs typeface="Wingdings" panose="05000000000000000000"/>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从</a:t>
            </a:r>
            <a:r>
              <a:rPr sz="1400" spc="-60" dirty="0">
                <a:solidFill>
                  <a:srgbClr val="000000">
                    <a:alpha val="100000"/>
                  </a:srgbClr>
                </a:solidFill>
                <a:latin typeface="Arial" panose="020B0604020202020204"/>
                <a:ea typeface="Arial" panose="020B0604020202020204"/>
                <a:cs typeface="Arial" panose="020B0604020202020204"/>
              </a:rPr>
              <a:t>F</a:t>
            </a:r>
            <a:r>
              <a:rPr sz="1400" spc="-30" dirty="0">
                <a:solidFill>
                  <a:srgbClr val="000000">
                    <a:alpha val="100000"/>
                  </a:srgbClr>
                </a:solidFill>
                <a:latin typeface="Arial" panose="020B0604020202020204"/>
                <a:ea typeface="Arial" panose="020B0604020202020204"/>
                <a:cs typeface="Arial" panose="020B0604020202020204"/>
              </a:rPr>
              <a:t>D</a:t>
            </a:r>
            <a:r>
              <a:rPr sz="1400" spc="0" dirty="0">
                <a:solidFill>
                  <a:srgbClr val="000000">
                    <a:alpha val="100000"/>
                  </a:srgbClr>
                </a:solidFill>
                <a:latin typeface="Arial" panose="020B0604020202020204"/>
                <a:ea typeface="Arial" panose="020B0604020202020204"/>
                <a:cs typeface="Arial" panose="020B0604020202020204"/>
              </a:rPr>
              <a:t>A</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批准新药数据来看</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，创新药行业的产品周期保持稳健状态。</a:t>
            </a:r>
            <a:r>
              <a:rPr sz="1400" spc="-60" dirty="0">
                <a:solidFill>
                  <a:srgbClr val="000000">
                    <a:alpha val="100000"/>
                  </a:srgbClr>
                </a:solidFill>
                <a:latin typeface="Arial" panose="020B0604020202020204"/>
                <a:ea typeface="Arial" panose="020B0604020202020204"/>
                <a:cs typeface="Arial" panose="020B0604020202020204"/>
              </a:rPr>
              <a:t>2023</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年第一季度，</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Arial" panose="020B0604020202020204"/>
                <a:ea typeface="Arial" panose="020B0604020202020204"/>
                <a:cs typeface="Arial" panose="020B0604020202020204"/>
              </a:rPr>
              <a:t>FDA</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又批准了</a:t>
            </a:r>
            <a:r>
              <a:rPr sz="1400" spc="-60" dirty="0">
                <a:solidFill>
                  <a:srgbClr val="000000">
                    <a:alpha val="100000"/>
                  </a:srgbClr>
                </a:solidFill>
                <a:latin typeface="Arial" panose="020B0604020202020204"/>
                <a:ea typeface="Arial" panose="020B0604020202020204"/>
                <a:cs typeface="Arial" panose="020B0604020202020204"/>
              </a:rPr>
              <a:t>15</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款新药上市。</a:t>
            </a:r>
            <a:endParaRPr lang="en-US" altLang="en-US" sz="1400" dirty="0"/>
          </a:p>
        </p:txBody>
      </p:sp>
      <p:pic>
        <p:nvPicPr>
          <p:cNvPr id="604" name="picture 604"/>
          <p:cNvPicPr>
            <a:picLocks noChangeAspect="1"/>
          </p:cNvPicPr>
          <p:nvPr/>
        </p:nvPicPr>
        <p:blipFill>
          <a:blip r:embed="rId2"/>
          <a:stretch>
            <a:fillRect/>
          </a:stretch>
        </p:blipFill>
        <p:spPr>
          <a:xfrm rot="21600000">
            <a:off x="9143" y="859535"/>
            <a:ext cx="12182856" cy="89915"/>
          </a:xfrm>
          <a:prstGeom prst="rect">
            <a:avLst/>
          </a:prstGeom>
        </p:spPr>
      </p:pic>
      <p:sp>
        <p:nvSpPr>
          <p:cNvPr id="605" name="textbox 605"/>
          <p:cNvSpPr/>
          <p:nvPr/>
        </p:nvSpPr>
        <p:spPr>
          <a:xfrm>
            <a:off x="621284" y="380517"/>
            <a:ext cx="3370579" cy="38036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欧美创新药产</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品周期稳健</a:t>
            </a:r>
            <a:endParaRPr lang="en-US" altLang="en-US" sz="2400" dirty="0"/>
          </a:p>
        </p:txBody>
      </p:sp>
      <p:sp>
        <p:nvSpPr>
          <p:cNvPr id="606" name="textbox 606"/>
          <p:cNvSpPr/>
          <p:nvPr/>
        </p:nvSpPr>
        <p:spPr>
          <a:xfrm>
            <a:off x="802297" y="6263246"/>
            <a:ext cx="10776584"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1985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1986</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1987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1988</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1989</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1991</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1992</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1993</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1994</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1996</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1998</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1999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2003</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2004</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2005</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2006</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2007</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2008</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2013</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2014</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2015</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2016</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2017</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2018</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
        <p:nvSpPr>
          <p:cNvPr id="607" name="rect"/>
          <p:cNvSpPr/>
          <p:nvPr/>
        </p:nvSpPr>
        <p:spPr>
          <a:xfrm>
            <a:off x="783336" y="3000755"/>
            <a:ext cx="9144" cy="3183635"/>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608" name="textbox 608"/>
          <p:cNvSpPr/>
          <p:nvPr/>
        </p:nvSpPr>
        <p:spPr>
          <a:xfrm>
            <a:off x="550837" y="2942704"/>
            <a:ext cx="254634" cy="3319779"/>
          </a:xfrm>
          <a:prstGeom prst="rect">
            <a:avLst/>
          </a:prstGeom>
        </p:spPr>
        <p:txBody>
          <a:bodyPr vert="horz" wrap="square" lIns="0" tIns="0" rIns="0" bIns="0"/>
          <a:lstStyle/>
          <a:p>
            <a:pPr algn="l" rtl="0" eaLnBrk="0">
              <a:lnSpc>
                <a:spcPct val="82000"/>
              </a:lnSpc>
            </a:pPr>
            <a:endParaRPr lang="en-US" altLang="en-US" sz="100" dirty="0"/>
          </a:p>
          <a:p>
            <a:pPr marL="16510" algn="l" rtl="0" eaLnBrk="0">
              <a:lnSpc>
                <a:spcPct val="80000"/>
              </a:lnSpc>
            </a:pPr>
            <a:r>
              <a:rPr sz="900" spc="-20" dirty="0">
                <a:solidFill>
                  <a:srgbClr val="000000">
                    <a:alpha val="100000"/>
                  </a:srgbClr>
                </a:solidFill>
                <a:latin typeface="Arial" panose="020B0604020202020204"/>
                <a:ea typeface="Arial" panose="020B0604020202020204"/>
                <a:cs typeface="Arial" panose="020B0604020202020204"/>
              </a:rPr>
              <a:t>70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15240"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02000"/>
              </a:lnSpc>
            </a:pPr>
            <a:endParaRPr lang="en-US" altLang="en-US" sz="1000" dirty="0"/>
          </a:p>
          <a:p>
            <a:pPr algn="l" rtl="0" eaLnBrk="0">
              <a:lnSpc>
                <a:spcPct val="102000"/>
              </a:lnSpc>
            </a:pPr>
            <a:endParaRPr lang="en-US" altLang="en-US" sz="1000" dirty="0"/>
          </a:p>
          <a:p>
            <a:pPr marL="15875" algn="l" rtl="0" eaLnBrk="0">
              <a:lnSpc>
                <a:spcPct val="80000"/>
              </a:lnSpc>
              <a:spcBef>
                <a:spcPts val="270"/>
              </a:spcBef>
            </a:pPr>
            <a:r>
              <a:rPr sz="900" spc="-20" dirty="0">
                <a:solidFill>
                  <a:srgbClr val="000000">
                    <a:alpha val="100000"/>
                  </a:srgbClr>
                </a:solidFill>
                <a:latin typeface="Arial" panose="020B0604020202020204"/>
                <a:ea typeface="Arial" panose="020B0604020202020204"/>
                <a:cs typeface="Arial" panose="020B0604020202020204"/>
              </a:rPr>
              <a:t>50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12700" algn="l" rtl="0" eaLnBrk="0">
              <a:lnSpc>
                <a:spcPct val="80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02000"/>
              </a:lnSpc>
            </a:pPr>
            <a:endParaRPr lang="en-US" altLang="en-US" sz="1000" dirty="0"/>
          </a:p>
          <a:p>
            <a:pPr algn="l" rtl="0" eaLnBrk="0">
              <a:lnSpc>
                <a:spcPct val="102000"/>
              </a:lnSpc>
            </a:pPr>
            <a:endParaRPr lang="en-US" altLang="en-US" sz="1000" dirty="0"/>
          </a:p>
          <a:p>
            <a:pPr marL="15875" algn="l" rtl="0" eaLnBrk="0">
              <a:lnSpc>
                <a:spcPct val="80000"/>
              </a:lnSpc>
              <a:spcBef>
                <a:spcPts val="270"/>
              </a:spcBef>
            </a:pP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14605"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2</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marL="23495" algn="l" rtl="0" eaLnBrk="0">
              <a:lnSpc>
                <a:spcPct val="87000"/>
              </a:lnSpc>
              <a:spcBef>
                <a:spcPts val="240"/>
              </a:spcBef>
            </a:pPr>
            <a:r>
              <a:rPr sz="800" spc="10" dirty="0">
                <a:solidFill>
                  <a:srgbClr val="000000">
                    <a:alpha val="100000"/>
                  </a:srgbClr>
                </a:solidFill>
                <a:latin typeface="Arial" panose="020B0604020202020204"/>
                <a:ea typeface="Arial" panose="020B0604020202020204"/>
                <a:cs typeface="Arial" panose="020B0604020202020204"/>
              </a:rPr>
              <a:t>1</a:t>
            </a:r>
            <a:r>
              <a:rPr sz="800" spc="0" dirty="0">
                <a:solidFill>
                  <a:srgbClr val="000000">
                    <a:alpha val="100000"/>
                  </a:srgbClr>
                </a:solidFill>
                <a:latin typeface="Arial" panose="020B0604020202020204"/>
                <a:ea typeface="Arial" panose="020B0604020202020204"/>
                <a:cs typeface="Arial" panose="020B0604020202020204"/>
              </a:rPr>
              <a:t>0</a:t>
            </a:r>
            <a:r>
              <a:rPr sz="800" spc="0" dirty="0">
                <a:solidFill>
                  <a:srgbClr val="000000">
                    <a:alpha val="100000"/>
                  </a:srgbClr>
                </a:solidFill>
                <a:latin typeface="Arial" panose="020B0604020202020204"/>
                <a:ea typeface="Arial" panose="020B0604020202020204"/>
                <a:cs typeface="Arial" panose="020B0604020202020204"/>
              </a:rPr>
              <a:t>  </a:t>
            </a:r>
            <a:endParaRPr lang="en-US" altLang="en-US" sz="800" dirty="0"/>
          </a:p>
          <a:p>
            <a:pPr algn="l" rtl="0" eaLnBrk="0">
              <a:lnSpc>
                <a:spcPct val="102000"/>
              </a:lnSpc>
            </a:pPr>
            <a:endParaRPr lang="en-US" altLang="en-US" sz="1000" dirty="0"/>
          </a:p>
          <a:p>
            <a:pPr algn="l" rtl="0" eaLnBrk="0">
              <a:lnSpc>
                <a:spcPct val="103000"/>
              </a:lnSpc>
            </a:pPr>
            <a:endParaRPr lang="en-US" altLang="en-US" sz="1000" dirty="0"/>
          </a:p>
          <a:p>
            <a:pPr algn="l" rtl="0" eaLnBrk="0">
              <a:lnSpc>
                <a:spcPct val="116000"/>
              </a:lnSpc>
            </a:pPr>
            <a:endParaRPr lang="en-US" altLang="en-US" sz="200" dirty="0"/>
          </a:p>
          <a:p>
            <a:pPr marL="80010" algn="l" rtl="0" eaLnBrk="0">
              <a:lnSpc>
                <a:spcPct val="80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p:txBody>
      </p:sp>
      <p:sp>
        <p:nvSpPr>
          <p:cNvPr id="609" name="path"/>
          <p:cNvSpPr/>
          <p:nvPr/>
        </p:nvSpPr>
        <p:spPr>
          <a:xfrm>
            <a:off x="752594" y="6179820"/>
            <a:ext cx="39623" cy="38100"/>
          </a:xfrm>
          <a:custGeom>
            <a:avLst/>
            <a:gdLst/>
            <a:ahLst/>
            <a:cxnLst/>
            <a:rect l="0" t="0" r="0" b="0"/>
            <a:pathLst>
              <a:path w="62" h="60">
                <a:moveTo>
                  <a:pt x="0" y="7"/>
                </a:moveTo>
                <a:lnTo>
                  <a:pt x="55" y="7"/>
                </a:lnTo>
                <a:moveTo>
                  <a:pt x="55" y="7"/>
                </a:moveTo>
                <a:lnTo>
                  <a:pt x="55" y="60"/>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10" name="path"/>
          <p:cNvSpPr/>
          <p:nvPr/>
        </p:nvSpPr>
        <p:spPr>
          <a:xfrm>
            <a:off x="752856" y="5724144"/>
            <a:ext cx="35051"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11" name="path"/>
          <p:cNvSpPr/>
          <p:nvPr/>
        </p:nvSpPr>
        <p:spPr>
          <a:xfrm>
            <a:off x="752856" y="5269991"/>
            <a:ext cx="35051"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12" name="path"/>
          <p:cNvSpPr/>
          <p:nvPr/>
        </p:nvSpPr>
        <p:spPr>
          <a:xfrm>
            <a:off x="752154" y="4814316"/>
            <a:ext cx="35051"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13" name="path"/>
          <p:cNvSpPr/>
          <p:nvPr/>
        </p:nvSpPr>
        <p:spPr>
          <a:xfrm>
            <a:off x="752856" y="4360164"/>
            <a:ext cx="35051"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14" name="path"/>
          <p:cNvSpPr/>
          <p:nvPr/>
        </p:nvSpPr>
        <p:spPr>
          <a:xfrm>
            <a:off x="752154" y="3906011"/>
            <a:ext cx="35051"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15" name="path"/>
          <p:cNvSpPr/>
          <p:nvPr/>
        </p:nvSpPr>
        <p:spPr>
          <a:xfrm>
            <a:off x="751697" y="3450336"/>
            <a:ext cx="35051" cy="9143"/>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16" name="path"/>
          <p:cNvSpPr/>
          <p:nvPr/>
        </p:nvSpPr>
        <p:spPr>
          <a:xfrm>
            <a:off x="752725" y="2996184"/>
            <a:ext cx="35051" cy="9143"/>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 name="textbox 620"/>
          <p:cNvSpPr/>
          <p:nvPr/>
        </p:nvSpPr>
        <p:spPr>
          <a:xfrm>
            <a:off x="550527" y="1971850"/>
            <a:ext cx="11100434" cy="3182620"/>
          </a:xfrm>
          <a:prstGeom prst="rect">
            <a:avLst/>
          </a:prstGeom>
        </p:spPr>
        <p:txBody>
          <a:bodyPr vert="horz" wrap="square" lIns="0" tIns="0" rIns="0" bIns="0"/>
          <a:lstStyle/>
          <a:p>
            <a:pPr algn="l" rtl="0" eaLnBrk="0">
              <a:lnSpc>
                <a:spcPct val="80000"/>
              </a:lnSpc>
            </a:pPr>
            <a:endParaRPr lang="en-US" altLang="en-US" sz="100" dirty="0"/>
          </a:p>
          <a:p>
            <a:pPr marL="285750" indent="-273050" algn="l" rtl="0" eaLnBrk="0">
              <a:lnSpc>
                <a:spcPct val="133000"/>
              </a:lnSpc>
            </a:pPr>
            <a:r>
              <a:rPr sz="1500" spc="10" dirty="0">
                <a:solidFill>
                  <a:srgbClr val="0B4EA2">
                    <a:alpha val="100000"/>
                  </a:srgbClr>
                </a:solidFill>
                <a:latin typeface="Wingdings" panose="05000000000000000000"/>
                <a:ea typeface="Wingdings" panose="05000000000000000000"/>
                <a:cs typeface="Wingdings" panose="05000000000000000000"/>
              </a:rPr>
              <a:t>1</a:t>
            </a:r>
            <a:r>
              <a:rPr sz="1500" spc="10" dirty="0">
                <a:solidFill>
                  <a:srgbClr val="0B4EA2">
                    <a:alpha val="100000"/>
                  </a:srgbClr>
                </a:solidFill>
                <a:latin typeface="Wingdings" panose="05000000000000000000"/>
                <a:ea typeface="Wingdings" panose="05000000000000000000"/>
                <a:cs typeface="Wingdings" panose="05000000000000000000"/>
              </a:rPr>
              <a:t> </a:t>
            </a:r>
            <a:r>
              <a:rPr sz="1500" spc="0" dirty="0">
                <a:solidFill>
                  <a:srgbClr val="000000">
                    <a:alpha val="100000"/>
                  </a:srgbClr>
                </a:solidFill>
                <a:latin typeface="Arial" panose="020B0604020202020204"/>
                <a:ea typeface="Arial" panose="020B0604020202020204"/>
                <a:cs typeface="Arial" panose="020B0604020202020204"/>
              </a:rPr>
              <a:t>XBI</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本轮暴跌与过去几次类似</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都是牛市后的回落。</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由于</a:t>
            </a:r>
            <a:r>
              <a:rPr sz="1500" spc="0" dirty="0">
                <a:solidFill>
                  <a:srgbClr val="000000">
                    <a:alpha val="100000"/>
                  </a:srgbClr>
                </a:solidFill>
                <a:latin typeface="Arial" panose="020B0604020202020204"/>
                <a:ea typeface="Arial" panose="020B0604020202020204"/>
                <a:cs typeface="Arial" panose="020B0604020202020204"/>
              </a:rPr>
              <a:t>XBI</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体量相对较小</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受边际资</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金影响更大</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因此在牛市前期涨的</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越多</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牛</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市结束后往往跌的也越多。</a:t>
            </a:r>
            <a:endParaRPr lang="en-US" altLang="en-US" sz="1500" dirty="0"/>
          </a:p>
          <a:p>
            <a:pPr algn="l" rtl="0" eaLnBrk="0">
              <a:lnSpc>
                <a:spcPct val="141000"/>
              </a:lnSpc>
            </a:pPr>
            <a:endParaRPr lang="en-US" altLang="en-US" sz="1000" dirty="0"/>
          </a:p>
          <a:p>
            <a:pPr algn="l" rtl="0" eaLnBrk="0">
              <a:lnSpc>
                <a:spcPct val="142000"/>
              </a:lnSpc>
            </a:pPr>
            <a:endParaRPr lang="en-US" altLang="en-US" sz="1000" dirty="0"/>
          </a:p>
          <a:p>
            <a:pPr marL="288290" indent="-275590" algn="l" rtl="0" eaLnBrk="0">
              <a:lnSpc>
                <a:spcPct val="133000"/>
              </a:lnSpc>
              <a:spcBef>
                <a:spcPts val="455"/>
              </a:spcBef>
            </a:pPr>
            <a:r>
              <a:rPr sz="1500" spc="20" dirty="0">
                <a:solidFill>
                  <a:srgbClr val="0B4EA2">
                    <a:alpha val="100000"/>
                  </a:srgbClr>
                </a:solidFill>
                <a:latin typeface="Wingdings" panose="05000000000000000000"/>
                <a:ea typeface="Wingdings" panose="05000000000000000000"/>
                <a:cs typeface="Wingdings" panose="05000000000000000000"/>
              </a:rPr>
              <a:t>1</a:t>
            </a:r>
            <a:r>
              <a:rPr sz="1500" spc="20" dirty="0">
                <a:solidFill>
                  <a:srgbClr val="0B4EA2">
                    <a:alpha val="100000"/>
                  </a:srgbClr>
                </a:solidFill>
                <a:latin typeface="Wingdings" panose="05000000000000000000"/>
                <a:ea typeface="Wingdings" panose="05000000000000000000"/>
                <a:cs typeface="Wingdings" panose="05000000000000000000"/>
              </a:rPr>
              <a:t> </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一款创新药的研发需要十年、</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一种新的成药技术的验证需要更长的时间</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创新药的产业周期和金融周期相关</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性较弱。</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二级</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市场涨跌</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并不影响一批创新药销售额持续</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新高。</a:t>
            </a:r>
            <a:endParaRPr lang="en-US" altLang="en-US" sz="1500" dirty="0"/>
          </a:p>
          <a:p>
            <a:pPr algn="l" rtl="0" eaLnBrk="0">
              <a:lnSpc>
                <a:spcPct val="144000"/>
              </a:lnSpc>
            </a:pPr>
            <a:endParaRPr lang="en-US" altLang="en-US" sz="1000" dirty="0"/>
          </a:p>
          <a:p>
            <a:pPr algn="l" rtl="0" eaLnBrk="0">
              <a:lnSpc>
                <a:spcPct val="144000"/>
              </a:lnSpc>
            </a:pPr>
            <a:endParaRPr lang="en-US" altLang="en-US" sz="1000" dirty="0"/>
          </a:p>
          <a:p>
            <a:pPr marL="12700" algn="l" rtl="0" eaLnBrk="0">
              <a:lnSpc>
                <a:spcPct val="98000"/>
              </a:lnSpc>
              <a:spcBef>
                <a:spcPts val="460"/>
              </a:spcBef>
            </a:pPr>
            <a:r>
              <a:rPr sz="1500" spc="30" dirty="0">
                <a:solidFill>
                  <a:srgbClr val="0B4EA2">
                    <a:alpha val="100000"/>
                  </a:srgbClr>
                </a:solidFill>
                <a:latin typeface="Wingdings" panose="05000000000000000000"/>
                <a:ea typeface="Wingdings" panose="05000000000000000000"/>
                <a:cs typeface="Wingdings" panose="05000000000000000000"/>
              </a:rPr>
              <a:t>1</a:t>
            </a:r>
            <a:r>
              <a:rPr sz="1500" spc="30" dirty="0">
                <a:solidFill>
                  <a:srgbClr val="0B4EA2">
                    <a:alpha val="100000"/>
                  </a:srgbClr>
                </a:solidFill>
                <a:latin typeface="Wingdings" panose="05000000000000000000"/>
                <a:ea typeface="Wingdings" panose="05000000000000000000"/>
                <a:cs typeface="Wingdings" panose="05000000000000000000"/>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当前</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，似乎正在过度强调市场的</a:t>
            </a:r>
            <a:r>
              <a:rPr sz="1500" spc="0" dirty="0">
                <a:solidFill>
                  <a:srgbClr val="000000">
                    <a:alpha val="100000"/>
                  </a:srgbClr>
                </a:solidFill>
                <a:latin typeface="Arial" panose="020B0604020202020204"/>
                <a:ea typeface="Arial" panose="020B0604020202020204"/>
                <a:cs typeface="Arial" panose="020B0604020202020204"/>
              </a:rPr>
              <a:t>beta</a:t>
            </a:r>
            <a:r>
              <a:rPr sz="1500" spc="30" dirty="0">
                <a:solidFill>
                  <a:srgbClr val="000000">
                    <a:alpha val="100000"/>
                  </a:srgbClr>
                </a:solidFill>
                <a:latin typeface="Arial" panose="020B0604020202020204"/>
                <a:ea typeface="Arial" panose="020B0604020202020204"/>
                <a:cs typeface="Arial" panose="020B0604020202020204"/>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忽略了行业的</a:t>
            </a:r>
            <a:r>
              <a:rPr sz="1500" spc="0" dirty="0">
                <a:solidFill>
                  <a:srgbClr val="000000">
                    <a:alpha val="100000"/>
                  </a:srgbClr>
                </a:solidFill>
                <a:latin typeface="Arial" panose="020B0604020202020204"/>
                <a:ea typeface="Arial" panose="020B0604020202020204"/>
                <a:cs typeface="Arial" panose="020B0604020202020204"/>
              </a:rPr>
              <a:t>alpha</a:t>
            </a:r>
            <a:r>
              <a:rPr sz="1500" spc="30" dirty="0">
                <a:solidFill>
                  <a:srgbClr val="000000">
                    <a:alpha val="100000"/>
                  </a:srgbClr>
                </a:solidFill>
                <a:latin typeface="Arial" panose="020B0604020202020204"/>
                <a:ea typeface="Arial" panose="020B0604020202020204"/>
                <a:cs typeface="Arial" panose="020B0604020202020204"/>
              </a:rPr>
              <a:t> </a:t>
            </a:r>
            <a:r>
              <a:rPr sz="15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，尤其是创新药本身始终是一种创造</a:t>
            </a:r>
            <a:r>
              <a:rPr sz="15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出</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来的增量需求。</a:t>
            </a:r>
            <a:endParaRPr lang="en-US" altLang="en-US" sz="1500" dirty="0"/>
          </a:p>
          <a:p>
            <a:pPr algn="l" rtl="0" eaLnBrk="0">
              <a:lnSpc>
                <a:spcPct val="147000"/>
              </a:lnSpc>
            </a:pPr>
            <a:endParaRPr lang="en-US" altLang="en-US" sz="1000" dirty="0"/>
          </a:p>
          <a:p>
            <a:pPr algn="l" rtl="0" eaLnBrk="0">
              <a:lnSpc>
                <a:spcPct val="148000"/>
              </a:lnSpc>
            </a:pPr>
            <a:endParaRPr lang="en-US" altLang="en-US" sz="1000" dirty="0"/>
          </a:p>
          <a:p>
            <a:pPr algn="l" rtl="0" eaLnBrk="0">
              <a:lnSpc>
                <a:spcPct val="126000"/>
              </a:lnSpc>
            </a:pPr>
            <a:endParaRPr lang="en-US" altLang="en-US" sz="300" dirty="0"/>
          </a:p>
          <a:p>
            <a:pPr marL="12700" algn="l" rtl="0" eaLnBrk="0">
              <a:lnSpc>
                <a:spcPct val="98000"/>
              </a:lnSpc>
              <a:spcBef>
                <a:spcPts val="5"/>
              </a:spcBef>
            </a:pPr>
            <a:r>
              <a:rPr sz="1500" spc="-10" dirty="0">
                <a:solidFill>
                  <a:srgbClr val="0B4EA2">
                    <a:alpha val="100000"/>
                  </a:srgbClr>
                </a:solidFill>
                <a:latin typeface="Wingdings" panose="05000000000000000000"/>
                <a:ea typeface="Wingdings" panose="05000000000000000000"/>
                <a:cs typeface="Wingdings" panose="05000000000000000000"/>
              </a:rPr>
              <a:t>1</a:t>
            </a:r>
            <a:r>
              <a:rPr sz="1500" spc="-10" dirty="0">
                <a:solidFill>
                  <a:srgbClr val="0B4EA2">
                    <a:alpha val="100000"/>
                  </a:srgbClr>
                </a:solidFill>
                <a:latin typeface="Wingdings" panose="05000000000000000000"/>
                <a:ea typeface="Wingdings" panose="05000000000000000000"/>
                <a:cs typeface="Wingdings" panose="05000000000000000000"/>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中国创新药行业在叠加了技术赶超和渗透率提升大背景下</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5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500" spc="0" dirty="0">
                <a:solidFill>
                  <a:srgbClr val="000000">
                    <a:alpha val="100000"/>
                  </a:srgbClr>
                </a:solidFill>
                <a:latin typeface="Arial" panose="020B0604020202020204"/>
                <a:ea typeface="Arial" panose="020B0604020202020204"/>
                <a:cs typeface="Arial" panose="020B0604020202020204"/>
              </a:rPr>
              <a:t>alpha</a:t>
            </a:r>
            <a:r>
              <a:rPr sz="15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更为可观。</a:t>
            </a:r>
            <a:endParaRPr lang="en-US" altLang="en-US" sz="1500" dirty="0"/>
          </a:p>
        </p:txBody>
      </p:sp>
      <p:sp>
        <p:nvSpPr>
          <p:cNvPr id="621" name="textbox 621"/>
          <p:cNvSpPr/>
          <p:nvPr/>
        </p:nvSpPr>
        <p:spPr>
          <a:xfrm>
            <a:off x="621588" y="380517"/>
            <a:ext cx="3980815" cy="38100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市场的归市场</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，行业的归行业</a:t>
            </a:r>
            <a:endParaRPr lang="en-US" altLang="en-US" sz="2400" dirty="0"/>
          </a:p>
        </p:txBody>
      </p:sp>
      <p:pic>
        <p:nvPicPr>
          <p:cNvPr id="622" name="picture 622"/>
          <p:cNvPicPr>
            <a:picLocks noChangeAspect="1"/>
          </p:cNvPicPr>
          <p:nvPr/>
        </p:nvPicPr>
        <p:blipFill>
          <a:blip r:embed="rId1"/>
          <a:stretch>
            <a:fillRect/>
          </a:stretch>
        </p:blipFill>
        <p:spPr>
          <a:xfrm rot="21600000">
            <a:off x="9143" y="859535"/>
            <a:ext cx="12182856" cy="8991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9" name="picture 629"/>
          <p:cNvPicPr>
            <a:picLocks noChangeAspect="1"/>
          </p:cNvPicPr>
          <p:nvPr/>
        </p:nvPicPr>
        <p:blipFill>
          <a:blip r:embed="rId1"/>
          <a:stretch>
            <a:fillRect/>
          </a:stretch>
        </p:blipFill>
        <p:spPr>
          <a:xfrm rot="21600000">
            <a:off x="10372344" y="0"/>
            <a:ext cx="1819655" cy="6857998"/>
          </a:xfrm>
          <a:prstGeom prst="rect">
            <a:avLst/>
          </a:prstGeom>
        </p:spPr>
      </p:pic>
      <p:graphicFrame>
        <p:nvGraphicFramePr>
          <p:cNvPr id="630" name="table 630"/>
          <p:cNvGraphicFramePr>
            <a:graphicFrameLocks noGrp="1"/>
          </p:cNvGraphicFramePr>
          <p:nvPr/>
        </p:nvGraphicFramePr>
        <p:xfrm>
          <a:off x="885444" y="2453640"/>
          <a:ext cx="8386444" cy="852804"/>
        </p:xfrm>
        <a:graphic>
          <a:graphicData uri="http://schemas.openxmlformats.org/drawingml/2006/table">
            <a:tbl>
              <a:tblPr/>
              <a:tblGrid>
                <a:gridCol w="8386444"/>
              </a:tblGrid>
              <a:tr h="827404">
                <a:tc>
                  <a:txBody>
                    <a:bodyPr/>
                    <a:lstStyle/>
                    <a:p>
                      <a:pPr algn="l" rtl="0" eaLnBrk="0">
                        <a:lnSpc>
                          <a:spcPct val="107000"/>
                        </a:lnSpc>
                      </a:pPr>
                      <a:endParaRPr lang="en-US" altLang="en-US" sz="1000" dirty="0"/>
                    </a:p>
                    <a:p>
                      <a:pPr algn="l" rtl="0" eaLnBrk="0">
                        <a:lnSpc>
                          <a:spcPct val="108000"/>
                        </a:lnSpc>
                      </a:pPr>
                      <a:endParaRPr lang="en-US" altLang="en-US" sz="1000" dirty="0"/>
                    </a:p>
                    <a:p>
                      <a:pPr marL="1030605" algn="l" rtl="0" eaLnBrk="0">
                        <a:lnSpc>
                          <a:spcPct val="97000"/>
                        </a:lnSpc>
                        <a:spcBef>
                          <a:spcPts val="5"/>
                        </a:spcBef>
                      </a:pPr>
                      <a:r>
                        <a:rPr sz="1800" spc="-3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中国创新药行业走到了哪里</a:t>
                      </a:r>
                      <a:r>
                        <a:rPr sz="1800" spc="-30" dirty="0">
                          <a:solidFill>
                            <a:srgbClr val="0B4EA2">
                              <a:alpha val="100000"/>
                            </a:srgbClr>
                          </a:solidFill>
                          <a:latin typeface="微软雅黑" panose="020B0503020204020204" charset="-122"/>
                          <a:ea typeface="微软雅黑" panose="020B0503020204020204" charset="-122"/>
                          <a:cs typeface="微软雅黑" panose="020B0503020204020204" charset="-122"/>
                        </a:rPr>
                        <a:t> </a:t>
                      </a:r>
                      <a:r>
                        <a:rPr sz="1800" spc="-3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，量变正在带来质</a:t>
                      </a:r>
                      <a:r>
                        <a:rPr sz="18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变</a:t>
                      </a:r>
                      <a:endParaRPr lang="en-US" altLang="en-US" sz="1800" dirty="0"/>
                    </a:p>
                  </a:txBody>
                  <a:tcPr marL="0" marR="0" marT="0" marB="0" vert="horz">
                    <a:lnL w="25400" cap="flat" cmpd="sng" algn="ctr">
                      <a:solidFill>
                        <a:srgbClr val="0B4EA2"/>
                      </a:solidFill>
                      <a:prstDash val="solid"/>
                      <a:round/>
                      <a:headEnd type="none" w="med" len="med"/>
                      <a:tailEnd type="none" w="med" len="med"/>
                    </a:lnL>
                    <a:lnR w="25400" cap="flat" cmpd="sng" algn="ctr">
                      <a:solidFill>
                        <a:srgbClr val="0B4EA2"/>
                      </a:solidFill>
                      <a:prstDash val="solid"/>
                      <a:round/>
                      <a:headEnd type="none" w="med" len="med"/>
                      <a:tailEnd type="none" w="med" len="med"/>
                    </a:lnR>
                    <a:lnT w="25400" cap="flat" cmpd="sng" algn="ctr">
                      <a:solidFill>
                        <a:srgbClr val="0B4EA2"/>
                      </a:solidFill>
                      <a:prstDash val="solid"/>
                      <a:round/>
                      <a:headEnd type="none" w="med" len="med"/>
                      <a:tailEnd type="none" w="med" len="med"/>
                    </a:lnT>
                    <a:lnB w="25400" cap="flat" cmpd="sng" algn="ctr">
                      <a:solidFill>
                        <a:srgbClr val="0B4EA2"/>
                      </a:solidFill>
                      <a:prstDash val="solid"/>
                      <a:round/>
                      <a:headEnd type="none" w="med" len="med"/>
                      <a:tailEnd type="none" w="med" len="med"/>
                    </a:lnB>
                  </a:tcPr>
                </a:tc>
              </a:tr>
            </a:tbl>
          </a:graphicData>
        </a:graphic>
      </p:graphicFrame>
      <p:sp>
        <p:nvSpPr>
          <p:cNvPr id="631" name="rect"/>
          <p:cNvSpPr/>
          <p:nvPr/>
        </p:nvSpPr>
        <p:spPr>
          <a:xfrm>
            <a:off x="1051560" y="1833372"/>
            <a:ext cx="446532" cy="431291"/>
          </a:xfrm>
          <a:prstGeom prst="rect">
            <a:avLst/>
          </a:prstGeom>
          <a:solidFill>
            <a:srgbClr val="BFBFBF">
              <a:alpha val="100000"/>
            </a:srgbClr>
          </a:solidFill>
          <a:ln cap="flat">
            <a:noFill/>
            <a:prstDash val="solid"/>
            <a:miter lim="0"/>
          </a:ln>
        </p:spPr>
        <p:txBody>
          <a:bodyPr rtlCol="0"/>
          <a:lstStyle/>
          <a:p>
            <a:pPr algn="ctr"/>
            <a:endParaRPr lang="zh-CN" altLang="en-US"/>
          </a:p>
        </p:txBody>
      </p:sp>
      <p:sp>
        <p:nvSpPr>
          <p:cNvPr id="632" name="textbox 632"/>
          <p:cNvSpPr/>
          <p:nvPr/>
        </p:nvSpPr>
        <p:spPr>
          <a:xfrm>
            <a:off x="977796" y="1061675"/>
            <a:ext cx="4145915" cy="1166494"/>
          </a:xfrm>
          <a:prstGeom prst="rect">
            <a:avLst/>
          </a:prstGeom>
        </p:spPr>
        <p:txBody>
          <a:bodyPr vert="horz" wrap="square" lIns="0" tIns="0" rIns="0" bIns="0"/>
          <a:lstStyle/>
          <a:p>
            <a:pPr algn="l" rtl="0" eaLnBrk="0">
              <a:lnSpc>
                <a:spcPct val="96000"/>
              </a:lnSpc>
            </a:pPr>
            <a:endParaRPr lang="en-US" altLang="en-US" sz="100" dirty="0"/>
          </a:p>
          <a:p>
            <a:pPr marL="12700" algn="l" rtl="0" eaLnBrk="0">
              <a:lnSpc>
                <a:spcPct val="100000"/>
              </a:lnSpc>
            </a:pPr>
            <a:r>
              <a:rPr sz="2700" spc="10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第二部</a:t>
            </a:r>
            <a:r>
              <a:rPr sz="2700" spc="7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分</a:t>
            </a:r>
            <a:endParaRPr lang="en-US" altLang="en-US" sz="2700" dirty="0"/>
          </a:p>
          <a:p>
            <a:pPr algn="l" rtl="0" eaLnBrk="0">
              <a:lnSpc>
                <a:spcPct val="128000"/>
              </a:lnSpc>
            </a:pPr>
            <a:endParaRPr lang="en-US" altLang="en-US" sz="1000" dirty="0"/>
          </a:p>
          <a:p>
            <a:pPr algn="l" rtl="0" eaLnBrk="0">
              <a:lnSpc>
                <a:spcPct val="129000"/>
              </a:lnSpc>
            </a:pPr>
            <a:endParaRPr lang="en-US" altLang="en-US" sz="1000" dirty="0"/>
          </a:p>
          <a:p>
            <a:pPr algn="l" rtl="0" eaLnBrk="0">
              <a:lnSpc>
                <a:spcPct val="113000"/>
              </a:lnSpc>
            </a:pPr>
            <a:endParaRPr lang="en-US" altLang="en-US" sz="400" dirty="0"/>
          </a:p>
          <a:p>
            <a:pPr marL="73660" algn="l" rtl="0" eaLnBrk="0">
              <a:lnSpc>
                <a:spcPct val="97000"/>
              </a:lnSpc>
              <a:spcBef>
                <a:spcPts val="5"/>
              </a:spcBef>
              <a:tabLst>
                <a:tab pos="191135" algn="l"/>
              </a:tabLst>
            </a:pPr>
            <a:r>
              <a:rPr sz="1500" spc="0" dirty="0">
                <a:solidFill>
                  <a:srgbClr val="FFFFFF">
                    <a:alpha val="100000"/>
                  </a:srgbClr>
                </a:solidFill>
                <a:latin typeface="Arial" panose="020B0604020202020204"/>
                <a:ea typeface="Arial" panose="020B0604020202020204"/>
                <a:cs typeface="Arial" panose="020B0604020202020204"/>
              </a:rPr>
              <a:t>	</a:t>
            </a:r>
            <a:r>
              <a:rPr sz="1500" b="1" spc="0" dirty="0">
                <a:solidFill>
                  <a:srgbClr val="FFFFFF">
                    <a:alpha val="100000"/>
                  </a:srgbClr>
                </a:solidFill>
                <a:latin typeface="Arial" panose="020B0604020202020204"/>
                <a:ea typeface="Arial" panose="020B0604020202020204"/>
                <a:cs typeface="Arial" panose="020B0604020202020204"/>
              </a:rPr>
              <a:t>01</a:t>
            </a:r>
            <a:r>
              <a:rPr sz="1500" spc="0" dirty="0">
                <a:solidFill>
                  <a:srgbClr val="FFFFFF">
                    <a:alpha val="100000"/>
                  </a:srgbClr>
                </a:solidFill>
                <a:latin typeface="Arial" panose="020B0604020202020204"/>
                <a:ea typeface="Arial" panose="020B0604020202020204"/>
                <a:cs typeface="Arial" panose="020B0604020202020204"/>
              </a:rPr>
              <a:t>          </a:t>
            </a:r>
            <a:r>
              <a:rPr sz="1800" spc="0" dirty="0">
                <a:ln w="3175" cap="flat" cmpd="sng">
                  <a:solidFill>
                    <a:srgbClr val="A6A6A6">
                      <a:alpha val="100000"/>
                    </a:srgbClr>
                  </a:solidFill>
                  <a:prstDash val="solid"/>
                  <a:miter lim="0"/>
                </a:ln>
                <a:solidFill>
                  <a:srgbClr val="A6A6A6">
                    <a:alpha val="100000"/>
                  </a:srgbClr>
                </a:solidFill>
                <a:latin typeface="微软雅黑" panose="020B0503020204020204" charset="-122"/>
                <a:ea typeface="微软雅黑" panose="020B0503020204020204" charset="-122"/>
                <a:cs typeface="微软雅黑" panose="020B0503020204020204" charset="-122"/>
              </a:rPr>
              <a:t>市场正在发生的</a:t>
            </a:r>
            <a:endParaRPr lang="en-US" altLang="en-US" sz="1800" dirty="0"/>
          </a:p>
        </p:txBody>
      </p:sp>
      <p:graphicFrame>
        <p:nvGraphicFramePr>
          <p:cNvPr id="633" name="table 633"/>
          <p:cNvGraphicFramePr>
            <a:graphicFrameLocks noGrp="1"/>
          </p:cNvGraphicFramePr>
          <p:nvPr/>
        </p:nvGraphicFramePr>
        <p:xfrm>
          <a:off x="1030224" y="2648712"/>
          <a:ext cx="471805" cy="458470"/>
        </p:xfrm>
        <a:graphic>
          <a:graphicData uri="http://schemas.openxmlformats.org/drawingml/2006/table">
            <a:tbl>
              <a:tblPr/>
              <a:tblGrid>
                <a:gridCol w="471805"/>
              </a:tblGrid>
              <a:tr h="433070">
                <a:tc>
                  <a:txBody>
                    <a:bodyPr/>
                    <a:lstStyle/>
                    <a:p>
                      <a:pPr algn="l" rtl="0" eaLnBrk="0">
                        <a:lnSpc>
                          <a:spcPct val="104000"/>
                        </a:lnSpc>
                      </a:pPr>
                      <a:endParaRPr lang="en-US" altLang="en-US" sz="1000" dirty="0"/>
                    </a:p>
                    <a:p>
                      <a:pPr marL="130810" algn="l" rtl="0" eaLnBrk="0">
                        <a:lnSpc>
                          <a:spcPct val="84000"/>
                        </a:lnSpc>
                        <a:spcBef>
                          <a:spcPts val="5"/>
                        </a:spcBef>
                      </a:pPr>
                      <a:r>
                        <a:rPr sz="1500" b="1" spc="20" dirty="0">
                          <a:solidFill>
                            <a:srgbClr val="FFFFFF">
                              <a:alpha val="100000"/>
                            </a:srgbClr>
                          </a:solidFill>
                          <a:latin typeface="Arial" panose="020B0604020202020204"/>
                          <a:ea typeface="Arial" panose="020B0604020202020204"/>
                          <a:cs typeface="Arial" panose="020B0604020202020204"/>
                        </a:rPr>
                        <a:t>0</a:t>
                      </a:r>
                      <a:r>
                        <a:rPr sz="1500" b="1" spc="10" dirty="0">
                          <a:solidFill>
                            <a:srgbClr val="FFFFFF">
                              <a:alpha val="100000"/>
                            </a:srgbClr>
                          </a:solidFill>
                          <a:latin typeface="Arial" panose="020B0604020202020204"/>
                          <a:ea typeface="Arial" panose="020B0604020202020204"/>
                          <a:cs typeface="Arial" panose="020B0604020202020204"/>
                        </a:rPr>
                        <a:t>2</a:t>
                      </a:r>
                      <a:endParaRPr lang="en-US" altLang="en-US" sz="1500" dirty="0"/>
                    </a:p>
                  </a:txBody>
                  <a:tcPr marL="0" marR="0" marT="0" marB="0" vert="horz">
                    <a:lnL w="25400" cap="flat" cmpd="sng" algn="ctr">
                      <a:solidFill>
                        <a:srgbClr val="0B4EA2"/>
                      </a:solidFill>
                      <a:prstDash val="solid"/>
                      <a:round/>
                      <a:headEnd type="none" w="med" len="med"/>
                      <a:tailEnd type="none" w="med" len="med"/>
                    </a:lnL>
                    <a:lnR w="25400" cap="flat" cmpd="sng" algn="ctr">
                      <a:solidFill>
                        <a:srgbClr val="0B4EA2"/>
                      </a:solidFill>
                      <a:prstDash val="solid"/>
                      <a:round/>
                      <a:headEnd type="none" w="med" len="med"/>
                      <a:tailEnd type="none" w="med" len="med"/>
                    </a:lnR>
                    <a:lnT w="25400" cap="flat" cmpd="sng" algn="ctr">
                      <a:solidFill>
                        <a:srgbClr val="0B4EA2"/>
                      </a:solidFill>
                      <a:prstDash val="solid"/>
                      <a:round/>
                      <a:headEnd type="none" w="med" len="med"/>
                      <a:tailEnd type="none" w="med" len="med"/>
                    </a:lnT>
                    <a:lnB w="25400" cap="flat" cmpd="sng" algn="ctr">
                      <a:solidFill>
                        <a:srgbClr val="0B4EA2"/>
                      </a:solidFill>
                      <a:prstDash val="solid"/>
                      <a:round/>
                      <a:headEnd type="none" w="med" len="med"/>
                      <a:tailEnd type="none" w="med" len="med"/>
                    </a:lnB>
                    <a:solidFill>
                      <a:srgbClr val="0B4EA2"/>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 name="textbox 634"/>
          <p:cNvSpPr/>
          <p:nvPr/>
        </p:nvSpPr>
        <p:spPr>
          <a:xfrm>
            <a:off x="553356" y="1268198"/>
            <a:ext cx="11104880" cy="1200785"/>
          </a:xfrm>
          <a:prstGeom prst="rect">
            <a:avLst/>
          </a:prstGeom>
        </p:spPr>
        <p:txBody>
          <a:bodyPr vert="horz" wrap="square" lIns="0" tIns="0" rIns="0" bIns="0"/>
          <a:lstStyle/>
          <a:p>
            <a:pPr algn="l" rtl="0" eaLnBrk="0">
              <a:lnSpc>
                <a:spcPct val="120000"/>
              </a:lnSpc>
            </a:pPr>
            <a:endParaRPr lang="en-US" altLang="en-US" sz="100" dirty="0"/>
          </a:p>
          <a:p>
            <a:pPr marL="286385" indent="-273685" algn="l" rtl="0" eaLnBrk="0">
              <a:lnSpc>
                <a:spcPct val="124000"/>
              </a:lnSpc>
              <a:spcBef>
                <a:spcPts val="0"/>
              </a:spcBef>
            </a:pPr>
            <a:r>
              <a:rPr sz="1400" spc="-20" dirty="0">
                <a:solidFill>
                  <a:srgbClr val="0B4EA2">
                    <a:alpha val="100000"/>
                  </a:srgbClr>
                </a:solidFill>
                <a:latin typeface="Wingdings" panose="05000000000000000000"/>
                <a:ea typeface="Wingdings" panose="05000000000000000000"/>
                <a:cs typeface="Wingdings" panose="05000000000000000000"/>
              </a:rPr>
              <a:t>1</a:t>
            </a:r>
            <a:r>
              <a:rPr sz="1400" spc="-20" dirty="0">
                <a:solidFill>
                  <a:srgbClr val="0B4EA2">
                    <a:alpha val="100000"/>
                  </a:srgbClr>
                </a:solidFill>
                <a:latin typeface="Wingdings" panose="05000000000000000000"/>
                <a:ea typeface="Wingdings" panose="05000000000000000000"/>
                <a:cs typeface="Wingdings" panose="05000000000000000000"/>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过去</a:t>
            </a:r>
            <a:r>
              <a:rPr sz="1400" spc="-20" dirty="0">
                <a:solidFill>
                  <a:srgbClr val="000000">
                    <a:alpha val="100000"/>
                  </a:srgbClr>
                </a:solidFill>
                <a:latin typeface="Arial" panose="020B0604020202020204"/>
                <a:ea typeface="Arial" panose="020B0604020202020204"/>
                <a:cs typeface="Arial" panose="020B0604020202020204"/>
              </a:rPr>
              <a:t>5-10</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，一批海归创业的</a:t>
            </a:r>
            <a:r>
              <a:rPr sz="1400" spc="0" dirty="0">
                <a:solidFill>
                  <a:srgbClr val="000000">
                    <a:alpha val="100000"/>
                  </a:srgbClr>
                </a:solidFill>
                <a:latin typeface="Arial" panose="020B0604020202020204"/>
                <a:ea typeface="Arial" panose="020B0604020202020204"/>
                <a:cs typeface="Arial" panose="020B0604020202020204"/>
              </a:rPr>
              <a:t>biotech</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公司在资本的助力之下融资从而快速推进研发管线。一批传统药企在政策倒逼之下</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，也开始</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大</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笔投入</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研发</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向创新药转型升级。</a:t>
            </a:r>
            <a:endParaRPr lang="en-US" altLang="en-US" sz="1400" dirty="0"/>
          </a:p>
          <a:p>
            <a:pPr marL="12700" algn="l" rtl="0" eaLnBrk="0">
              <a:lnSpc>
                <a:spcPct val="95000"/>
              </a:lnSpc>
              <a:spcBef>
                <a:spcPts val="875"/>
              </a:spcBef>
            </a:pPr>
            <a:r>
              <a:rPr sz="1400" spc="-20" dirty="0">
                <a:solidFill>
                  <a:srgbClr val="0B4EA2">
                    <a:alpha val="100000"/>
                  </a:srgbClr>
                </a:solidFill>
                <a:latin typeface="Wingdings" panose="05000000000000000000"/>
                <a:ea typeface="Wingdings" panose="05000000000000000000"/>
                <a:cs typeface="Wingdings" panose="05000000000000000000"/>
              </a:rPr>
              <a:t>1</a:t>
            </a:r>
            <a:r>
              <a:rPr sz="1400" spc="-20" dirty="0">
                <a:solidFill>
                  <a:srgbClr val="0B4EA2">
                    <a:alpha val="100000"/>
                  </a:srgbClr>
                </a:solidFill>
                <a:latin typeface="Wingdings" panose="05000000000000000000"/>
                <a:ea typeface="Wingdings" panose="05000000000000000000"/>
                <a:cs typeface="Wingdings" panose="05000000000000000000"/>
              </a:rPr>
              <a:t> </a:t>
            </a:r>
            <a:r>
              <a:rPr sz="1400" spc="0" dirty="0">
                <a:solidFill>
                  <a:srgbClr val="000000">
                    <a:alpha val="100000"/>
                  </a:srgbClr>
                </a:solidFill>
                <a:latin typeface="Arial" panose="020B0604020202020204"/>
                <a:ea typeface="Arial" panose="020B0604020202020204"/>
                <a:cs typeface="Arial" panose="020B0604020202020204"/>
              </a:rPr>
              <a:t>A</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股药企研发投入</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(费用化</a:t>
            </a:r>
            <a:r>
              <a:rPr sz="1400" spc="-20" dirty="0">
                <a:solidFill>
                  <a:srgbClr val="000000">
                    <a:alpha val="100000"/>
                  </a:srgbClr>
                </a:solidFill>
                <a:latin typeface="Arial" panose="020B0604020202020204"/>
                <a:ea typeface="Arial" panose="020B0604020202020204"/>
                <a:cs typeface="Arial" panose="020B0604020202020204"/>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资本化)</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从</a:t>
            </a:r>
            <a:r>
              <a:rPr sz="1400" spc="-20" dirty="0">
                <a:solidFill>
                  <a:srgbClr val="000000">
                    <a:alpha val="100000"/>
                  </a:srgbClr>
                </a:solidFill>
                <a:latin typeface="Arial" panose="020B0604020202020204"/>
                <a:ea typeface="Arial" panose="020B0604020202020204"/>
                <a:cs typeface="Arial" panose="020B0604020202020204"/>
              </a:rPr>
              <a:t>2015</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a:t>
            </a:r>
            <a:r>
              <a:rPr sz="1400" spc="-20" dirty="0">
                <a:solidFill>
                  <a:srgbClr val="000000">
                    <a:alpha val="100000"/>
                  </a:srgbClr>
                </a:solidFill>
                <a:latin typeface="Arial" panose="020B0604020202020204"/>
                <a:ea typeface="Arial" panose="020B0604020202020204"/>
                <a:cs typeface="Arial" panose="020B0604020202020204"/>
              </a:rPr>
              <a:t>156</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亿元增长到了</a:t>
            </a:r>
            <a:r>
              <a:rPr sz="1400" spc="-20" dirty="0">
                <a:solidFill>
                  <a:srgbClr val="000000">
                    <a:alpha val="100000"/>
                  </a:srgbClr>
                </a:solidFill>
                <a:latin typeface="Arial" panose="020B0604020202020204"/>
                <a:ea typeface="Arial" panose="020B0604020202020204"/>
                <a:cs typeface="Arial" panose="020B0604020202020204"/>
              </a:rPr>
              <a:t>2021</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a:t>
            </a:r>
            <a:r>
              <a:rPr sz="1400" spc="-20" dirty="0">
                <a:solidFill>
                  <a:srgbClr val="000000">
                    <a:alpha val="100000"/>
                  </a:srgbClr>
                </a:solidFill>
                <a:latin typeface="Arial" panose="020B0604020202020204"/>
                <a:ea typeface="Arial" panose="020B0604020202020204"/>
                <a:cs typeface="Arial" panose="020B0604020202020204"/>
              </a:rPr>
              <a:t>670</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亿元。</a:t>
            </a:r>
            <a:endParaRPr lang="en-US" altLang="en-US" sz="1400" dirty="0"/>
          </a:p>
          <a:p>
            <a:pPr algn="l" rtl="0" eaLnBrk="0">
              <a:lnSpc>
                <a:spcPct val="110000"/>
              </a:lnSpc>
            </a:pPr>
            <a:endParaRPr lang="en-US" altLang="en-US" sz="700" dirty="0"/>
          </a:p>
          <a:p>
            <a:pPr marL="12700" algn="l" rtl="0" eaLnBrk="0">
              <a:lnSpc>
                <a:spcPct val="98000"/>
              </a:lnSpc>
              <a:spcBef>
                <a:spcPts val="0"/>
              </a:spcBef>
            </a:pPr>
            <a:r>
              <a:rPr sz="1400" spc="-30" dirty="0">
                <a:solidFill>
                  <a:srgbClr val="0B4EA2">
                    <a:alpha val="100000"/>
                  </a:srgbClr>
                </a:solidFill>
                <a:latin typeface="Wingdings" panose="05000000000000000000"/>
                <a:ea typeface="Wingdings" panose="05000000000000000000"/>
                <a:cs typeface="Wingdings" panose="05000000000000000000"/>
              </a:rPr>
              <a:t>1</a:t>
            </a:r>
            <a:r>
              <a:rPr sz="1400" spc="-30" dirty="0">
                <a:solidFill>
                  <a:srgbClr val="0B4EA2">
                    <a:alpha val="100000"/>
                  </a:srgbClr>
                </a:solidFill>
                <a:latin typeface="Wingdings" panose="05000000000000000000"/>
                <a:ea typeface="Wingdings" panose="05000000000000000000"/>
                <a:cs typeface="Wingdings" panose="05000000000000000000"/>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港股</a:t>
            </a:r>
            <a:r>
              <a:rPr sz="1400" spc="-30" dirty="0">
                <a:solidFill>
                  <a:srgbClr val="000000">
                    <a:alpha val="100000"/>
                  </a:srgbClr>
                </a:solidFill>
                <a:latin typeface="Arial" panose="020B0604020202020204"/>
                <a:ea typeface="Arial" panose="020B0604020202020204"/>
                <a:cs typeface="Arial" panose="020B0604020202020204"/>
              </a:rPr>
              <a:t>bio</a:t>
            </a:r>
            <a:r>
              <a:rPr sz="1400" spc="-20" dirty="0">
                <a:solidFill>
                  <a:srgbClr val="000000">
                    <a:alpha val="100000"/>
                  </a:srgbClr>
                </a:solidFill>
                <a:latin typeface="Arial" panose="020B0604020202020204"/>
                <a:ea typeface="Arial" panose="020B0604020202020204"/>
                <a:cs typeface="Arial" panose="020B0604020202020204"/>
              </a:rPr>
              <a:t>t</a:t>
            </a:r>
            <a:r>
              <a:rPr sz="1400" spc="0" dirty="0">
                <a:solidFill>
                  <a:srgbClr val="000000">
                    <a:alpha val="100000"/>
                  </a:srgbClr>
                </a:solidFill>
                <a:latin typeface="Arial" panose="020B0604020202020204"/>
                <a:ea typeface="Arial" panose="020B0604020202020204"/>
                <a:cs typeface="Arial" panose="020B0604020202020204"/>
              </a:rPr>
              <a:t>ech</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公司研发投入从</a:t>
            </a:r>
            <a:r>
              <a:rPr sz="1400" spc="-30" dirty="0">
                <a:solidFill>
                  <a:srgbClr val="000000">
                    <a:alpha val="100000"/>
                  </a:srgbClr>
                </a:solidFill>
                <a:latin typeface="Arial" panose="020B0604020202020204"/>
                <a:ea typeface="Arial" panose="020B0604020202020204"/>
                <a:cs typeface="Arial" panose="020B0604020202020204"/>
              </a:rPr>
              <a:t>2017</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a:t>
            </a:r>
            <a:r>
              <a:rPr sz="1400" spc="-30" dirty="0">
                <a:solidFill>
                  <a:srgbClr val="000000">
                    <a:alpha val="100000"/>
                  </a:srgbClr>
                </a:solidFill>
                <a:latin typeface="Arial" panose="020B0604020202020204"/>
                <a:ea typeface="Arial" panose="020B0604020202020204"/>
                <a:cs typeface="Arial" panose="020B0604020202020204"/>
              </a:rPr>
              <a:t>49</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亿元增长到</a:t>
            </a:r>
            <a:r>
              <a:rPr sz="1400" spc="-30" dirty="0">
                <a:solidFill>
                  <a:srgbClr val="000000">
                    <a:alpha val="100000"/>
                  </a:srgbClr>
                </a:solidFill>
                <a:latin typeface="Arial" panose="020B0604020202020204"/>
                <a:ea typeface="Arial" panose="020B0604020202020204"/>
                <a:cs typeface="Arial" panose="020B0604020202020204"/>
              </a:rPr>
              <a:t>2021</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30" dirty="0">
                <a:solidFill>
                  <a:srgbClr val="000000">
                    <a:alpha val="100000"/>
                  </a:srgbClr>
                </a:solidFill>
                <a:latin typeface="Arial" panose="020B0604020202020204"/>
                <a:ea typeface="Arial" panose="020B0604020202020204"/>
                <a:cs typeface="Arial" panose="020B0604020202020204"/>
              </a:rPr>
              <a:t>400</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亿元。</a:t>
            </a:r>
            <a:endParaRPr lang="en-US" altLang="en-US" sz="1400" dirty="0"/>
          </a:p>
        </p:txBody>
      </p:sp>
      <p:pic>
        <p:nvPicPr>
          <p:cNvPr id="635" name="picture 635"/>
          <p:cNvPicPr>
            <a:picLocks noChangeAspect="1"/>
          </p:cNvPicPr>
          <p:nvPr/>
        </p:nvPicPr>
        <p:blipFill>
          <a:blip r:embed="rId1"/>
          <a:stretch>
            <a:fillRect/>
          </a:stretch>
        </p:blipFill>
        <p:spPr>
          <a:xfrm rot="21600000">
            <a:off x="1229868" y="4027932"/>
            <a:ext cx="4482084" cy="1909571"/>
          </a:xfrm>
          <a:prstGeom prst="rect">
            <a:avLst/>
          </a:prstGeom>
        </p:spPr>
      </p:pic>
      <p:pic>
        <p:nvPicPr>
          <p:cNvPr id="636" name="picture 636"/>
          <p:cNvPicPr>
            <a:picLocks noChangeAspect="1"/>
          </p:cNvPicPr>
          <p:nvPr/>
        </p:nvPicPr>
        <p:blipFill>
          <a:blip r:embed="rId2"/>
          <a:stretch>
            <a:fillRect/>
          </a:stretch>
        </p:blipFill>
        <p:spPr>
          <a:xfrm rot="21600000">
            <a:off x="6964680" y="4113276"/>
            <a:ext cx="4334255" cy="1819655"/>
          </a:xfrm>
          <a:prstGeom prst="rect">
            <a:avLst/>
          </a:prstGeom>
        </p:spPr>
      </p:pic>
      <p:sp>
        <p:nvSpPr>
          <p:cNvPr id="638" name="textbox 638"/>
          <p:cNvSpPr/>
          <p:nvPr/>
        </p:nvSpPr>
        <p:spPr>
          <a:xfrm>
            <a:off x="627684" y="380517"/>
            <a:ext cx="3669665" cy="38036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国内药企研发投入持续</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增长</a:t>
            </a:r>
            <a:endParaRPr lang="en-US" altLang="en-US" sz="2400" dirty="0"/>
          </a:p>
        </p:txBody>
      </p:sp>
      <p:pic>
        <p:nvPicPr>
          <p:cNvPr id="639" name="picture 639"/>
          <p:cNvPicPr>
            <a:picLocks noChangeAspect="1"/>
          </p:cNvPicPr>
          <p:nvPr/>
        </p:nvPicPr>
        <p:blipFill>
          <a:blip r:embed="rId3"/>
          <a:stretch>
            <a:fillRect/>
          </a:stretch>
        </p:blipFill>
        <p:spPr>
          <a:xfrm rot="21600000">
            <a:off x="9143" y="859535"/>
            <a:ext cx="12182856" cy="89915"/>
          </a:xfrm>
          <a:prstGeom prst="rect">
            <a:avLst/>
          </a:prstGeom>
        </p:spPr>
      </p:pic>
      <p:sp>
        <p:nvSpPr>
          <p:cNvPr id="640" name="textbox 640"/>
          <p:cNvSpPr/>
          <p:nvPr/>
        </p:nvSpPr>
        <p:spPr>
          <a:xfrm>
            <a:off x="622497" y="3589810"/>
            <a:ext cx="257809" cy="2439035"/>
          </a:xfrm>
          <a:prstGeom prst="rect">
            <a:avLst/>
          </a:prstGeom>
        </p:spPr>
        <p:txBody>
          <a:bodyPr vert="horz" wrap="square" lIns="0" tIns="0" rIns="0" bIns="0"/>
          <a:lstStyle/>
          <a:p>
            <a:pPr algn="l" rtl="0" eaLnBrk="0">
              <a:lnSpc>
                <a:spcPct val="84000"/>
              </a:lnSpc>
            </a:pPr>
            <a:endParaRPr lang="en-US" altLang="en-US" sz="100" dirty="0"/>
          </a:p>
          <a:p>
            <a:pPr marL="1651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800</a:t>
            </a:r>
            <a:endParaRPr lang="en-US" altLang="en-US" sz="1100" dirty="0"/>
          </a:p>
          <a:p>
            <a:pPr marL="17780" algn="l" rtl="0" eaLnBrk="0">
              <a:lnSpc>
                <a:spcPct val="80000"/>
              </a:lnSpc>
              <a:spcBef>
                <a:spcPts val="1190"/>
              </a:spcBef>
            </a:pPr>
            <a:r>
              <a:rPr sz="1100" spc="-20" dirty="0">
                <a:solidFill>
                  <a:srgbClr val="000000">
                    <a:alpha val="100000"/>
                  </a:srgbClr>
                </a:solidFill>
                <a:latin typeface="Arial" panose="020B0604020202020204"/>
                <a:ea typeface="Arial" panose="020B0604020202020204"/>
                <a:cs typeface="Arial" panose="020B0604020202020204"/>
              </a:rPr>
              <a:t>70</a:t>
            </a: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marL="16510" algn="l" rtl="0" eaLnBrk="0">
              <a:lnSpc>
                <a:spcPct val="80000"/>
              </a:lnSpc>
              <a:spcBef>
                <a:spcPts val="1190"/>
              </a:spcBef>
            </a:pPr>
            <a:r>
              <a:rPr sz="1100" spc="-10" dirty="0">
                <a:solidFill>
                  <a:srgbClr val="000000">
                    <a:alpha val="100000"/>
                  </a:srgbClr>
                </a:solidFill>
                <a:latin typeface="Arial" panose="020B0604020202020204"/>
                <a:ea typeface="Arial" panose="020B0604020202020204"/>
                <a:cs typeface="Arial" panose="020B0604020202020204"/>
              </a:rPr>
              <a:t>600</a:t>
            </a:r>
            <a:endParaRPr lang="en-US" altLang="en-US" sz="1100" dirty="0"/>
          </a:p>
          <a:p>
            <a:pPr marL="16510" algn="l" rtl="0" eaLnBrk="0">
              <a:lnSpc>
                <a:spcPct val="80000"/>
              </a:lnSpc>
              <a:spcBef>
                <a:spcPts val="1185"/>
              </a:spcBef>
            </a:pPr>
            <a:r>
              <a:rPr sz="1100" spc="-10" dirty="0">
                <a:solidFill>
                  <a:srgbClr val="000000">
                    <a:alpha val="100000"/>
                  </a:srgbClr>
                </a:solidFill>
                <a:latin typeface="Arial" panose="020B0604020202020204"/>
                <a:ea typeface="Arial" panose="020B0604020202020204"/>
                <a:cs typeface="Arial" panose="020B0604020202020204"/>
              </a:rPr>
              <a:t>500</a:t>
            </a:r>
            <a:endParaRPr lang="en-US" altLang="en-US" sz="1100" dirty="0"/>
          </a:p>
          <a:p>
            <a:pPr marL="12700" algn="l" rtl="0" eaLnBrk="0">
              <a:lnSpc>
                <a:spcPct val="80000"/>
              </a:lnSpc>
              <a:spcBef>
                <a:spcPts val="1190"/>
              </a:spcBef>
            </a:pPr>
            <a:r>
              <a:rPr sz="1100" spc="-10" dirty="0">
                <a:solidFill>
                  <a:srgbClr val="000000">
                    <a:alpha val="100000"/>
                  </a:srgbClr>
                </a:solidFill>
                <a:latin typeface="Arial" panose="020B0604020202020204"/>
                <a:ea typeface="Arial" panose="020B0604020202020204"/>
                <a:cs typeface="Arial" panose="020B0604020202020204"/>
              </a:rPr>
              <a:t>4</a:t>
            </a:r>
            <a:r>
              <a:rPr sz="1100" spc="0" dirty="0">
                <a:solidFill>
                  <a:srgbClr val="000000">
                    <a:alpha val="100000"/>
                  </a:srgbClr>
                </a:solidFill>
                <a:latin typeface="Arial" panose="020B0604020202020204"/>
                <a:ea typeface="Arial" panose="020B0604020202020204"/>
                <a:cs typeface="Arial" panose="020B0604020202020204"/>
              </a:rPr>
              <a:t>00</a:t>
            </a:r>
            <a:endParaRPr lang="en-US" altLang="en-US" sz="1100" dirty="0"/>
          </a:p>
          <a:p>
            <a:pPr marL="16510" algn="l" rtl="0" eaLnBrk="0">
              <a:lnSpc>
                <a:spcPct val="80000"/>
              </a:lnSpc>
              <a:spcBef>
                <a:spcPts val="1190"/>
              </a:spcBef>
            </a:pPr>
            <a:r>
              <a:rPr sz="1100" spc="-10" dirty="0">
                <a:solidFill>
                  <a:srgbClr val="000000">
                    <a:alpha val="100000"/>
                  </a:srgbClr>
                </a:solidFill>
                <a:latin typeface="Arial" panose="020B0604020202020204"/>
                <a:ea typeface="Arial" panose="020B0604020202020204"/>
                <a:cs typeface="Arial" panose="020B0604020202020204"/>
              </a:rPr>
              <a:t>300</a:t>
            </a:r>
            <a:endParaRPr lang="en-US" altLang="en-US" sz="1100" dirty="0"/>
          </a:p>
          <a:p>
            <a:pPr marL="15240" algn="l" rtl="0" eaLnBrk="0">
              <a:lnSpc>
                <a:spcPct val="80000"/>
              </a:lnSpc>
              <a:spcBef>
                <a:spcPts val="1190"/>
              </a:spcBef>
            </a:pPr>
            <a:r>
              <a:rPr sz="1100" spc="-10" dirty="0">
                <a:solidFill>
                  <a:srgbClr val="000000">
                    <a:alpha val="100000"/>
                  </a:srgbClr>
                </a:solidFill>
                <a:latin typeface="Arial" panose="020B0604020202020204"/>
                <a:ea typeface="Arial" panose="020B0604020202020204"/>
                <a:cs typeface="Arial" panose="020B0604020202020204"/>
              </a:rPr>
              <a:t>20</a:t>
            </a: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marL="26035" algn="l" rtl="0" eaLnBrk="0">
              <a:lnSpc>
                <a:spcPct val="80000"/>
              </a:lnSpc>
              <a:spcBef>
                <a:spcPts val="1185"/>
              </a:spcBef>
            </a:pPr>
            <a:r>
              <a:rPr sz="1100" spc="-30" dirty="0">
                <a:solidFill>
                  <a:srgbClr val="000000">
                    <a:alpha val="100000"/>
                  </a:srgbClr>
                </a:solidFill>
                <a:latin typeface="Arial" panose="020B0604020202020204"/>
                <a:ea typeface="Arial" panose="020B0604020202020204"/>
                <a:cs typeface="Arial" panose="020B0604020202020204"/>
              </a:rPr>
              <a:t>10</a:t>
            </a:r>
            <a:r>
              <a:rPr sz="1100" spc="-2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10000"/>
              </a:lnSpc>
            </a:pPr>
            <a:endParaRPr lang="en-US" altLang="en-US" sz="900" dirty="0"/>
          </a:p>
          <a:p>
            <a:pPr marL="172720" algn="l" rtl="0" eaLnBrk="0">
              <a:lnSpc>
                <a:spcPct val="80000"/>
              </a:lnSpc>
            </a:pP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p:txBody>
      </p:sp>
      <p:sp>
        <p:nvSpPr>
          <p:cNvPr id="641" name="textbox 641"/>
          <p:cNvSpPr/>
          <p:nvPr/>
        </p:nvSpPr>
        <p:spPr>
          <a:xfrm>
            <a:off x="6398177" y="3589810"/>
            <a:ext cx="257175" cy="2434589"/>
          </a:xfrm>
          <a:prstGeom prst="rect">
            <a:avLst/>
          </a:prstGeom>
        </p:spPr>
        <p:txBody>
          <a:bodyPr vert="horz" wrap="square" lIns="0" tIns="0" rIns="0" bIns="0"/>
          <a:lstStyle/>
          <a:p>
            <a:pPr algn="l" rtl="0" eaLnBrk="0">
              <a:lnSpc>
                <a:spcPct val="84000"/>
              </a:lnSpc>
            </a:pPr>
            <a:endParaRPr lang="en-US" altLang="en-US" sz="100" dirty="0"/>
          </a:p>
          <a:p>
            <a:pPr marL="1651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500</a:t>
            </a:r>
            <a:endParaRPr lang="en-US" altLang="en-US" sz="1100" dirty="0"/>
          </a:p>
          <a:p>
            <a:pPr algn="l" rtl="0" eaLnBrk="0">
              <a:lnSpc>
                <a:spcPct val="183000"/>
              </a:lnSpc>
            </a:pPr>
            <a:endParaRPr lang="en-US" altLang="en-US" sz="1000" dirty="0"/>
          </a:p>
          <a:p>
            <a:pPr marL="12700" algn="l" rtl="0" eaLnBrk="0">
              <a:lnSpc>
                <a:spcPct val="80000"/>
              </a:lnSpc>
              <a:spcBef>
                <a:spcPts val="330"/>
              </a:spcBef>
            </a:pPr>
            <a:r>
              <a:rPr sz="1100" spc="-10" dirty="0">
                <a:solidFill>
                  <a:srgbClr val="000000">
                    <a:alpha val="100000"/>
                  </a:srgbClr>
                </a:solidFill>
                <a:latin typeface="Arial" panose="020B0604020202020204"/>
                <a:ea typeface="Arial" panose="020B0604020202020204"/>
                <a:cs typeface="Arial" panose="020B0604020202020204"/>
              </a:rPr>
              <a:t>4</a:t>
            </a:r>
            <a:r>
              <a:rPr sz="1100" spc="0" dirty="0">
                <a:solidFill>
                  <a:srgbClr val="000000">
                    <a:alpha val="100000"/>
                  </a:srgbClr>
                </a:solidFill>
                <a:latin typeface="Arial" panose="020B0604020202020204"/>
                <a:ea typeface="Arial" panose="020B0604020202020204"/>
                <a:cs typeface="Arial" panose="020B0604020202020204"/>
              </a:rPr>
              <a:t>00</a:t>
            </a:r>
            <a:endParaRPr lang="en-US" altLang="en-US" sz="1100" dirty="0"/>
          </a:p>
          <a:p>
            <a:pPr algn="l" rtl="0" eaLnBrk="0">
              <a:lnSpc>
                <a:spcPct val="182000"/>
              </a:lnSpc>
            </a:pPr>
            <a:endParaRPr lang="en-US" altLang="en-US" sz="1000" dirty="0"/>
          </a:p>
          <a:p>
            <a:pPr marL="16510" algn="l" rtl="0" eaLnBrk="0">
              <a:lnSpc>
                <a:spcPct val="80000"/>
              </a:lnSpc>
              <a:spcBef>
                <a:spcPts val="340"/>
              </a:spcBef>
            </a:pPr>
            <a:r>
              <a:rPr sz="1100" spc="-10" dirty="0">
                <a:solidFill>
                  <a:srgbClr val="000000">
                    <a:alpha val="100000"/>
                  </a:srgbClr>
                </a:solidFill>
                <a:latin typeface="Arial" panose="020B0604020202020204"/>
                <a:ea typeface="Arial" panose="020B0604020202020204"/>
                <a:cs typeface="Arial" panose="020B0604020202020204"/>
              </a:rPr>
              <a:t>300</a:t>
            </a:r>
            <a:endParaRPr lang="en-US" altLang="en-US" sz="1100" dirty="0"/>
          </a:p>
          <a:p>
            <a:pPr algn="l" rtl="0" eaLnBrk="0">
              <a:lnSpc>
                <a:spcPct val="183000"/>
              </a:lnSpc>
            </a:pPr>
            <a:endParaRPr lang="en-US" altLang="en-US" sz="1000" dirty="0"/>
          </a:p>
          <a:p>
            <a:pPr marL="15240" algn="l" rtl="0" eaLnBrk="0">
              <a:lnSpc>
                <a:spcPct val="80000"/>
              </a:lnSpc>
              <a:spcBef>
                <a:spcPts val="330"/>
              </a:spcBef>
            </a:pPr>
            <a:r>
              <a:rPr sz="1100" spc="-10" dirty="0">
                <a:solidFill>
                  <a:srgbClr val="000000">
                    <a:alpha val="100000"/>
                  </a:srgbClr>
                </a:solidFill>
                <a:latin typeface="Arial" panose="020B0604020202020204"/>
                <a:ea typeface="Arial" panose="020B0604020202020204"/>
                <a:cs typeface="Arial" panose="020B0604020202020204"/>
              </a:rPr>
              <a:t>20</a:t>
            </a: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82000"/>
              </a:lnSpc>
            </a:pPr>
            <a:endParaRPr lang="en-US" altLang="en-US" sz="1000" dirty="0"/>
          </a:p>
          <a:p>
            <a:pPr marL="26035" algn="l" rtl="0" eaLnBrk="0">
              <a:lnSpc>
                <a:spcPct val="80000"/>
              </a:lnSpc>
              <a:spcBef>
                <a:spcPts val="340"/>
              </a:spcBef>
            </a:pPr>
            <a:r>
              <a:rPr sz="1100" spc="-30" dirty="0">
                <a:solidFill>
                  <a:srgbClr val="000000">
                    <a:alpha val="100000"/>
                  </a:srgbClr>
                </a:solidFill>
                <a:latin typeface="Arial" panose="020B0604020202020204"/>
                <a:ea typeface="Arial" panose="020B0604020202020204"/>
                <a:cs typeface="Arial" panose="020B0604020202020204"/>
              </a:rPr>
              <a:t>10</a:t>
            </a:r>
            <a:r>
              <a:rPr sz="1100" spc="-20" dirty="0">
                <a:solidFill>
                  <a:srgbClr val="000000">
                    <a:alpha val="100000"/>
                  </a:srgbClr>
                </a:solidFill>
                <a:latin typeface="Arial" panose="020B0604020202020204"/>
                <a:ea typeface="Arial" panose="020B0604020202020204"/>
                <a:cs typeface="Arial" panose="020B0604020202020204"/>
              </a:rPr>
              <a:t>0</a:t>
            </a:r>
            <a:endParaRPr lang="en-US" altLang="en-US" sz="1100" dirty="0"/>
          </a:p>
          <a:p>
            <a:pPr algn="l" rtl="0" eaLnBrk="0">
              <a:lnSpc>
                <a:spcPct val="183000"/>
              </a:lnSpc>
            </a:pPr>
            <a:endParaRPr lang="en-US" altLang="en-US" sz="1000" dirty="0"/>
          </a:p>
          <a:p>
            <a:pPr algn="l" rtl="0" eaLnBrk="0">
              <a:lnSpc>
                <a:spcPct val="138000"/>
              </a:lnSpc>
            </a:pPr>
            <a:endParaRPr lang="en-US" altLang="en-US" sz="200" dirty="0"/>
          </a:p>
          <a:p>
            <a:pPr marL="172085" algn="l" rtl="0" eaLnBrk="0">
              <a:lnSpc>
                <a:spcPct val="80000"/>
              </a:lnSpc>
            </a:pPr>
            <a:r>
              <a:rPr sz="1100" spc="0" dirty="0">
                <a:solidFill>
                  <a:srgbClr val="000000">
                    <a:alpha val="100000"/>
                  </a:srgbClr>
                </a:solidFill>
                <a:latin typeface="Arial" panose="020B0604020202020204"/>
                <a:ea typeface="Arial" panose="020B0604020202020204"/>
                <a:cs typeface="Arial" panose="020B0604020202020204"/>
              </a:rPr>
              <a:t>0</a:t>
            </a:r>
            <a:endParaRPr lang="en-US" altLang="en-US" sz="1100" dirty="0"/>
          </a:p>
        </p:txBody>
      </p:sp>
      <p:sp>
        <p:nvSpPr>
          <p:cNvPr id="643" name="textbox 643"/>
          <p:cNvSpPr/>
          <p:nvPr/>
        </p:nvSpPr>
        <p:spPr>
          <a:xfrm>
            <a:off x="6171818" y="3165424"/>
            <a:ext cx="2973704" cy="198120"/>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4000"/>
              </a:lnSpc>
            </a:pPr>
            <a:r>
              <a:rPr sz="1200" spc="6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6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6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港股</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biotech</a:t>
            </a:r>
            <a:r>
              <a:rPr sz="1200" spc="6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公司研发投入合计</a:t>
            </a:r>
            <a:r>
              <a:rPr sz="1200" spc="5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亿元)</a:t>
            </a:r>
            <a:endParaRPr lang="en-US" altLang="en-US" sz="1200" dirty="0"/>
          </a:p>
        </p:txBody>
      </p:sp>
      <p:sp>
        <p:nvSpPr>
          <p:cNvPr id="644" name="textbox 644"/>
          <p:cNvSpPr/>
          <p:nvPr/>
        </p:nvSpPr>
        <p:spPr>
          <a:xfrm>
            <a:off x="1177952" y="6035525"/>
            <a:ext cx="4592954"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10" dirty="0">
                <a:solidFill>
                  <a:srgbClr val="000000">
                    <a:alpha val="100000"/>
                  </a:srgbClr>
                </a:solidFill>
                <a:latin typeface="Arial" panose="020B0604020202020204"/>
                <a:ea typeface="Arial" panose="020B0604020202020204"/>
                <a:cs typeface="Arial" panose="020B0604020202020204"/>
              </a:rPr>
              <a:t>2015</a:t>
            </a:r>
            <a:r>
              <a:rPr sz="1100" spc="10" dirty="0">
                <a:solidFill>
                  <a:srgbClr val="000000">
                    <a:alpha val="100000"/>
                  </a:srgbClr>
                </a:solidFill>
                <a:latin typeface="Arial" panose="020B0604020202020204"/>
                <a:ea typeface="Arial" panose="020B0604020202020204"/>
                <a:cs typeface="Arial" panose="020B0604020202020204"/>
              </a:rPr>
              <a:t>          </a:t>
            </a:r>
            <a:r>
              <a:rPr sz="1100" spc="10" dirty="0">
                <a:solidFill>
                  <a:srgbClr val="000000">
                    <a:alpha val="100000"/>
                  </a:srgbClr>
                </a:solidFill>
                <a:latin typeface="Arial" panose="020B0604020202020204"/>
                <a:ea typeface="Arial" panose="020B0604020202020204"/>
                <a:cs typeface="Arial" panose="020B0604020202020204"/>
              </a:rPr>
              <a:t>2016</a:t>
            </a:r>
            <a:r>
              <a:rPr sz="1100" spc="10" dirty="0">
                <a:solidFill>
                  <a:srgbClr val="000000">
                    <a:alpha val="100000"/>
                  </a:srgbClr>
                </a:solidFill>
                <a:latin typeface="Arial" panose="020B0604020202020204"/>
                <a:ea typeface="Arial" panose="020B0604020202020204"/>
                <a:cs typeface="Arial" panose="020B0604020202020204"/>
              </a:rPr>
              <a:t>          </a:t>
            </a:r>
            <a:r>
              <a:rPr sz="1100" spc="10" dirty="0">
                <a:solidFill>
                  <a:srgbClr val="000000">
                    <a:alpha val="100000"/>
                  </a:srgbClr>
                </a:solidFill>
                <a:latin typeface="Arial" panose="020B0604020202020204"/>
                <a:ea typeface="Arial" panose="020B0604020202020204"/>
                <a:cs typeface="Arial" panose="020B0604020202020204"/>
              </a:rPr>
              <a:t>2017</a:t>
            </a:r>
            <a:r>
              <a:rPr sz="1100" spc="10" dirty="0">
                <a:solidFill>
                  <a:srgbClr val="000000">
                    <a:alpha val="100000"/>
                  </a:srgbClr>
                </a:solidFill>
                <a:latin typeface="Arial" panose="020B0604020202020204"/>
                <a:ea typeface="Arial" panose="020B0604020202020204"/>
                <a:cs typeface="Arial" panose="020B0604020202020204"/>
              </a:rPr>
              <a:t>          </a:t>
            </a:r>
            <a:r>
              <a:rPr sz="1100" spc="10" dirty="0">
                <a:solidFill>
                  <a:srgbClr val="000000">
                    <a:alpha val="100000"/>
                  </a:srgbClr>
                </a:solidFill>
                <a:latin typeface="Arial" panose="020B0604020202020204"/>
                <a:ea typeface="Arial" panose="020B0604020202020204"/>
                <a:cs typeface="Arial" panose="020B0604020202020204"/>
              </a:rPr>
              <a:t>2018</a:t>
            </a:r>
            <a:r>
              <a:rPr sz="1100" spc="10" dirty="0">
                <a:solidFill>
                  <a:srgbClr val="000000">
                    <a:alpha val="100000"/>
                  </a:srgbClr>
                </a:solidFill>
                <a:latin typeface="Arial" panose="020B0604020202020204"/>
                <a:ea typeface="Arial" panose="020B0604020202020204"/>
                <a:cs typeface="Arial" panose="020B0604020202020204"/>
              </a:rPr>
              <a:t>    </a:t>
            </a:r>
            <a:r>
              <a:rPr sz="1100" spc="0" dirty="0">
                <a:solidFill>
                  <a:srgbClr val="000000">
                    <a:alpha val="100000"/>
                  </a:srgbClr>
                </a:solidFill>
                <a:latin typeface="Arial" panose="020B0604020202020204"/>
                <a:ea typeface="Arial" panose="020B0604020202020204"/>
                <a:cs typeface="Arial" panose="020B0604020202020204"/>
              </a:rPr>
              <a:t>      </a:t>
            </a:r>
            <a:r>
              <a:rPr sz="1100" spc="0" dirty="0">
                <a:solidFill>
                  <a:srgbClr val="000000">
                    <a:alpha val="100000"/>
                  </a:srgbClr>
                </a:solidFill>
                <a:latin typeface="Arial" panose="020B0604020202020204"/>
                <a:ea typeface="Arial" panose="020B0604020202020204"/>
                <a:cs typeface="Arial" panose="020B0604020202020204"/>
              </a:rPr>
              <a:t>2019</a:t>
            </a:r>
            <a:r>
              <a:rPr sz="1100" spc="0" dirty="0">
                <a:solidFill>
                  <a:srgbClr val="000000">
                    <a:alpha val="100000"/>
                  </a:srgbClr>
                </a:solidFill>
                <a:latin typeface="Arial" panose="020B0604020202020204"/>
                <a:ea typeface="Arial" panose="020B0604020202020204"/>
                <a:cs typeface="Arial" panose="020B0604020202020204"/>
              </a:rPr>
              <a:t>          </a:t>
            </a:r>
            <a:r>
              <a:rPr sz="1100" spc="0" dirty="0">
                <a:solidFill>
                  <a:srgbClr val="000000">
                    <a:alpha val="100000"/>
                  </a:srgbClr>
                </a:solidFill>
                <a:latin typeface="Arial" panose="020B0604020202020204"/>
                <a:ea typeface="Arial" panose="020B0604020202020204"/>
                <a:cs typeface="Arial" panose="020B0604020202020204"/>
              </a:rPr>
              <a:t>2020</a:t>
            </a:r>
            <a:r>
              <a:rPr sz="1100" spc="0" dirty="0">
                <a:solidFill>
                  <a:srgbClr val="000000">
                    <a:alpha val="100000"/>
                  </a:srgbClr>
                </a:solidFill>
                <a:latin typeface="Arial" panose="020B0604020202020204"/>
                <a:ea typeface="Arial" panose="020B0604020202020204"/>
                <a:cs typeface="Arial" panose="020B0604020202020204"/>
              </a:rPr>
              <a:t>          </a:t>
            </a:r>
            <a:r>
              <a:rPr sz="1100" spc="0" dirty="0">
                <a:solidFill>
                  <a:srgbClr val="000000">
                    <a:alpha val="100000"/>
                  </a:srgbClr>
                </a:solidFill>
                <a:latin typeface="Arial" panose="020B0604020202020204"/>
                <a:ea typeface="Arial" panose="020B0604020202020204"/>
                <a:cs typeface="Arial" panose="020B0604020202020204"/>
              </a:rPr>
              <a:t>2021</a:t>
            </a:r>
            <a:endParaRPr lang="en-US" altLang="en-US" sz="1100" dirty="0"/>
          </a:p>
        </p:txBody>
      </p:sp>
      <p:sp>
        <p:nvSpPr>
          <p:cNvPr id="645" name="textbox 645"/>
          <p:cNvSpPr/>
          <p:nvPr/>
        </p:nvSpPr>
        <p:spPr>
          <a:xfrm>
            <a:off x="6906008" y="6035525"/>
            <a:ext cx="4441825" cy="1600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1100" spc="40" dirty="0">
                <a:solidFill>
                  <a:srgbClr val="000000">
                    <a:alpha val="100000"/>
                  </a:srgbClr>
                </a:solidFill>
                <a:latin typeface="Arial" panose="020B0604020202020204"/>
                <a:ea typeface="Arial" panose="020B0604020202020204"/>
                <a:cs typeface="Arial" panose="020B0604020202020204"/>
              </a:rPr>
              <a:t>2015</a:t>
            </a:r>
            <a:r>
              <a:rPr sz="1100" spc="40" dirty="0">
                <a:solidFill>
                  <a:srgbClr val="000000">
                    <a:alpha val="100000"/>
                  </a:srgbClr>
                </a:solidFill>
                <a:latin typeface="Arial" panose="020B0604020202020204"/>
                <a:ea typeface="Arial" panose="020B0604020202020204"/>
                <a:cs typeface="Arial" panose="020B0604020202020204"/>
              </a:rPr>
              <a:t>        </a:t>
            </a:r>
            <a:r>
              <a:rPr sz="1100" spc="40" dirty="0">
                <a:solidFill>
                  <a:srgbClr val="000000">
                    <a:alpha val="100000"/>
                  </a:srgbClr>
                </a:solidFill>
                <a:latin typeface="Arial" panose="020B0604020202020204"/>
                <a:ea typeface="Arial" panose="020B0604020202020204"/>
                <a:cs typeface="Arial" panose="020B0604020202020204"/>
              </a:rPr>
              <a:t>2016</a:t>
            </a:r>
            <a:r>
              <a:rPr sz="1100" spc="40" dirty="0">
                <a:solidFill>
                  <a:srgbClr val="000000">
                    <a:alpha val="100000"/>
                  </a:srgbClr>
                </a:solidFill>
                <a:latin typeface="Arial" panose="020B0604020202020204"/>
                <a:ea typeface="Arial" panose="020B0604020202020204"/>
                <a:cs typeface="Arial" panose="020B0604020202020204"/>
              </a:rPr>
              <a:t>        </a:t>
            </a:r>
            <a:r>
              <a:rPr sz="1100" spc="40" dirty="0">
                <a:solidFill>
                  <a:srgbClr val="000000">
                    <a:alpha val="100000"/>
                  </a:srgbClr>
                </a:solidFill>
                <a:latin typeface="Arial" panose="020B0604020202020204"/>
                <a:ea typeface="Arial" panose="020B0604020202020204"/>
                <a:cs typeface="Arial" panose="020B0604020202020204"/>
              </a:rPr>
              <a:t>2017</a:t>
            </a:r>
            <a:r>
              <a:rPr sz="1100" spc="40" dirty="0">
                <a:solidFill>
                  <a:srgbClr val="000000">
                    <a:alpha val="100000"/>
                  </a:srgbClr>
                </a:solidFill>
                <a:latin typeface="Arial" panose="020B0604020202020204"/>
                <a:ea typeface="Arial" panose="020B0604020202020204"/>
                <a:cs typeface="Arial" panose="020B0604020202020204"/>
              </a:rPr>
              <a:t>        </a:t>
            </a:r>
            <a:r>
              <a:rPr sz="1100" spc="40" dirty="0">
                <a:solidFill>
                  <a:srgbClr val="000000">
                    <a:alpha val="100000"/>
                  </a:srgbClr>
                </a:solidFill>
                <a:latin typeface="Arial" panose="020B0604020202020204"/>
                <a:ea typeface="Arial" panose="020B0604020202020204"/>
                <a:cs typeface="Arial" panose="020B0604020202020204"/>
              </a:rPr>
              <a:t>2018</a:t>
            </a:r>
            <a:r>
              <a:rPr sz="1100" spc="40" dirty="0">
                <a:solidFill>
                  <a:srgbClr val="000000">
                    <a:alpha val="100000"/>
                  </a:srgbClr>
                </a:solidFill>
                <a:latin typeface="Arial" panose="020B0604020202020204"/>
                <a:ea typeface="Arial" panose="020B0604020202020204"/>
                <a:cs typeface="Arial" panose="020B0604020202020204"/>
              </a:rPr>
              <a:t>        </a:t>
            </a:r>
            <a:r>
              <a:rPr sz="1100" spc="40" dirty="0">
                <a:solidFill>
                  <a:srgbClr val="000000">
                    <a:alpha val="100000"/>
                  </a:srgbClr>
                </a:solidFill>
                <a:latin typeface="Arial" panose="020B0604020202020204"/>
                <a:ea typeface="Arial" panose="020B0604020202020204"/>
                <a:cs typeface="Arial" panose="020B0604020202020204"/>
              </a:rPr>
              <a:t>2019</a:t>
            </a:r>
            <a:r>
              <a:rPr sz="1100" spc="40" dirty="0">
                <a:solidFill>
                  <a:srgbClr val="000000">
                    <a:alpha val="100000"/>
                  </a:srgbClr>
                </a:solidFill>
                <a:latin typeface="Arial" panose="020B0604020202020204"/>
                <a:ea typeface="Arial" panose="020B0604020202020204"/>
                <a:cs typeface="Arial" panose="020B0604020202020204"/>
              </a:rPr>
              <a:t>        </a:t>
            </a:r>
            <a:r>
              <a:rPr sz="1100" spc="40" dirty="0">
                <a:solidFill>
                  <a:srgbClr val="000000">
                    <a:alpha val="100000"/>
                  </a:srgbClr>
                </a:solidFill>
                <a:latin typeface="Arial" panose="020B0604020202020204"/>
                <a:ea typeface="Arial" panose="020B0604020202020204"/>
                <a:cs typeface="Arial" panose="020B0604020202020204"/>
              </a:rPr>
              <a:t>2020</a:t>
            </a:r>
            <a:r>
              <a:rPr sz="1100" spc="40" dirty="0">
                <a:solidFill>
                  <a:srgbClr val="000000">
                    <a:alpha val="100000"/>
                  </a:srgbClr>
                </a:solidFill>
                <a:latin typeface="Arial" panose="020B0604020202020204"/>
                <a:ea typeface="Arial" panose="020B0604020202020204"/>
                <a:cs typeface="Arial" panose="020B0604020202020204"/>
              </a:rPr>
              <a:t>        </a:t>
            </a:r>
            <a:r>
              <a:rPr sz="1100" spc="40" dirty="0">
                <a:solidFill>
                  <a:srgbClr val="000000">
                    <a:alpha val="100000"/>
                  </a:srgbClr>
                </a:solidFill>
                <a:latin typeface="Arial" panose="020B0604020202020204"/>
                <a:ea typeface="Arial" panose="020B0604020202020204"/>
                <a:cs typeface="Arial" panose="020B0604020202020204"/>
              </a:rPr>
              <a:t>20</a:t>
            </a:r>
            <a:r>
              <a:rPr sz="1100" spc="10" dirty="0">
                <a:solidFill>
                  <a:srgbClr val="000000">
                    <a:alpha val="100000"/>
                  </a:srgbClr>
                </a:solidFill>
                <a:latin typeface="Arial" panose="020B0604020202020204"/>
                <a:ea typeface="Arial" panose="020B0604020202020204"/>
                <a:cs typeface="Arial" panose="020B0604020202020204"/>
              </a:rPr>
              <a:t>2</a:t>
            </a:r>
            <a:r>
              <a:rPr sz="1100" spc="0" dirty="0">
                <a:solidFill>
                  <a:srgbClr val="000000">
                    <a:alpha val="100000"/>
                  </a:srgbClr>
                </a:solidFill>
                <a:latin typeface="Arial" panose="020B0604020202020204"/>
                <a:ea typeface="Arial" panose="020B0604020202020204"/>
                <a:cs typeface="Arial" panose="020B0604020202020204"/>
              </a:rPr>
              <a:t>1</a:t>
            </a:r>
            <a:endParaRPr lang="en-US" altLang="en-US" sz="1100" dirty="0"/>
          </a:p>
        </p:txBody>
      </p:sp>
      <p:sp>
        <p:nvSpPr>
          <p:cNvPr id="646" name="textbox 646"/>
          <p:cNvSpPr/>
          <p:nvPr/>
        </p:nvSpPr>
        <p:spPr>
          <a:xfrm>
            <a:off x="547065" y="3090748"/>
            <a:ext cx="2354579" cy="198120"/>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4000"/>
              </a:lnSpc>
            </a:pP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a:t>
            </a:r>
            <a:r>
              <a:rPr sz="1200" spc="5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股药企研发投入合计</a:t>
            </a:r>
            <a:r>
              <a:rPr sz="1200" spc="4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亿元)</a:t>
            </a:r>
            <a:endParaRPr lang="en-US" altLang="en-US" sz="1200" dirty="0"/>
          </a:p>
        </p:txBody>
      </p:sp>
      <p:sp>
        <p:nvSpPr>
          <p:cNvPr id="647" name="path"/>
          <p:cNvSpPr/>
          <p:nvPr/>
        </p:nvSpPr>
        <p:spPr>
          <a:xfrm>
            <a:off x="986027" y="5932932"/>
            <a:ext cx="4974335" cy="45720"/>
          </a:xfrm>
          <a:custGeom>
            <a:avLst/>
            <a:gdLst/>
            <a:ahLst/>
            <a:cxnLst/>
            <a:rect l="0" t="0" r="0" b="0"/>
            <a:pathLst>
              <a:path w="7833" h="72">
                <a:moveTo>
                  <a:pt x="0" y="7"/>
                </a:moveTo>
                <a:lnTo>
                  <a:pt x="7826" y="7"/>
                </a:lnTo>
                <a:moveTo>
                  <a:pt x="1118" y="7"/>
                </a:moveTo>
                <a:lnTo>
                  <a:pt x="1118" y="72"/>
                </a:lnTo>
                <a:moveTo>
                  <a:pt x="2236" y="7"/>
                </a:moveTo>
                <a:lnTo>
                  <a:pt x="2236" y="72"/>
                </a:lnTo>
                <a:moveTo>
                  <a:pt x="3355" y="7"/>
                </a:moveTo>
                <a:lnTo>
                  <a:pt x="3355" y="72"/>
                </a:lnTo>
                <a:moveTo>
                  <a:pt x="4473" y="7"/>
                </a:moveTo>
                <a:lnTo>
                  <a:pt x="4473" y="72"/>
                </a:lnTo>
                <a:moveTo>
                  <a:pt x="5592" y="7"/>
                </a:moveTo>
                <a:lnTo>
                  <a:pt x="5592" y="72"/>
                </a:lnTo>
                <a:moveTo>
                  <a:pt x="6708" y="7"/>
                </a:moveTo>
                <a:lnTo>
                  <a:pt x="6708" y="72"/>
                </a:lnTo>
                <a:moveTo>
                  <a:pt x="7826" y="7"/>
                </a:moveTo>
                <a:lnTo>
                  <a:pt x="7826" y="72"/>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48" name="path"/>
          <p:cNvSpPr/>
          <p:nvPr/>
        </p:nvSpPr>
        <p:spPr>
          <a:xfrm>
            <a:off x="6761988" y="5928359"/>
            <a:ext cx="4744211" cy="45720"/>
          </a:xfrm>
          <a:custGeom>
            <a:avLst/>
            <a:gdLst/>
            <a:ahLst/>
            <a:cxnLst/>
            <a:rect l="0" t="0" r="0" b="0"/>
            <a:pathLst>
              <a:path w="7471" h="72">
                <a:moveTo>
                  <a:pt x="0" y="7"/>
                </a:moveTo>
                <a:lnTo>
                  <a:pt x="7463" y="7"/>
                </a:lnTo>
                <a:moveTo>
                  <a:pt x="1065" y="7"/>
                </a:moveTo>
                <a:lnTo>
                  <a:pt x="1065" y="72"/>
                </a:lnTo>
                <a:moveTo>
                  <a:pt x="2131" y="7"/>
                </a:moveTo>
                <a:lnTo>
                  <a:pt x="2131" y="72"/>
                </a:lnTo>
                <a:moveTo>
                  <a:pt x="3199" y="7"/>
                </a:moveTo>
                <a:lnTo>
                  <a:pt x="3199" y="72"/>
                </a:lnTo>
                <a:moveTo>
                  <a:pt x="4264" y="7"/>
                </a:moveTo>
                <a:lnTo>
                  <a:pt x="4264" y="72"/>
                </a:lnTo>
                <a:moveTo>
                  <a:pt x="5330" y="7"/>
                </a:moveTo>
                <a:lnTo>
                  <a:pt x="5330" y="72"/>
                </a:lnTo>
                <a:moveTo>
                  <a:pt x="6398" y="7"/>
                </a:moveTo>
                <a:lnTo>
                  <a:pt x="6398" y="72"/>
                </a:lnTo>
                <a:moveTo>
                  <a:pt x="7463" y="7"/>
                </a:moveTo>
                <a:lnTo>
                  <a:pt x="7463" y="72"/>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50" name="path"/>
          <p:cNvSpPr/>
          <p:nvPr/>
        </p:nvSpPr>
        <p:spPr>
          <a:xfrm>
            <a:off x="944880" y="3653028"/>
            <a:ext cx="47243" cy="2289047"/>
          </a:xfrm>
          <a:custGeom>
            <a:avLst/>
            <a:gdLst/>
            <a:ahLst/>
            <a:cxnLst/>
            <a:rect l="0" t="0" r="0" b="0"/>
            <a:pathLst>
              <a:path w="74" h="3604">
                <a:moveTo>
                  <a:pt x="64" y="3597"/>
                </a:moveTo>
                <a:lnTo>
                  <a:pt x="67" y="7"/>
                </a:lnTo>
                <a:moveTo>
                  <a:pt x="0" y="3597"/>
                </a:moveTo>
                <a:lnTo>
                  <a:pt x="64" y="3597"/>
                </a:lnTo>
                <a:moveTo>
                  <a:pt x="0" y="3148"/>
                </a:moveTo>
                <a:lnTo>
                  <a:pt x="64" y="3148"/>
                </a:lnTo>
                <a:moveTo>
                  <a:pt x="0" y="2700"/>
                </a:moveTo>
                <a:lnTo>
                  <a:pt x="64" y="2700"/>
                </a:lnTo>
                <a:moveTo>
                  <a:pt x="0" y="2251"/>
                </a:moveTo>
                <a:lnTo>
                  <a:pt x="64" y="2251"/>
                </a:lnTo>
                <a:moveTo>
                  <a:pt x="0" y="1802"/>
                </a:moveTo>
                <a:lnTo>
                  <a:pt x="64" y="1802"/>
                </a:lnTo>
                <a:moveTo>
                  <a:pt x="0" y="1353"/>
                </a:moveTo>
                <a:lnTo>
                  <a:pt x="64" y="1353"/>
                </a:lnTo>
                <a:moveTo>
                  <a:pt x="0" y="904"/>
                </a:moveTo>
                <a:lnTo>
                  <a:pt x="64" y="904"/>
                </a:lnTo>
                <a:moveTo>
                  <a:pt x="0" y="456"/>
                </a:moveTo>
                <a:lnTo>
                  <a:pt x="64" y="456"/>
                </a:lnTo>
                <a:moveTo>
                  <a:pt x="0" y="7"/>
                </a:moveTo>
                <a:lnTo>
                  <a:pt x="64"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51" name="path"/>
          <p:cNvSpPr/>
          <p:nvPr/>
        </p:nvSpPr>
        <p:spPr>
          <a:xfrm>
            <a:off x="6719316" y="3653028"/>
            <a:ext cx="47243" cy="2284476"/>
          </a:xfrm>
          <a:custGeom>
            <a:avLst/>
            <a:gdLst/>
            <a:ahLst/>
            <a:cxnLst/>
            <a:rect l="0" t="0" r="0" b="0"/>
            <a:pathLst>
              <a:path w="74" h="3597">
                <a:moveTo>
                  <a:pt x="67" y="3590"/>
                </a:moveTo>
                <a:lnTo>
                  <a:pt x="67" y="7"/>
                </a:lnTo>
                <a:moveTo>
                  <a:pt x="0" y="3590"/>
                </a:moveTo>
                <a:lnTo>
                  <a:pt x="67" y="3590"/>
                </a:lnTo>
                <a:moveTo>
                  <a:pt x="0" y="2872"/>
                </a:moveTo>
                <a:lnTo>
                  <a:pt x="67" y="2872"/>
                </a:lnTo>
                <a:moveTo>
                  <a:pt x="0" y="2157"/>
                </a:moveTo>
                <a:lnTo>
                  <a:pt x="67" y="2157"/>
                </a:lnTo>
                <a:moveTo>
                  <a:pt x="0" y="1440"/>
                </a:moveTo>
                <a:lnTo>
                  <a:pt x="67" y="1440"/>
                </a:lnTo>
                <a:moveTo>
                  <a:pt x="0" y="724"/>
                </a:moveTo>
                <a:lnTo>
                  <a:pt x="67" y="724"/>
                </a:lnTo>
                <a:moveTo>
                  <a:pt x="0" y="7"/>
                </a:moveTo>
                <a:lnTo>
                  <a:pt x="67"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53" name="path"/>
          <p:cNvSpPr/>
          <p:nvPr/>
        </p:nvSpPr>
        <p:spPr>
          <a:xfrm>
            <a:off x="981455" y="5937503"/>
            <a:ext cx="9144" cy="41148"/>
          </a:xfrm>
          <a:custGeom>
            <a:avLst/>
            <a:gdLst/>
            <a:ahLst/>
            <a:cxnLst/>
            <a:rect l="0" t="0" r="0" b="0"/>
            <a:pathLst>
              <a:path w="14" h="64">
                <a:moveTo>
                  <a:pt x="7" y="0"/>
                </a:moveTo>
                <a:lnTo>
                  <a:pt x="7" y="64"/>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654" name="path"/>
          <p:cNvSpPr/>
          <p:nvPr/>
        </p:nvSpPr>
        <p:spPr>
          <a:xfrm>
            <a:off x="6757416" y="5932932"/>
            <a:ext cx="9143" cy="41148"/>
          </a:xfrm>
          <a:custGeom>
            <a:avLst/>
            <a:gdLst/>
            <a:ahLst/>
            <a:cxnLst/>
            <a:rect l="0" t="0" r="0" b="0"/>
            <a:pathLst>
              <a:path w="14" h="64">
                <a:moveTo>
                  <a:pt x="7" y="0"/>
                </a:moveTo>
                <a:lnTo>
                  <a:pt x="7" y="64"/>
                </a:lnTo>
              </a:path>
            </a:pathLst>
          </a:custGeom>
          <a:noFill/>
          <a:ln w="9143" cap="flat">
            <a:solidFill>
              <a:srgbClr val="000000">
                <a:alpha val="100000"/>
              </a:srgbClr>
            </a:solidFill>
            <a:prstDash val="solid"/>
            <a:round/>
          </a:ln>
        </p:spPr>
        <p:txBody>
          <a:bodyPr rtlCol="0"/>
          <a:lstStyle/>
          <a:p>
            <a:pPr algn="ct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8"/>
          <p:cNvGrpSpPr/>
          <p:nvPr/>
        </p:nvGrpSpPr>
        <p:grpSpPr>
          <a:xfrm rot="21600000">
            <a:off x="550163" y="3236976"/>
            <a:ext cx="5398008" cy="2455163"/>
            <a:chOff x="0" y="0"/>
            <a:chExt cx="5398008" cy="2455163"/>
          </a:xfrm>
        </p:grpSpPr>
        <p:pic>
          <p:nvPicPr>
            <p:cNvPr id="655" name="picture 655"/>
            <p:cNvPicPr>
              <a:picLocks noChangeAspect="1"/>
            </p:cNvPicPr>
            <p:nvPr/>
          </p:nvPicPr>
          <p:blipFill>
            <a:blip r:embed="rId1"/>
            <a:stretch>
              <a:fillRect/>
            </a:stretch>
          </p:blipFill>
          <p:spPr>
            <a:xfrm rot="21600000">
              <a:off x="132588" y="0"/>
              <a:ext cx="5134355" cy="2421635"/>
            </a:xfrm>
            <a:prstGeom prst="rect">
              <a:avLst/>
            </a:prstGeom>
          </p:spPr>
        </p:pic>
        <p:sp>
          <p:nvSpPr>
            <p:cNvPr id="656" name="textbox 656"/>
            <p:cNvSpPr/>
            <p:nvPr/>
          </p:nvSpPr>
          <p:spPr>
            <a:xfrm>
              <a:off x="118325" y="603110"/>
              <a:ext cx="5165090" cy="1760854"/>
            </a:xfrm>
            <a:prstGeom prst="rect">
              <a:avLst/>
            </a:prstGeom>
          </p:spPr>
          <p:txBody>
            <a:bodyPr vert="horz" wrap="square" lIns="0" tIns="0" rIns="0" bIns="0"/>
            <a:lstStyle/>
            <a:p>
              <a:pPr algn="l" rtl="0" eaLnBrk="0">
                <a:lnSpc>
                  <a:spcPct val="82000"/>
                </a:lnSpc>
              </a:pPr>
              <a:endParaRPr lang="en-US" altLang="en-US" sz="100" dirty="0"/>
            </a:p>
            <a:p>
              <a:pPr marL="3795395"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97</a:t>
              </a:r>
              <a:endParaRPr lang="en-US" altLang="en-US" sz="900" dirty="0"/>
            </a:p>
            <a:p>
              <a:pPr marL="555625" algn="l" rtl="0" eaLnBrk="0">
                <a:lnSpc>
                  <a:spcPct val="80000"/>
                </a:lnSpc>
                <a:spcBef>
                  <a:spcPts val="600"/>
                </a:spcBef>
              </a:pPr>
              <a:r>
                <a:rPr sz="900" spc="-10" dirty="0">
                  <a:solidFill>
                    <a:srgbClr val="000000">
                      <a:alpha val="100000"/>
                    </a:srgbClr>
                  </a:solidFill>
                  <a:latin typeface="Arial" panose="020B0604020202020204"/>
                  <a:ea typeface="Arial" panose="020B0604020202020204"/>
                  <a:cs typeface="Arial" panose="020B0604020202020204"/>
                </a:rPr>
                <a:t>86</a:t>
              </a:r>
              <a:endParaRPr lang="en-US" altLang="en-US" sz="900" dirty="0"/>
            </a:p>
            <a:p>
              <a:pPr marL="2716530" algn="l" rtl="0" eaLnBrk="0">
                <a:lnSpc>
                  <a:spcPct val="73000"/>
                </a:lnSpc>
                <a:spcBef>
                  <a:spcPts val="350"/>
                </a:spcBef>
              </a:pPr>
              <a:r>
                <a:rPr sz="900" spc="-10" dirty="0">
                  <a:solidFill>
                    <a:srgbClr val="000000">
                      <a:alpha val="100000"/>
                    </a:srgbClr>
                  </a:solidFill>
                  <a:latin typeface="Arial" panose="020B0604020202020204"/>
                  <a:ea typeface="Arial" panose="020B0604020202020204"/>
                  <a:cs typeface="Arial" panose="020B0604020202020204"/>
                </a:rPr>
                <a:t>77</a:t>
              </a:r>
              <a:endParaRPr lang="en-US" altLang="en-US" sz="900" dirty="0"/>
            </a:p>
            <a:p>
              <a:pPr marL="1096645" algn="l" rtl="0" eaLnBrk="0">
                <a:lnSpc>
                  <a:spcPct val="79000"/>
                </a:lnSpc>
                <a:spcBef>
                  <a:spcPts val="10"/>
                </a:spcBef>
              </a:pPr>
              <a:r>
                <a:rPr sz="900" spc="-10" dirty="0">
                  <a:solidFill>
                    <a:srgbClr val="000000">
                      <a:alpha val="100000"/>
                    </a:srgbClr>
                  </a:solidFill>
                  <a:latin typeface="Arial" panose="020B0604020202020204"/>
                  <a:ea typeface="Arial" panose="020B0604020202020204"/>
                  <a:cs typeface="Arial" panose="020B0604020202020204"/>
                </a:rPr>
                <a:t>71</a:t>
              </a:r>
              <a:endParaRPr lang="en-US" altLang="en-US" sz="900" dirty="0"/>
            </a:p>
            <a:p>
              <a:pPr marL="3255010" algn="l" rtl="0" eaLnBrk="0">
                <a:lnSpc>
                  <a:spcPts val="675"/>
                </a:lnSpc>
                <a:spcBef>
                  <a:spcPts val="605"/>
                </a:spcBef>
              </a:pPr>
              <a:r>
                <a:rPr sz="900" spc="-10" dirty="0">
                  <a:solidFill>
                    <a:srgbClr val="000000">
                      <a:alpha val="100000"/>
                    </a:srgbClr>
                  </a:solidFill>
                  <a:latin typeface="Arial" panose="020B0604020202020204"/>
                  <a:ea typeface="Arial" panose="020B0604020202020204"/>
                  <a:cs typeface="Arial" panose="020B0604020202020204"/>
                </a:rPr>
                <a:t>60</a:t>
              </a:r>
              <a:endParaRPr lang="en-US" altLang="en-US" sz="900" dirty="0"/>
            </a:p>
            <a:p>
              <a:pPr marL="2175510" algn="l" rtl="0" eaLnBrk="0">
                <a:lnSpc>
                  <a:spcPct val="73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55</a:t>
              </a:r>
              <a:endParaRPr lang="en-US" altLang="en-US" sz="900" dirty="0"/>
            </a:p>
            <a:p>
              <a:pPr marL="12700" algn="l" rtl="0" eaLnBrk="0">
                <a:lnSpc>
                  <a:spcPct val="79000"/>
                </a:lnSpc>
                <a:spcBef>
                  <a:spcPts val="10"/>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9</a:t>
              </a:r>
              <a:endParaRPr lang="en-US" altLang="en-US" sz="900" dirty="0"/>
            </a:p>
            <a:p>
              <a:pPr marL="3949065" algn="l" rtl="0" eaLnBrk="0">
                <a:lnSpc>
                  <a:spcPct val="80000"/>
                </a:lnSpc>
                <a:spcBef>
                  <a:spcPts val="470"/>
                </a:spcBef>
              </a:pPr>
              <a:r>
                <a:rPr sz="900" spc="-10" dirty="0">
                  <a:solidFill>
                    <a:srgbClr val="000000">
                      <a:alpha val="100000"/>
                    </a:srgbClr>
                  </a:solidFill>
                  <a:latin typeface="Arial" panose="020B0604020202020204"/>
                  <a:ea typeface="Arial" panose="020B0604020202020204"/>
                  <a:cs typeface="Arial" panose="020B0604020202020204"/>
                </a:rPr>
                <a:t>39</a:t>
              </a:r>
              <a:endParaRPr lang="en-US" altLang="en-US" sz="900" dirty="0"/>
            </a:p>
            <a:p>
              <a:pPr marL="4489450" algn="l" rtl="0" eaLnBrk="0">
                <a:lnSpc>
                  <a:spcPct val="80000"/>
                </a:lnSpc>
                <a:spcBef>
                  <a:spcPts val="335"/>
                </a:spcBef>
              </a:pPr>
              <a:r>
                <a:rPr sz="900" spc="-10" dirty="0">
                  <a:solidFill>
                    <a:srgbClr val="000000">
                      <a:alpha val="100000"/>
                    </a:srgbClr>
                  </a:solidFill>
                  <a:latin typeface="Arial" panose="020B0604020202020204"/>
                  <a:ea typeface="Arial" panose="020B0604020202020204"/>
                  <a:cs typeface="Arial" panose="020B0604020202020204"/>
                </a:rPr>
                <a:t>30</a:t>
              </a:r>
              <a:endParaRPr lang="en-US" altLang="en-US" sz="900" dirty="0"/>
            </a:p>
            <a:p>
              <a:pPr algn="r" rtl="0" eaLnBrk="0">
                <a:lnSpc>
                  <a:spcPct val="74000"/>
                </a:lnSpc>
                <a:spcBef>
                  <a:spcPts val="470"/>
                </a:spcBef>
              </a:pPr>
              <a:r>
                <a:rPr sz="900" spc="-10" dirty="0">
                  <a:solidFill>
                    <a:srgbClr val="000000">
                      <a:alpha val="100000"/>
                    </a:srgbClr>
                  </a:solidFill>
                  <a:latin typeface="Arial" panose="020B0604020202020204"/>
                  <a:ea typeface="Arial" panose="020B0604020202020204"/>
                  <a:cs typeface="Arial" panose="020B0604020202020204"/>
                </a:rPr>
                <a:t>20</a:t>
              </a:r>
              <a:endParaRPr lang="en-US" altLang="en-US" sz="900" dirty="0"/>
            </a:p>
            <a:p>
              <a:pPr marL="3416935" algn="l" rtl="0" eaLnBrk="0">
                <a:lnSpc>
                  <a:spcPts val="590"/>
                </a:lnSpc>
              </a:pPr>
              <a:r>
                <a:rPr sz="800" spc="10" dirty="0">
                  <a:solidFill>
                    <a:srgbClr val="000000">
                      <a:alpha val="100000"/>
                    </a:srgbClr>
                  </a:solidFill>
                  <a:latin typeface="Arial" panose="020B0604020202020204"/>
                  <a:ea typeface="Arial" panose="020B0604020202020204"/>
                  <a:cs typeface="Arial" panose="020B0604020202020204"/>
                </a:rPr>
                <a:t>1</a:t>
              </a:r>
              <a:r>
                <a:rPr sz="800" spc="0" dirty="0">
                  <a:solidFill>
                    <a:srgbClr val="000000">
                      <a:alpha val="100000"/>
                    </a:srgbClr>
                  </a:solidFill>
                  <a:latin typeface="Arial" panose="020B0604020202020204"/>
                  <a:ea typeface="Arial" panose="020B0604020202020204"/>
                  <a:cs typeface="Arial" panose="020B0604020202020204"/>
                </a:rPr>
                <a:t>4</a:t>
              </a:r>
              <a:endParaRPr lang="en-US" altLang="en-US" sz="800" dirty="0"/>
            </a:p>
            <a:p>
              <a:pPr marL="2877185" algn="l" rtl="0" eaLnBrk="0">
                <a:lnSpc>
                  <a:spcPct val="81000"/>
                </a:lnSpc>
                <a:spcBef>
                  <a:spcPts val="5"/>
                </a:spcBef>
              </a:pPr>
              <a:r>
                <a:rPr sz="800" spc="10" dirty="0">
                  <a:solidFill>
                    <a:srgbClr val="000000">
                      <a:alpha val="100000"/>
                    </a:srgbClr>
                  </a:solidFill>
                  <a:latin typeface="Arial" panose="020B0604020202020204"/>
                  <a:ea typeface="Arial" panose="020B0604020202020204"/>
                  <a:cs typeface="Arial" panose="020B0604020202020204"/>
                </a:rPr>
                <a:t>1</a:t>
              </a:r>
              <a:r>
                <a:rPr sz="800" spc="0" dirty="0">
                  <a:solidFill>
                    <a:srgbClr val="000000">
                      <a:alpha val="100000"/>
                    </a:srgbClr>
                  </a:solidFill>
                  <a:latin typeface="Arial" panose="020B0604020202020204"/>
                  <a:ea typeface="Arial" panose="020B0604020202020204"/>
                  <a:cs typeface="Arial" panose="020B0604020202020204"/>
                </a:rPr>
                <a:t>0</a:t>
              </a:r>
              <a:endParaRPr lang="en-US" altLang="en-US" sz="800" dirty="0"/>
            </a:p>
            <a:p>
              <a:pPr algn="l" rtl="0" eaLnBrk="0">
                <a:lnSpc>
                  <a:spcPct val="149000"/>
                </a:lnSpc>
              </a:pPr>
              <a:endParaRPr lang="en-US" altLang="en-US" sz="200" dirty="0"/>
            </a:p>
            <a:p>
              <a:pPr marL="209550" algn="l" rtl="0" eaLnBrk="0">
                <a:lnSpc>
                  <a:spcPct val="80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1</a:t>
              </a:r>
              <a:endParaRPr lang="en-US" altLang="en-US" sz="900" dirty="0"/>
            </a:p>
          </p:txBody>
        </p:sp>
        <p:pic>
          <p:nvPicPr>
            <p:cNvPr id="657" name="picture 657"/>
            <p:cNvPicPr>
              <a:picLocks noChangeAspect="1"/>
            </p:cNvPicPr>
            <p:nvPr/>
          </p:nvPicPr>
          <p:blipFill>
            <a:blip r:embed="rId2"/>
            <a:stretch>
              <a:fillRect/>
            </a:stretch>
          </p:blipFill>
          <p:spPr>
            <a:xfrm rot="21600000">
              <a:off x="0" y="2417063"/>
              <a:ext cx="5398008" cy="38100"/>
            </a:xfrm>
            <a:prstGeom prst="rect">
              <a:avLst/>
            </a:prstGeom>
          </p:spPr>
        </p:pic>
      </p:grpSp>
      <p:sp>
        <p:nvSpPr>
          <p:cNvPr id="658" name="path"/>
          <p:cNvSpPr/>
          <p:nvPr/>
        </p:nvSpPr>
        <p:spPr>
          <a:xfrm>
            <a:off x="6961631" y="3494532"/>
            <a:ext cx="4447032" cy="2115311"/>
          </a:xfrm>
          <a:custGeom>
            <a:avLst/>
            <a:gdLst/>
            <a:ahLst/>
            <a:cxnLst/>
            <a:rect l="0" t="0" r="0" b="0"/>
            <a:pathLst>
              <a:path w="7003" h="3331">
                <a:moveTo>
                  <a:pt x="21" y="3309"/>
                </a:moveTo>
                <a:lnTo>
                  <a:pt x="794" y="2903"/>
                </a:lnTo>
                <a:lnTo>
                  <a:pt x="1567" y="2635"/>
                </a:lnTo>
                <a:lnTo>
                  <a:pt x="2342" y="2390"/>
                </a:lnTo>
                <a:lnTo>
                  <a:pt x="3115" y="1994"/>
                </a:lnTo>
                <a:lnTo>
                  <a:pt x="3888" y="2695"/>
                </a:lnTo>
                <a:lnTo>
                  <a:pt x="4663" y="2114"/>
                </a:lnTo>
                <a:lnTo>
                  <a:pt x="5436" y="1166"/>
                </a:lnTo>
                <a:lnTo>
                  <a:pt x="6208" y="2246"/>
                </a:lnTo>
                <a:lnTo>
                  <a:pt x="6981"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659" name="textbox 659"/>
          <p:cNvSpPr/>
          <p:nvPr/>
        </p:nvSpPr>
        <p:spPr>
          <a:xfrm>
            <a:off x="545541" y="2690571"/>
            <a:ext cx="4626609" cy="661034"/>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4000"/>
              </a:lnSpc>
            </a:pPr>
            <a:r>
              <a:rPr sz="1200" spc="3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3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3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中美近</a:t>
            </a:r>
            <a:r>
              <a:rPr sz="1200" b="1" spc="30" dirty="0">
                <a:solidFill>
                  <a:srgbClr val="0B4EA2">
                    <a:alpha val="100000"/>
                  </a:srgbClr>
                </a:solidFill>
                <a:latin typeface="Arial" panose="020B0604020202020204"/>
                <a:ea typeface="Arial" panose="020B0604020202020204"/>
                <a:cs typeface="Arial" panose="020B0604020202020204"/>
              </a:rPr>
              <a:t>10</a:t>
            </a:r>
            <a:r>
              <a:rPr sz="1200" spc="3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年创新药领域</a:t>
            </a:r>
            <a:r>
              <a:rPr sz="1200" b="1" spc="0" dirty="0">
                <a:solidFill>
                  <a:srgbClr val="0B4EA2">
                    <a:alpha val="100000"/>
                  </a:srgbClr>
                </a:solidFill>
                <a:latin typeface="Arial" panose="020B0604020202020204"/>
                <a:ea typeface="Arial" panose="020B0604020202020204"/>
                <a:cs typeface="Arial" panose="020B0604020202020204"/>
              </a:rPr>
              <a:t>IPO</a:t>
            </a:r>
            <a:r>
              <a:rPr sz="1200" spc="3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上市公司数量(</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个</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algn="l" rtl="0" eaLnBrk="0">
              <a:lnSpc>
                <a:spcPct val="107000"/>
              </a:lnSpc>
            </a:pPr>
            <a:endParaRPr lang="en-US" altLang="en-US" sz="1000" dirty="0"/>
          </a:p>
          <a:p>
            <a:pPr algn="r" rtl="0" eaLnBrk="0">
              <a:lnSpc>
                <a:spcPct val="80000"/>
              </a:lnSpc>
              <a:spcBef>
                <a:spcPts val="275"/>
              </a:spcBef>
            </a:pPr>
            <a:r>
              <a:rPr sz="900" spc="-30" dirty="0">
                <a:solidFill>
                  <a:srgbClr val="000000">
                    <a:alpha val="100000"/>
                  </a:srgbClr>
                </a:solidFill>
                <a:latin typeface="Arial" panose="020B0604020202020204"/>
                <a:ea typeface="Arial" panose="020B0604020202020204"/>
                <a:cs typeface="Arial" panose="020B0604020202020204"/>
              </a:rPr>
              <a:t>14</a:t>
            </a:r>
            <a:r>
              <a:rPr sz="900" spc="-10" dirty="0">
                <a:solidFill>
                  <a:srgbClr val="000000">
                    <a:alpha val="100000"/>
                  </a:srgbClr>
                </a:solidFill>
                <a:latin typeface="Arial" panose="020B0604020202020204"/>
                <a:ea typeface="Arial" panose="020B0604020202020204"/>
                <a:cs typeface="Arial" panose="020B0604020202020204"/>
              </a:rPr>
              <a:t>3</a:t>
            </a:r>
            <a:endParaRPr lang="en-US" altLang="en-US" sz="900" dirty="0"/>
          </a:p>
          <a:p>
            <a:pPr marL="1103630" algn="l" rtl="0" eaLnBrk="0">
              <a:lnSpc>
                <a:spcPct val="97000"/>
              </a:lnSpc>
              <a:spcBef>
                <a:spcPts val="170"/>
              </a:spcBef>
              <a:tabLst>
                <a:tab pos="1129030" algn="l"/>
              </a:tabLst>
            </a:pP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美国</a:t>
            </a: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a:t>
            </a:r>
            <a:endParaRPr lang="en-US" altLang="en-US" sz="900" dirty="0"/>
          </a:p>
        </p:txBody>
      </p:sp>
      <p:sp>
        <p:nvSpPr>
          <p:cNvPr id="660" name="path"/>
          <p:cNvSpPr/>
          <p:nvPr/>
        </p:nvSpPr>
        <p:spPr>
          <a:xfrm>
            <a:off x="2226817" y="3226308"/>
            <a:ext cx="56388" cy="57911"/>
          </a:xfrm>
          <a:custGeom>
            <a:avLst/>
            <a:gdLst/>
            <a:ahLst/>
            <a:cxnLst/>
            <a:rect l="0" t="0" r="0" b="0"/>
            <a:pathLst>
              <a:path w="88" h="91">
                <a:moveTo>
                  <a:pt x="0" y="91"/>
                </a:moveTo>
                <a:lnTo>
                  <a:pt x="88" y="91"/>
                </a:lnTo>
                <a:lnTo>
                  <a:pt x="88" y="0"/>
                </a:lnTo>
                <a:lnTo>
                  <a:pt x="0" y="0"/>
                </a:lnTo>
                <a:lnTo>
                  <a:pt x="0" y="91"/>
                </a:lnTo>
                <a:close/>
              </a:path>
            </a:pathLst>
          </a:custGeom>
          <a:solidFill>
            <a:srgbClr val="92D050">
              <a:alpha val="100000"/>
            </a:srgbClr>
          </a:solidFill>
          <a:ln cap="flat">
            <a:noFill/>
            <a:prstDash val="solid"/>
            <a:miter lim="0"/>
          </a:ln>
        </p:spPr>
        <p:txBody>
          <a:bodyPr rtlCol="0"/>
          <a:lstStyle/>
          <a:p>
            <a:pPr algn="ctr"/>
            <a:endParaRPr lang="zh-CN" altLang="en-US"/>
          </a:p>
        </p:txBody>
      </p:sp>
      <p:sp>
        <p:nvSpPr>
          <p:cNvPr id="661" name="path"/>
          <p:cNvSpPr/>
          <p:nvPr/>
        </p:nvSpPr>
        <p:spPr>
          <a:xfrm>
            <a:off x="1592580" y="3226308"/>
            <a:ext cx="56387" cy="57911"/>
          </a:xfrm>
          <a:custGeom>
            <a:avLst/>
            <a:gdLst/>
            <a:ahLst/>
            <a:cxnLst/>
            <a:rect l="0" t="0" r="0" b="0"/>
            <a:pathLst>
              <a:path w="88" h="91">
                <a:moveTo>
                  <a:pt x="0" y="91"/>
                </a:moveTo>
                <a:lnTo>
                  <a:pt x="88" y="91"/>
                </a:lnTo>
                <a:lnTo>
                  <a:pt x="88" y="0"/>
                </a:lnTo>
                <a:lnTo>
                  <a:pt x="0" y="0"/>
                </a:lnTo>
                <a:lnTo>
                  <a:pt x="0" y="91"/>
                </a:lnTo>
                <a:close/>
              </a:path>
            </a:pathLst>
          </a:custGeom>
          <a:solidFill>
            <a:srgbClr val="4F81BD">
              <a:alpha val="100000"/>
            </a:srgbClr>
          </a:solidFill>
          <a:ln cap="flat">
            <a:noFill/>
            <a:prstDash val="solid"/>
            <a:miter lim="0"/>
          </a:ln>
        </p:spPr>
        <p:txBody>
          <a:bodyPr rtlCol="0"/>
          <a:lstStyle/>
          <a:p>
            <a:pPr algn="ctr"/>
            <a:endParaRPr lang="zh-CN" altLang="en-US"/>
          </a:p>
        </p:txBody>
      </p:sp>
      <p:sp>
        <p:nvSpPr>
          <p:cNvPr id="662" name="textbox 662"/>
          <p:cNvSpPr/>
          <p:nvPr/>
        </p:nvSpPr>
        <p:spPr>
          <a:xfrm>
            <a:off x="553356" y="1584700"/>
            <a:ext cx="4914265" cy="55245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中国已经成为全球第</a:t>
            </a:r>
            <a:r>
              <a:rPr sz="1400" spc="-50" dirty="0">
                <a:solidFill>
                  <a:srgbClr val="000000">
                    <a:alpha val="100000"/>
                  </a:srgbClr>
                </a:solidFill>
                <a:latin typeface="Arial" panose="020B0604020202020204"/>
                <a:ea typeface="Arial" panose="020B0604020202020204"/>
                <a:cs typeface="Arial" panose="020B0604020202020204"/>
              </a:rPr>
              <a:t>2</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的生物医药</a:t>
            </a:r>
            <a:r>
              <a:rPr sz="1400" spc="-50" dirty="0">
                <a:solidFill>
                  <a:srgbClr val="000000">
                    <a:alpha val="100000"/>
                  </a:srgbClr>
                </a:solidFill>
                <a:latin typeface="Arial" panose="020B0604020202020204"/>
                <a:ea typeface="Arial" panose="020B0604020202020204"/>
                <a:cs typeface="Arial" panose="020B0604020202020204"/>
              </a:rPr>
              <a:t>IP</a:t>
            </a:r>
            <a:r>
              <a:rPr sz="1400" spc="0" dirty="0">
                <a:solidFill>
                  <a:srgbClr val="000000">
                    <a:alpha val="100000"/>
                  </a:srgbClr>
                </a:solidFill>
                <a:latin typeface="Arial" panose="020B0604020202020204"/>
                <a:ea typeface="Arial" panose="020B0604020202020204"/>
                <a:cs typeface="Arial" panose="020B0604020202020204"/>
              </a:rPr>
              <a:t>O</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市场。</a:t>
            </a:r>
            <a:endParaRPr lang="en-US" altLang="en-US" sz="1400" dirty="0"/>
          </a:p>
          <a:p>
            <a:pPr algn="l" rtl="0" eaLnBrk="0">
              <a:lnSpc>
                <a:spcPct val="105000"/>
              </a:lnSpc>
            </a:pPr>
            <a:endParaRPr lang="en-US" altLang="en-US" sz="700" dirty="0"/>
          </a:p>
          <a:p>
            <a:pPr marL="12700" algn="l" rtl="0" eaLnBrk="0">
              <a:lnSpc>
                <a:spcPct val="97000"/>
              </a:lnSpc>
              <a:spcBef>
                <a:spcPts val="5"/>
              </a:spcBef>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Arial" panose="020B0604020202020204"/>
                <a:ea typeface="Arial" panose="020B0604020202020204"/>
                <a:cs typeface="Arial" panose="020B0604020202020204"/>
              </a:rPr>
              <a:t>2022</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，按照</a:t>
            </a:r>
            <a:r>
              <a:rPr sz="1400" spc="-70" dirty="0">
                <a:solidFill>
                  <a:srgbClr val="000000">
                    <a:alpha val="100000"/>
                  </a:srgbClr>
                </a:solidFill>
                <a:latin typeface="Arial" panose="020B0604020202020204"/>
                <a:ea typeface="Arial" panose="020B0604020202020204"/>
                <a:cs typeface="Arial" panose="020B0604020202020204"/>
              </a:rPr>
              <a:t>I</a:t>
            </a:r>
            <a:r>
              <a:rPr sz="1400" spc="-50" dirty="0">
                <a:solidFill>
                  <a:srgbClr val="000000">
                    <a:alpha val="100000"/>
                  </a:srgbClr>
                </a:solidFill>
                <a:latin typeface="Arial" panose="020B0604020202020204"/>
                <a:ea typeface="Arial" panose="020B0604020202020204"/>
                <a:cs typeface="Arial" panose="020B0604020202020204"/>
              </a:rPr>
              <a:t>P</a:t>
            </a:r>
            <a:r>
              <a:rPr sz="1400" spc="0" dirty="0">
                <a:solidFill>
                  <a:srgbClr val="000000">
                    <a:alpha val="100000"/>
                  </a:srgbClr>
                </a:solidFill>
                <a:latin typeface="Arial" panose="020B0604020202020204"/>
                <a:ea typeface="Arial" panose="020B0604020202020204"/>
                <a:cs typeface="Arial" panose="020B0604020202020204"/>
              </a:rPr>
              <a:t>O</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数量比例来看，</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已经达到美国</a:t>
            </a:r>
            <a:r>
              <a:rPr sz="1400" spc="-70" dirty="0">
                <a:solidFill>
                  <a:srgbClr val="000000">
                    <a:alpha val="100000"/>
                  </a:srgbClr>
                </a:solidFill>
                <a:latin typeface="Arial" panose="020B0604020202020204"/>
                <a:ea typeface="Arial" panose="020B0604020202020204"/>
                <a:cs typeface="Arial" panose="020B0604020202020204"/>
              </a:rPr>
              <a:t>60%</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的水平</a:t>
            </a:r>
            <a:endParaRPr lang="en-US" altLang="en-US" sz="1400" dirty="0"/>
          </a:p>
        </p:txBody>
      </p:sp>
      <p:sp>
        <p:nvSpPr>
          <p:cNvPr id="663" name="textbox 663"/>
          <p:cNvSpPr/>
          <p:nvPr/>
        </p:nvSpPr>
        <p:spPr>
          <a:xfrm>
            <a:off x="631342" y="380517"/>
            <a:ext cx="6939915" cy="379095"/>
          </a:xfrm>
          <a:prstGeom prst="rect">
            <a:avLst/>
          </a:prstGeom>
        </p:spPr>
        <p:txBody>
          <a:bodyPr vert="horz" wrap="square" lIns="0" tIns="0" rIns="0" bIns="0"/>
          <a:lstStyle/>
          <a:p>
            <a:pPr algn="l" rtl="0" eaLnBrk="0">
              <a:lnSpc>
                <a:spcPct val="74000"/>
              </a:lnSpc>
            </a:pPr>
            <a:endParaRPr lang="en-US" altLang="en-US" sz="100" dirty="0"/>
          </a:p>
          <a:p>
            <a:pPr marL="12700" algn="l" rtl="0" eaLnBrk="0">
              <a:lnSpc>
                <a:spcPct val="97000"/>
              </a:lnSpc>
            </a:pPr>
            <a:r>
              <a:rPr sz="2400" b="1" spc="0" dirty="0">
                <a:solidFill>
                  <a:srgbClr val="0B4EA2">
                    <a:alpha val="100000"/>
                  </a:srgbClr>
                </a:solidFill>
                <a:latin typeface="Arial" panose="020B0604020202020204"/>
                <a:ea typeface="Arial" panose="020B0604020202020204"/>
                <a:cs typeface="Arial" panose="020B0604020202020204"/>
              </a:rPr>
              <a:t>IPO</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阶段遇冷，但</a:t>
            </a:r>
            <a:r>
              <a:rPr sz="2400" b="1" spc="0" dirty="0">
                <a:solidFill>
                  <a:srgbClr val="0B4EA2">
                    <a:alpha val="100000"/>
                  </a:srgbClr>
                </a:solidFill>
                <a:latin typeface="Arial" panose="020B0604020202020204"/>
                <a:ea typeface="Arial" panose="020B0604020202020204"/>
                <a:cs typeface="Arial" panose="020B0604020202020204"/>
              </a:rPr>
              <a:t>A</a:t>
            </a:r>
            <a:r>
              <a:rPr sz="2400" b="1" spc="-10" dirty="0">
                <a:solidFill>
                  <a:srgbClr val="0B4EA2">
                    <a:alpha val="100000"/>
                  </a:srgbClr>
                </a:solidFill>
                <a:latin typeface="Arial" panose="020B0604020202020204"/>
                <a:ea typeface="Arial" panose="020B0604020202020204"/>
                <a:cs typeface="Arial" panose="020B0604020202020204"/>
              </a:rPr>
              <a:t>+</a:t>
            </a:r>
            <a:r>
              <a:rPr sz="2400" b="1" spc="0" dirty="0">
                <a:solidFill>
                  <a:srgbClr val="0B4EA2">
                    <a:alpha val="100000"/>
                  </a:srgbClr>
                </a:solidFill>
                <a:latin typeface="Arial" panose="020B0604020202020204"/>
                <a:ea typeface="Arial" panose="020B0604020202020204"/>
                <a:cs typeface="Arial" panose="020B0604020202020204"/>
              </a:rPr>
              <a:t>H</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全球第二大生物医药市</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场确立</a:t>
            </a:r>
            <a:endParaRPr lang="en-US" altLang="en-US" sz="2400" dirty="0"/>
          </a:p>
        </p:txBody>
      </p:sp>
      <p:pic>
        <p:nvPicPr>
          <p:cNvPr id="665" name="picture 665"/>
          <p:cNvPicPr>
            <a:picLocks noChangeAspect="1"/>
          </p:cNvPicPr>
          <p:nvPr/>
        </p:nvPicPr>
        <p:blipFill>
          <a:blip r:embed="rId3"/>
          <a:stretch>
            <a:fillRect/>
          </a:stretch>
        </p:blipFill>
        <p:spPr>
          <a:xfrm rot="21600000">
            <a:off x="9143" y="859535"/>
            <a:ext cx="12182856" cy="89915"/>
          </a:xfrm>
          <a:prstGeom prst="rect">
            <a:avLst/>
          </a:prstGeom>
        </p:spPr>
      </p:pic>
      <p:sp>
        <p:nvSpPr>
          <p:cNvPr id="666" name="textbox 666"/>
          <p:cNvSpPr/>
          <p:nvPr/>
        </p:nvSpPr>
        <p:spPr>
          <a:xfrm>
            <a:off x="6392379" y="3114268"/>
            <a:ext cx="253365" cy="2633345"/>
          </a:xfrm>
          <a:prstGeom prst="rect">
            <a:avLst/>
          </a:prstGeom>
        </p:spPr>
        <p:txBody>
          <a:bodyPr vert="horz" wrap="square" lIns="0" tIns="0" rIns="0" bIns="0"/>
          <a:lstStyle/>
          <a:p>
            <a:pPr algn="l" rtl="0" eaLnBrk="0">
              <a:lnSpc>
                <a:spcPct val="79000"/>
              </a:lnSpc>
            </a:pPr>
            <a:endParaRPr lang="en-US" altLang="en-US" sz="100" dirty="0"/>
          </a:p>
          <a:p>
            <a:pPr marL="16510" algn="l" rtl="0" eaLnBrk="0">
              <a:lnSpc>
                <a:spcPct val="81000"/>
              </a:lnSpc>
            </a:pPr>
            <a:r>
              <a:rPr sz="900" spc="-20" dirty="0">
                <a:solidFill>
                  <a:srgbClr val="000000">
                    <a:alpha val="100000"/>
                  </a:srgbClr>
                </a:solidFill>
                <a:latin typeface="Arial" panose="020B0604020202020204"/>
                <a:ea typeface="Arial" panose="020B0604020202020204"/>
                <a:cs typeface="Arial" panose="020B0604020202020204"/>
              </a:rPr>
              <a:t>70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8000"/>
              </a:lnSpc>
            </a:pPr>
            <a:endParaRPr lang="en-US" altLang="en-US" sz="1000" dirty="0"/>
          </a:p>
          <a:p>
            <a:pPr marL="15240" algn="l" rtl="0" eaLnBrk="0">
              <a:lnSpc>
                <a:spcPct val="81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8000"/>
              </a:lnSpc>
            </a:pPr>
            <a:endParaRPr lang="en-US" altLang="en-US" sz="1000" dirty="0"/>
          </a:p>
          <a:p>
            <a:pPr marL="15875" algn="l" rtl="0" eaLnBrk="0">
              <a:lnSpc>
                <a:spcPct val="81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50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8000"/>
              </a:lnSpc>
            </a:pPr>
            <a:endParaRPr lang="en-US" altLang="en-US" sz="1000" dirty="0"/>
          </a:p>
          <a:p>
            <a:pPr marL="1270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38000"/>
              </a:lnSpc>
            </a:pPr>
            <a:endParaRPr lang="en-US" altLang="en-US" sz="1000" dirty="0"/>
          </a:p>
          <a:p>
            <a:pPr marL="15875" algn="l" rtl="0" eaLnBrk="0">
              <a:lnSpc>
                <a:spcPct val="81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8000"/>
              </a:lnSpc>
            </a:pPr>
            <a:endParaRPr lang="en-US" altLang="en-US" sz="1000" dirty="0"/>
          </a:p>
          <a:p>
            <a:pPr marL="14605"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20%</a:t>
            </a:r>
            <a:endParaRPr lang="en-US" altLang="en-US" sz="900" dirty="0"/>
          </a:p>
          <a:p>
            <a:pPr algn="l" rtl="0" eaLnBrk="0">
              <a:lnSpc>
                <a:spcPct val="138000"/>
              </a:lnSpc>
            </a:pPr>
            <a:endParaRPr lang="en-US" altLang="en-US" sz="1000" dirty="0"/>
          </a:p>
          <a:p>
            <a:pPr marL="23495" algn="l" rtl="0" eaLnBrk="0">
              <a:lnSpc>
                <a:spcPct val="81000"/>
              </a:lnSpc>
              <a:spcBef>
                <a:spcPts val="280"/>
              </a:spcBef>
            </a:pPr>
            <a:r>
              <a:rPr sz="900" spc="-40" dirty="0">
                <a:solidFill>
                  <a:srgbClr val="000000">
                    <a:alpha val="100000"/>
                  </a:srgbClr>
                </a:solidFill>
                <a:latin typeface="Arial" panose="020B0604020202020204"/>
                <a:ea typeface="Arial" panose="020B0604020202020204"/>
                <a:cs typeface="Arial" panose="020B0604020202020204"/>
              </a:rPr>
              <a:t>10</a:t>
            </a:r>
            <a:r>
              <a:rPr sz="900" spc="-2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8000"/>
              </a:lnSpc>
            </a:pPr>
            <a:endParaRPr lang="en-US" altLang="en-US" sz="1000" dirty="0"/>
          </a:p>
          <a:p>
            <a:pPr algn="l" rtl="0" eaLnBrk="0">
              <a:lnSpc>
                <a:spcPct val="115000"/>
              </a:lnSpc>
            </a:pPr>
            <a:endParaRPr lang="en-US" altLang="en-US" sz="200" dirty="0"/>
          </a:p>
          <a:p>
            <a:pPr marL="79375"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668" name="textbox 668"/>
          <p:cNvSpPr/>
          <p:nvPr/>
        </p:nvSpPr>
        <p:spPr>
          <a:xfrm>
            <a:off x="684339" y="5737161"/>
            <a:ext cx="5135879"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2013</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2014</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2015</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2016</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2017</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2018</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
        <p:nvSpPr>
          <p:cNvPr id="669" name="textbox 669"/>
          <p:cNvSpPr/>
          <p:nvPr/>
        </p:nvSpPr>
        <p:spPr>
          <a:xfrm>
            <a:off x="6354698" y="2708224"/>
            <a:ext cx="2546985" cy="198120"/>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4000"/>
              </a:lnSpc>
            </a:pPr>
            <a:r>
              <a:rPr sz="1200" spc="4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4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4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中美创新药</a:t>
            </a:r>
            <a:r>
              <a:rPr sz="1200" b="1" spc="0" dirty="0">
                <a:solidFill>
                  <a:srgbClr val="0B4EA2">
                    <a:alpha val="100000"/>
                  </a:srgbClr>
                </a:solidFill>
                <a:latin typeface="Arial" panose="020B0604020202020204"/>
                <a:ea typeface="Arial" panose="020B0604020202020204"/>
                <a:cs typeface="Arial" panose="020B0604020202020204"/>
              </a:rPr>
              <a:t>IPO</a:t>
            </a:r>
            <a:r>
              <a:rPr sz="1200" spc="4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数量比例(中</a:t>
            </a:r>
            <a:r>
              <a:rPr sz="1200" b="1" spc="40" dirty="0">
                <a:solidFill>
                  <a:srgbClr val="0B4EA2">
                    <a:alpha val="100000"/>
                  </a:srgbClr>
                </a:solidFill>
                <a:latin typeface="Arial" panose="020B0604020202020204"/>
                <a:ea typeface="Arial" panose="020B0604020202020204"/>
                <a:cs typeface="Arial" panose="020B0604020202020204"/>
              </a:rPr>
              <a:t>/</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美</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sp>
        <p:nvSpPr>
          <p:cNvPr id="670" name="textbox 670"/>
          <p:cNvSpPr/>
          <p:nvPr/>
        </p:nvSpPr>
        <p:spPr>
          <a:xfrm>
            <a:off x="6839470" y="5748743"/>
            <a:ext cx="469709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2013</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2014</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2016</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2018</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2019</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2021</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a:t>
            </a:r>
            <a:r>
              <a:rPr sz="900" spc="0" dirty="0">
                <a:solidFill>
                  <a:srgbClr val="000000">
                    <a:alpha val="100000"/>
                  </a:srgbClr>
                </a:solidFill>
                <a:latin typeface="Arial" panose="020B0604020202020204"/>
                <a:ea typeface="Arial" panose="020B0604020202020204"/>
                <a:cs typeface="Arial" panose="020B0604020202020204"/>
              </a:rPr>
              <a:t>22</a:t>
            </a:r>
            <a:endParaRPr lang="en-US" altLang="en-US" sz="900" dirty="0"/>
          </a:p>
        </p:txBody>
      </p:sp>
      <p:pic>
        <p:nvPicPr>
          <p:cNvPr id="671" name="picture 671"/>
          <p:cNvPicPr>
            <a:picLocks noChangeAspect="1"/>
          </p:cNvPicPr>
          <p:nvPr/>
        </p:nvPicPr>
        <p:blipFill>
          <a:blip r:embed="rId4"/>
          <a:stretch>
            <a:fillRect/>
          </a:stretch>
        </p:blipFill>
        <p:spPr>
          <a:xfrm rot="21600000">
            <a:off x="6729984" y="5664708"/>
            <a:ext cx="4910327" cy="39623"/>
          </a:xfrm>
          <a:prstGeom prst="rect">
            <a:avLst/>
          </a:prstGeom>
        </p:spPr>
      </p:pic>
      <p:pic>
        <p:nvPicPr>
          <p:cNvPr id="673" name="picture 673"/>
          <p:cNvPicPr>
            <a:picLocks noChangeAspect="1"/>
          </p:cNvPicPr>
          <p:nvPr/>
        </p:nvPicPr>
        <p:blipFill>
          <a:blip r:embed="rId5"/>
          <a:stretch>
            <a:fillRect/>
          </a:stretch>
        </p:blipFill>
        <p:spPr>
          <a:xfrm rot="21600000">
            <a:off x="6694931" y="3168396"/>
            <a:ext cx="39624" cy="2535935"/>
          </a:xfrm>
          <a:prstGeom prst="rect">
            <a:avLst/>
          </a:prstGeom>
        </p:spPr>
      </p:pic>
      <p:sp>
        <p:nvSpPr>
          <p:cNvPr id="675" name="textbox 675"/>
          <p:cNvSpPr/>
          <p:nvPr/>
        </p:nvSpPr>
        <p:spPr>
          <a:xfrm>
            <a:off x="5531205" y="4923904"/>
            <a:ext cx="148589"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33</a:t>
            </a:r>
            <a:endParaRPr lang="en-US" altLang="en-US" sz="900" dirty="0"/>
          </a:p>
        </p:txBody>
      </p:sp>
      <p:sp>
        <p:nvSpPr>
          <p:cNvPr id="676" name="textbox 676"/>
          <p:cNvSpPr/>
          <p:nvPr/>
        </p:nvSpPr>
        <p:spPr>
          <a:xfrm>
            <a:off x="2291562" y="4839195"/>
            <a:ext cx="148589"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38</a:t>
            </a:r>
            <a:endParaRPr lang="en-US" altLang="en-US" sz="900" dirty="0"/>
          </a:p>
        </p:txBody>
      </p:sp>
      <p:sp>
        <p:nvSpPr>
          <p:cNvPr id="677" name="textbox 677"/>
          <p:cNvSpPr/>
          <p:nvPr/>
        </p:nvSpPr>
        <p:spPr>
          <a:xfrm>
            <a:off x="1913013" y="5313159"/>
            <a:ext cx="140970"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30" dirty="0">
                <a:solidFill>
                  <a:srgbClr val="000000">
                    <a:alpha val="100000"/>
                  </a:srgbClr>
                </a:solidFill>
                <a:latin typeface="Arial" panose="020B0604020202020204"/>
                <a:ea typeface="Arial" panose="020B0604020202020204"/>
                <a:cs typeface="Arial" panose="020B0604020202020204"/>
              </a:rPr>
              <a:t>1</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678" name="textbox 678"/>
          <p:cNvSpPr/>
          <p:nvPr/>
        </p:nvSpPr>
        <p:spPr>
          <a:xfrm>
            <a:off x="2992894" y="5245468"/>
            <a:ext cx="140970"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30" dirty="0">
                <a:solidFill>
                  <a:srgbClr val="000000">
                    <a:alpha val="100000"/>
                  </a:srgbClr>
                </a:solidFill>
                <a:latin typeface="Arial" panose="020B0604020202020204"/>
                <a:ea typeface="Arial" panose="020B0604020202020204"/>
                <a:cs typeface="Arial" panose="020B0604020202020204"/>
              </a:rPr>
              <a:t>1</a:t>
            </a:r>
            <a:r>
              <a:rPr sz="900" spc="-20" dirty="0">
                <a:solidFill>
                  <a:srgbClr val="000000">
                    <a:alpha val="100000"/>
                  </a:srgbClr>
                </a:solidFill>
                <a:latin typeface="Arial" panose="020B0604020202020204"/>
                <a:ea typeface="Arial" panose="020B0604020202020204"/>
                <a:cs typeface="Arial" panose="020B0604020202020204"/>
              </a:rPr>
              <a:t>4</a:t>
            </a:r>
            <a:endParaRPr lang="en-US" altLang="en-US" sz="900" dirty="0"/>
          </a:p>
        </p:txBody>
      </p:sp>
      <p:sp>
        <p:nvSpPr>
          <p:cNvPr id="679" name="textbox 679"/>
          <p:cNvSpPr/>
          <p:nvPr/>
        </p:nvSpPr>
        <p:spPr>
          <a:xfrm>
            <a:off x="1397380" y="5346849"/>
            <a:ext cx="84455"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0" dirty="0">
                <a:solidFill>
                  <a:srgbClr val="000000">
                    <a:alpha val="100000"/>
                  </a:srgbClr>
                </a:solidFill>
                <a:latin typeface="Arial" panose="020B0604020202020204"/>
                <a:ea typeface="Arial" panose="020B0604020202020204"/>
                <a:cs typeface="Arial" panose="020B0604020202020204"/>
              </a:rPr>
              <a:t>8</a:t>
            </a:r>
            <a:endParaRPr lang="en-US" altLang="en-US" sz="900" dirty="0"/>
          </a:p>
        </p:txBody>
      </p:sp>
      <p:sp>
        <p:nvSpPr>
          <p:cNvPr id="680" name="textbox 680"/>
          <p:cNvSpPr/>
          <p:nvPr/>
        </p:nvSpPr>
        <p:spPr>
          <a:xfrm>
            <a:off x="2478062" y="5365457"/>
            <a:ext cx="83819" cy="13398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79000"/>
              </a:lnSpc>
            </a:pPr>
            <a:r>
              <a:rPr sz="900" spc="0" dirty="0">
                <a:solidFill>
                  <a:srgbClr val="000000">
                    <a:alpha val="100000"/>
                  </a:srgbClr>
                </a:solidFill>
                <a:latin typeface="Arial" panose="020B0604020202020204"/>
                <a:ea typeface="Arial" panose="020B0604020202020204"/>
                <a:cs typeface="Arial" panose="020B0604020202020204"/>
              </a:rPr>
              <a:t>7</a:t>
            </a:r>
            <a:endParaRPr lang="en-US" altLang="en-US" sz="9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40"/>
          <p:cNvGrpSpPr/>
          <p:nvPr/>
        </p:nvGrpSpPr>
        <p:grpSpPr>
          <a:xfrm rot="21600000">
            <a:off x="550163" y="3594512"/>
            <a:ext cx="7056119" cy="2711799"/>
            <a:chOff x="0" y="0"/>
            <a:chExt cx="7056119" cy="2711799"/>
          </a:xfrm>
        </p:grpSpPr>
        <p:pic>
          <p:nvPicPr>
            <p:cNvPr id="681" name="picture 681"/>
            <p:cNvPicPr>
              <a:picLocks noChangeAspect="1"/>
            </p:cNvPicPr>
            <p:nvPr/>
          </p:nvPicPr>
          <p:blipFill>
            <a:blip r:embed="rId1"/>
            <a:stretch>
              <a:fillRect/>
            </a:stretch>
          </p:blipFill>
          <p:spPr>
            <a:xfrm rot="21600000">
              <a:off x="193548" y="26511"/>
              <a:ext cx="6670547" cy="2647188"/>
            </a:xfrm>
            <a:prstGeom prst="rect">
              <a:avLst/>
            </a:prstGeom>
          </p:spPr>
        </p:pic>
        <p:sp>
          <p:nvSpPr>
            <p:cNvPr id="682" name="textbox 682"/>
            <p:cNvSpPr/>
            <p:nvPr/>
          </p:nvSpPr>
          <p:spPr>
            <a:xfrm>
              <a:off x="336296" y="-12700"/>
              <a:ext cx="6560184" cy="1555114"/>
            </a:xfrm>
            <a:prstGeom prst="rect">
              <a:avLst/>
            </a:prstGeom>
          </p:spPr>
          <p:txBody>
            <a:bodyPr vert="horz" wrap="square" lIns="0" tIns="0" rIns="0" bIns="0"/>
            <a:lstStyle/>
            <a:p>
              <a:pPr algn="l" rtl="0" eaLnBrk="0">
                <a:lnSpc>
                  <a:spcPct val="79000"/>
                </a:lnSpc>
              </a:pPr>
              <a:endParaRPr lang="en-US" altLang="en-US" sz="100" dirty="0"/>
            </a:p>
            <a:p>
              <a:pPr marL="76835" algn="l" rtl="0" eaLnBrk="0">
                <a:lnSpc>
                  <a:spcPct val="100000"/>
                </a:lnSpc>
                <a:tabLst>
                  <a:tab pos="11430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FDA</a:t>
              </a:r>
              <a:r>
                <a:rPr sz="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新增</a:t>
              </a:r>
              <a:r>
                <a:rPr sz="900" spc="0" dirty="0">
                  <a:solidFill>
                    <a:srgbClr val="000000">
                      <a:alpha val="100000"/>
                    </a:srgbClr>
                  </a:solidFill>
                  <a:latin typeface="Arial" panose="020B0604020202020204"/>
                  <a:ea typeface="Arial" panose="020B0604020202020204"/>
                  <a:cs typeface="Arial" panose="020B0604020202020204"/>
                </a:rPr>
                <a:t>IND</a:t>
              </a:r>
              <a:r>
                <a:rPr sz="900" spc="120" dirty="0">
                  <a:solidFill>
                    <a:srgbClr val="000000">
                      <a:alpha val="100000"/>
                    </a:srgbClr>
                  </a:solidFill>
                  <a:latin typeface="Arial" panose="020B0604020202020204"/>
                  <a:ea typeface="Arial" panose="020B0604020202020204"/>
                  <a:cs typeface="Arial" panose="020B0604020202020204"/>
                </a:rPr>
                <a:t>  </a:t>
              </a:r>
              <a:r>
                <a:rPr sz="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(个</a:t>
              </a: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900" dirty="0"/>
            </a:p>
            <a:p>
              <a:pPr algn="r" rtl="0" eaLnBrk="0">
                <a:lnSpc>
                  <a:spcPct val="86000"/>
                </a:lnSpc>
                <a:spcBef>
                  <a:spcPts val="5"/>
                </a:spcBef>
              </a:pPr>
              <a:r>
                <a:rPr sz="900" spc="30" dirty="0">
                  <a:solidFill>
                    <a:srgbClr val="000000">
                      <a:alpha val="100000"/>
                    </a:srgbClr>
                  </a:solidFill>
                  <a:latin typeface="Arial" panose="020B0604020202020204"/>
                  <a:ea typeface="Arial" panose="020B0604020202020204"/>
                  <a:cs typeface="Arial" panose="020B0604020202020204"/>
                </a:rPr>
                <a:t>112</a:t>
              </a:r>
              <a:r>
                <a:rPr sz="900" spc="0" dirty="0">
                  <a:solidFill>
                    <a:srgbClr val="000000">
                      <a:alpha val="100000"/>
                    </a:srgbClr>
                  </a:solidFill>
                  <a:latin typeface="Arial" panose="020B0604020202020204"/>
                  <a:ea typeface="Arial" panose="020B0604020202020204"/>
                  <a:cs typeface="Arial" panose="020B0604020202020204"/>
                </a:rPr>
                <a:t>4</a:t>
              </a:r>
              <a:endParaRPr lang="en-US" altLang="en-US" sz="900" dirty="0"/>
            </a:p>
            <a:p>
              <a:pPr marL="76835" algn="l" rtl="0" eaLnBrk="0">
                <a:lnSpc>
                  <a:spcPts val="1120"/>
                </a:lnSpc>
                <a:spcBef>
                  <a:spcPts val="835"/>
                </a:spcBef>
                <a:tabLst>
                  <a:tab pos="113030" algn="l"/>
                </a:tabLst>
              </a:pP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国产新药新增</a:t>
              </a:r>
              <a:r>
                <a:rPr sz="900" spc="0" dirty="0">
                  <a:solidFill>
                    <a:srgbClr val="000000">
                      <a:alpha val="100000"/>
                    </a:srgbClr>
                  </a:solidFill>
                  <a:latin typeface="Arial" panose="020B0604020202020204"/>
                  <a:ea typeface="Arial" panose="020B0604020202020204"/>
                  <a:cs typeface="Arial" panose="020B0604020202020204"/>
                </a:rPr>
                <a:t>IND</a:t>
              </a:r>
              <a:r>
                <a:rPr sz="900" spc="100" dirty="0">
                  <a:solidFill>
                    <a:srgbClr val="000000">
                      <a:alpha val="100000"/>
                    </a:srgbClr>
                  </a:solidFill>
                  <a:latin typeface="Arial" panose="020B0604020202020204"/>
                  <a:ea typeface="Arial" panose="020B0604020202020204"/>
                  <a:cs typeface="Arial" panose="020B0604020202020204"/>
                </a:rPr>
                <a:t>  </a:t>
              </a: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(个</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900" dirty="0"/>
            </a:p>
            <a:p>
              <a:pPr algn="l" rtl="0" eaLnBrk="0">
                <a:lnSpc>
                  <a:spcPct val="114000"/>
                </a:lnSpc>
              </a:pPr>
              <a:endParaRPr lang="en-US" altLang="en-US" sz="1000" dirty="0"/>
            </a:p>
            <a:p>
              <a:pPr algn="l" rtl="0" eaLnBrk="0">
                <a:lnSpc>
                  <a:spcPct val="114000"/>
                </a:lnSpc>
              </a:pPr>
              <a:endParaRPr lang="en-US" altLang="en-US" sz="1000" dirty="0"/>
            </a:p>
            <a:p>
              <a:pPr algn="l" rtl="0" eaLnBrk="0">
                <a:lnSpc>
                  <a:spcPct val="115000"/>
                </a:lnSpc>
              </a:pPr>
              <a:endParaRPr lang="en-US" altLang="en-US" sz="1000" dirty="0"/>
            </a:p>
            <a:p>
              <a:pPr algn="l" rtl="0" eaLnBrk="0">
                <a:lnSpc>
                  <a:spcPct val="115000"/>
                </a:lnSpc>
              </a:pPr>
              <a:endParaRPr lang="en-US" altLang="en-US" sz="1000" dirty="0"/>
            </a:p>
            <a:p>
              <a:pPr algn="l" rtl="0" eaLnBrk="0">
                <a:lnSpc>
                  <a:spcPct val="115000"/>
                </a:lnSpc>
              </a:pPr>
              <a:endParaRPr lang="en-US" altLang="en-US" sz="1000" dirty="0"/>
            </a:p>
            <a:p>
              <a:pPr algn="l" rtl="0" eaLnBrk="0">
                <a:lnSpc>
                  <a:spcPct val="113000"/>
                </a:lnSpc>
              </a:pPr>
              <a:endParaRPr lang="en-US" altLang="en-US" sz="200" dirty="0"/>
            </a:p>
            <a:p>
              <a:pPr algn="r" rtl="0" eaLnBrk="0">
                <a:lnSpc>
                  <a:spcPct val="86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51</a:t>
              </a:r>
              <a:r>
                <a:rPr sz="900" spc="30" dirty="0">
                  <a:solidFill>
                    <a:srgbClr val="000000">
                      <a:alpha val="100000"/>
                    </a:srgbClr>
                  </a:solidFill>
                  <a:latin typeface="Arial" panose="020B0604020202020204"/>
                  <a:ea typeface="Arial" panose="020B0604020202020204"/>
                  <a:cs typeface="Arial" panose="020B0604020202020204"/>
                </a:rPr>
                <a:t>8</a:t>
              </a:r>
              <a:endParaRPr lang="en-US" altLang="en-US" sz="900" dirty="0"/>
            </a:p>
          </p:txBody>
        </p:sp>
        <p:sp>
          <p:nvSpPr>
            <p:cNvPr id="683" name="path"/>
            <p:cNvSpPr/>
            <p:nvPr/>
          </p:nvSpPr>
          <p:spPr>
            <a:xfrm>
              <a:off x="348996" y="383127"/>
              <a:ext cx="64008" cy="64007"/>
            </a:xfrm>
            <a:custGeom>
              <a:avLst/>
              <a:gdLst/>
              <a:ahLst/>
              <a:cxnLst/>
              <a:rect l="0" t="0" r="0" b="0"/>
              <a:pathLst>
                <a:path w="100" h="100">
                  <a:moveTo>
                    <a:pt x="0" y="100"/>
                  </a:moveTo>
                  <a:lnTo>
                    <a:pt x="100" y="100"/>
                  </a:lnTo>
                  <a:lnTo>
                    <a:pt x="100" y="0"/>
                  </a:lnTo>
                  <a:lnTo>
                    <a:pt x="0" y="0"/>
                  </a:lnTo>
                  <a:lnTo>
                    <a:pt x="0" y="100"/>
                  </a:lnTo>
                  <a:close/>
                </a:path>
              </a:pathLst>
            </a:custGeom>
            <a:solidFill>
              <a:srgbClr val="92D050">
                <a:alpha val="100000"/>
              </a:srgbClr>
            </a:solidFill>
            <a:ln cap="flat">
              <a:noFill/>
              <a:prstDash val="solid"/>
              <a:miter lim="0"/>
            </a:ln>
          </p:spPr>
          <p:txBody>
            <a:bodyPr rtlCol="0"/>
            <a:lstStyle/>
            <a:p>
              <a:pPr algn="ctr"/>
              <a:endParaRPr lang="zh-CN" altLang="en-US"/>
            </a:p>
          </p:txBody>
        </p:sp>
        <p:sp>
          <p:nvSpPr>
            <p:cNvPr id="684" name="path"/>
            <p:cNvSpPr/>
            <p:nvPr/>
          </p:nvSpPr>
          <p:spPr>
            <a:xfrm>
              <a:off x="348996" y="21939"/>
              <a:ext cx="64008" cy="64007"/>
            </a:xfrm>
            <a:custGeom>
              <a:avLst/>
              <a:gdLst/>
              <a:ahLst/>
              <a:cxnLst/>
              <a:rect l="0" t="0" r="0" b="0"/>
              <a:pathLst>
                <a:path w="100" h="100">
                  <a:moveTo>
                    <a:pt x="0" y="100"/>
                  </a:moveTo>
                  <a:lnTo>
                    <a:pt x="100" y="100"/>
                  </a:lnTo>
                  <a:lnTo>
                    <a:pt x="100" y="0"/>
                  </a:lnTo>
                  <a:lnTo>
                    <a:pt x="0" y="0"/>
                  </a:lnTo>
                  <a:lnTo>
                    <a:pt x="0" y="100"/>
                  </a:lnTo>
                  <a:close/>
                </a:path>
              </a:pathLst>
            </a:custGeom>
            <a:solidFill>
              <a:srgbClr val="4F81BD">
                <a:alpha val="100000"/>
              </a:srgbClr>
            </a:solidFill>
            <a:ln cap="flat">
              <a:noFill/>
              <a:prstDash val="solid"/>
              <a:miter lim="0"/>
            </a:ln>
          </p:spPr>
          <p:txBody>
            <a:bodyPr rtlCol="0"/>
            <a:lstStyle/>
            <a:p>
              <a:pPr algn="ctr"/>
              <a:endParaRPr lang="zh-CN" altLang="en-US"/>
            </a:p>
          </p:txBody>
        </p:sp>
        <p:pic>
          <p:nvPicPr>
            <p:cNvPr id="685" name="picture 685"/>
            <p:cNvPicPr>
              <a:picLocks noChangeAspect="1"/>
            </p:cNvPicPr>
            <p:nvPr/>
          </p:nvPicPr>
          <p:blipFill>
            <a:blip r:embed="rId2"/>
            <a:stretch>
              <a:fillRect/>
            </a:stretch>
          </p:blipFill>
          <p:spPr>
            <a:xfrm rot="21600000">
              <a:off x="0" y="2669127"/>
              <a:ext cx="7056119" cy="42672"/>
            </a:xfrm>
            <a:prstGeom prst="rect">
              <a:avLst/>
            </a:prstGeom>
          </p:spPr>
        </p:pic>
      </p:grpSp>
      <p:sp>
        <p:nvSpPr>
          <p:cNvPr id="686" name="textbox 686"/>
          <p:cNvSpPr/>
          <p:nvPr/>
        </p:nvSpPr>
        <p:spPr>
          <a:xfrm>
            <a:off x="553356" y="1101083"/>
            <a:ext cx="11101705" cy="1194435"/>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7000"/>
              </a:lnSpc>
            </a:pPr>
            <a:r>
              <a:rPr sz="1400" spc="-60" dirty="0">
                <a:solidFill>
                  <a:srgbClr val="0B4EA2">
                    <a:alpha val="100000"/>
                  </a:srgbClr>
                </a:solidFill>
                <a:latin typeface="Wingdings" panose="05000000000000000000"/>
                <a:ea typeface="Wingdings" panose="05000000000000000000"/>
                <a:cs typeface="Wingdings" panose="05000000000000000000"/>
              </a:rPr>
              <a:t>1</a:t>
            </a:r>
            <a:r>
              <a:rPr sz="1400" spc="-60" dirty="0">
                <a:solidFill>
                  <a:srgbClr val="0B4EA2">
                    <a:alpha val="100000"/>
                  </a:srgbClr>
                </a:solidFill>
                <a:latin typeface="Wingdings" panose="05000000000000000000"/>
                <a:ea typeface="Wingdings" panose="05000000000000000000"/>
                <a:cs typeface="Wingdings" panose="05000000000000000000"/>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美国是全球第一大药品市场，</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Arial" panose="020B0604020202020204"/>
                <a:ea typeface="Arial" panose="020B0604020202020204"/>
                <a:cs typeface="Arial" panose="020B0604020202020204"/>
              </a:rPr>
              <a:t>FDA</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受理审批了全球新药的临床和上市</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申</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请。</a:t>
            </a:r>
            <a:endParaRPr lang="en-US" altLang="en-US" sz="1400" dirty="0"/>
          </a:p>
          <a:p>
            <a:pPr marL="303530" indent="-290830" algn="l" rtl="0" eaLnBrk="0">
              <a:lnSpc>
                <a:spcPct val="125000"/>
              </a:lnSpc>
              <a:spcBef>
                <a:spcPts val="850"/>
              </a:spcBef>
            </a:pPr>
            <a:r>
              <a:rPr sz="1400" spc="-30" dirty="0">
                <a:solidFill>
                  <a:srgbClr val="0B4EA2">
                    <a:alpha val="100000"/>
                  </a:srgbClr>
                </a:solidFill>
                <a:latin typeface="Wingdings" panose="05000000000000000000"/>
                <a:ea typeface="Wingdings" panose="05000000000000000000"/>
                <a:cs typeface="Wingdings" panose="05000000000000000000"/>
              </a:rPr>
              <a:t>1</a:t>
            </a:r>
            <a:r>
              <a:rPr sz="1400" spc="-30" dirty="0">
                <a:solidFill>
                  <a:srgbClr val="0B4EA2">
                    <a:alpha val="100000"/>
                  </a:srgbClr>
                </a:solidFill>
                <a:latin typeface="Wingdings" panose="05000000000000000000"/>
                <a:ea typeface="Wingdings" panose="05000000000000000000"/>
                <a:cs typeface="Wingdings" panose="05000000000000000000"/>
              </a:rPr>
              <a:t> </a:t>
            </a:r>
            <a:r>
              <a:rPr sz="1400" spc="0" dirty="0">
                <a:solidFill>
                  <a:srgbClr val="000000">
                    <a:alpha val="100000"/>
                  </a:srgbClr>
                </a:solidFill>
                <a:latin typeface="Arial" panose="020B0604020202020204"/>
                <a:ea typeface="Arial" panose="020B0604020202020204"/>
                <a:cs typeface="Arial" panose="020B0604020202020204"/>
              </a:rPr>
              <a:t>FDA</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年新增</a:t>
            </a:r>
            <a:r>
              <a:rPr sz="1400" spc="0" dirty="0">
                <a:solidFill>
                  <a:srgbClr val="000000">
                    <a:alpha val="100000"/>
                  </a:srgbClr>
                </a:solidFill>
                <a:latin typeface="Arial" panose="020B0604020202020204"/>
                <a:ea typeface="Arial" panose="020B0604020202020204"/>
                <a:cs typeface="Arial" panose="020B0604020202020204"/>
              </a:rPr>
              <a:t>IND</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数量：</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Arial" panose="020B0604020202020204"/>
                <a:ea typeface="Arial" panose="020B0604020202020204"/>
                <a:cs typeface="Arial" panose="020B0604020202020204"/>
              </a:rPr>
              <a:t>2014-2019</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年复合增速为</a:t>
            </a:r>
            <a:r>
              <a:rPr sz="1400" spc="-30" dirty="0">
                <a:solidFill>
                  <a:srgbClr val="000000">
                    <a:alpha val="100000"/>
                  </a:srgbClr>
                </a:solidFill>
                <a:latin typeface="Arial" panose="020B0604020202020204"/>
                <a:ea typeface="Arial" panose="020B0604020202020204"/>
                <a:cs typeface="Arial" panose="020B0604020202020204"/>
              </a:rPr>
              <a:t>3.5%</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Arial" panose="020B0604020202020204"/>
                <a:ea typeface="Arial" panose="020B0604020202020204"/>
                <a:cs typeface="Arial" panose="020B0604020202020204"/>
              </a:rPr>
              <a:t>2020-2021</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，资金充裕叠加新冠项目大幅增加</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，达到</a:t>
            </a:r>
            <a:r>
              <a:rPr sz="1400" spc="-30" dirty="0">
                <a:solidFill>
                  <a:srgbClr val="000000">
                    <a:alpha val="100000"/>
                  </a:srgbClr>
                </a:solidFill>
                <a:latin typeface="Arial" panose="020B0604020202020204"/>
                <a:ea typeface="Arial" panose="020B0604020202020204"/>
                <a:cs typeface="Arial" panose="020B0604020202020204"/>
              </a:rPr>
              <a:t>1250</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余</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个；</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Arial" panose="020B0604020202020204"/>
                <a:ea typeface="Arial" panose="020B0604020202020204"/>
                <a:cs typeface="Arial" panose="020B0604020202020204"/>
              </a:rPr>
              <a:t>2022</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年回落到</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Arial" panose="020B0604020202020204"/>
                <a:ea typeface="Arial" panose="020B0604020202020204"/>
                <a:cs typeface="Arial" panose="020B0604020202020204"/>
              </a:rPr>
              <a:t>1124</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个</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3000"/>
              </a:lnSpc>
            </a:pPr>
            <a:endParaRPr lang="en-US" altLang="en-US" sz="700" dirty="0"/>
          </a:p>
          <a:p>
            <a:pPr marL="12700" algn="l" rtl="0" eaLnBrk="0">
              <a:lnSpc>
                <a:spcPct val="98000"/>
              </a:lnSpc>
              <a:spcBef>
                <a:spcPts val="5"/>
              </a:spcBef>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Arial" panose="020B0604020202020204"/>
                <a:ea typeface="Arial" panose="020B0604020202020204"/>
                <a:cs typeface="Arial" panose="020B0604020202020204"/>
              </a:rPr>
              <a:t>2022</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中国新增新药</a:t>
            </a:r>
            <a:r>
              <a:rPr sz="1400" spc="-70" dirty="0">
                <a:solidFill>
                  <a:srgbClr val="000000">
                    <a:alpha val="100000"/>
                  </a:srgbClr>
                </a:solidFill>
                <a:latin typeface="Arial" panose="020B0604020202020204"/>
                <a:ea typeface="Arial" panose="020B0604020202020204"/>
                <a:cs typeface="Arial" panose="020B0604020202020204"/>
              </a:rPr>
              <a:t>IND</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达到</a:t>
            </a:r>
            <a:r>
              <a:rPr sz="1400" spc="-70" dirty="0">
                <a:solidFill>
                  <a:srgbClr val="000000">
                    <a:alpha val="100000"/>
                  </a:srgbClr>
                </a:solidFill>
                <a:latin typeface="Arial" panose="020B0604020202020204"/>
                <a:ea typeface="Arial" panose="020B0604020202020204"/>
                <a:cs typeface="Arial" panose="020B0604020202020204"/>
              </a:rPr>
              <a:t>FD</a:t>
            </a:r>
            <a:r>
              <a:rPr sz="1400" spc="0" dirty="0">
                <a:solidFill>
                  <a:srgbClr val="000000">
                    <a:alpha val="100000"/>
                  </a:srgbClr>
                </a:solidFill>
                <a:latin typeface="Arial" panose="020B0604020202020204"/>
                <a:ea typeface="Arial" panose="020B0604020202020204"/>
                <a:cs typeface="Arial" panose="020B0604020202020204"/>
              </a:rPr>
              <a:t>A</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1400" spc="-70" dirty="0">
                <a:solidFill>
                  <a:srgbClr val="FF0000">
                    <a:alpha val="100000"/>
                  </a:srgbClr>
                </a:solidFill>
                <a:latin typeface="Arial" panose="020B0604020202020204"/>
                <a:ea typeface="Arial" panose="020B0604020202020204"/>
                <a:cs typeface="Arial" panose="020B0604020202020204"/>
              </a:rPr>
              <a:t>46%</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p:txBody>
      </p:sp>
      <p:sp>
        <p:nvSpPr>
          <p:cNvPr id="687" name="textbox 687"/>
          <p:cNvSpPr/>
          <p:nvPr/>
        </p:nvSpPr>
        <p:spPr>
          <a:xfrm>
            <a:off x="7066011" y="6357198"/>
            <a:ext cx="4593590" cy="443865"/>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6000"/>
              </a:lnSpc>
            </a:pPr>
            <a:r>
              <a:rPr sz="900" spc="50" dirty="0">
                <a:solidFill>
                  <a:srgbClr val="000000">
                    <a:alpha val="100000"/>
                  </a:srgbClr>
                </a:solidFill>
                <a:latin typeface="Arial" panose="020B0604020202020204"/>
                <a:ea typeface="Arial" panose="020B0604020202020204"/>
                <a:cs typeface="Arial" panose="020B0604020202020204"/>
              </a:rPr>
              <a:t>202</a:t>
            </a:r>
            <a:r>
              <a:rPr sz="900" spc="40" dirty="0">
                <a:solidFill>
                  <a:srgbClr val="000000">
                    <a:alpha val="100000"/>
                  </a:srgbClr>
                </a:solidFill>
                <a:latin typeface="Arial" panose="020B0604020202020204"/>
                <a:ea typeface="Arial" panose="020B0604020202020204"/>
                <a:cs typeface="Arial" panose="020B0604020202020204"/>
              </a:rPr>
              <a:t>2</a:t>
            </a:r>
            <a:endParaRPr lang="en-US" altLang="en-US" sz="900" dirty="0"/>
          </a:p>
          <a:p>
            <a:pPr algn="l" rtl="0" eaLnBrk="0">
              <a:lnSpc>
                <a:spcPct val="109000"/>
              </a:lnSpc>
            </a:pPr>
            <a:endParaRPr lang="en-US" altLang="en-US" sz="1000" dirty="0"/>
          </a:p>
          <a:p>
            <a:pPr algn="r" rtl="0" eaLnBrk="0">
              <a:lnSpc>
                <a:spcPct val="97000"/>
              </a:lnSpc>
              <a:spcBef>
                <a:spcPts val="5"/>
              </a:spcBef>
            </a:pPr>
            <a:r>
              <a:rPr sz="900" spc="-50" dirty="0">
                <a:solidFill>
                  <a:srgbClr val="58595B">
                    <a:alpha val="100000"/>
                  </a:srgbClr>
                </a:solidFill>
                <a:latin typeface="微软雅黑" panose="020B0503020204020204" charset="-122"/>
                <a:ea typeface="微软雅黑" panose="020B0503020204020204" charset="-122"/>
                <a:cs typeface="微软雅黑" panose="020B0503020204020204" charset="-122"/>
              </a:rPr>
              <a:t>资料来源：</a:t>
            </a:r>
            <a:r>
              <a:rPr sz="900" spc="-50" dirty="0">
                <a:solidFill>
                  <a:srgbClr val="58595B">
                    <a:alpha val="100000"/>
                  </a:srgbClr>
                </a:solidFill>
                <a:latin typeface="微软雅黑" panose="020B0503020204020204" charset="-122"/>
                <a:ea typeface="微软雅黑" panose="020B0503020204020204" charset="-122"/>
                <a:cs typeface="微软雅黑" panose="020B0503020204020204" charset="-122"/>
              </a:rPr>
              <a:t>  </a:t>
            </a:r>
            <a:r>
              <a:rPr sz="900" spc="-50" dirty="0">
                <a:solidFill>
                  <a:srgbClr val="58595B">
                    <a:alpha val="100000"/>
                  </a:srgbClr>
                </a:solidFill>
                <a:latin typeface="Arial" panose="020B0604020202020204"/>
                <a:ea typeface="Arial" panose="020B0604020202020204"/>
                <a:cs typeface="Arial" panose="020B0604020202020204"/>
              </a:rPr>
              <a:t>FD</a:t>
            </a:r>
            <a:r>
              <a:rPr sz="900" spc="-40" dirty="0">
                <a:solidFill>
                  <a:srgbClr val="58595B">
                    <a:alpha val="100000"/>
                  </a:srgbClr>
                </a:solidFill>
                <a:latin typeface="Arial" panose="020B0604020202020204"/>
                <a:ea typeface="Arial" panose="020B0604020202020204"/>
                <a:cs typeface="Arial" panose="020B0604020202020204"/>
              </a:rPr>
              <a:t>A</a:t>
            </a:r>
            <a:r>
              <a:rPr sz="900" spc="-50" dirty="0">
                <a:solidFill>
                  <a:srgbClr val="58595B">
                    <a:alpha val="100000"/>
                  </a:srgbClr>
                </a:solidFill>
                <a:latin typeface="Arial" panose="020B0604020202020204"/>
                <a:ea typeface="Arial" panose="020B0604020202020204"/>
                <a:cs typeface="Arial" panose="020B0604020202020204"/>
              </a:rPr>
              <a:t> </a:t>
            </a:r>
            <a:r>
              <a:rPr sz="900" spc="-50" dirty="0">
                <a:solidFill>
                  <a:srgbClr val="58595B">
                    <a:alpha val="100000"/>
                  </a:srgbClr>
                </a:solidFill>
                <a:latin typeface="微软雅黑" panose="020B0503020204020204" charset="-122"/>
                <a:ea typeface="微软雅黑" panose="020B0503020204020204" charset="-122"/>
                <a:cs typeface="微软雅黑" panose="020B0503020204020204" charset="-122"/>
              </a:rPr>
              <a:t>，</a:t>
            </a:r>
            <a:r>
              <a:rPr sz="900" spc="0" dirty="0">
                <a:solidFill>
                  <a:srgbClr val="58595B">
                    <a:alpha val="100000"/>
                  </a:srgbClr>
                </a:solidFill>
                <a:latin typeface="Arial" panose="020B0604020202020204"/>
                <a:ea typeface="Arial" panose="020B0604020202020204"/>
                <a:cs typeface="Arial" panose="020B0604020202020204"/>
              </a:rPr>
              <a:t>CDE</a:t>
            </a:r>
            <a:r>
              <a:rPr sz="900" spc="-50" dirty="0">
                <a:solidFill>
                  <a:srgbClr val="58595B">
                    <a:alpha val="100000"/>
                  </a:srgbClr>
                </a:solidFill>
                <a:latin typeface="微软雅黑" panose="020B0503020204020204" charset="-122"/>
                <a:ea typeface="微软雅黑" panose="020B0503020204020204" charset="-122"/>
                <a:cs typeface="微软雅黑" panose="020B0503020204020204" charset="-122"/>
              </a:rPr>
              <a:t>，华创证券</a:t>
            </a:r>
            <a:endParaRPr lang="en-US" altLang="en-US" sz="900" dirty="0"/>
          </a:p>
        </p:txBody>
      </p:sp>
      <p:sp>
        <p:nvSpPr>
          <p:cNvPr id="688" name="textbox 688"/>
          <p:cNvSpPr/>
          <p:nvPr/>
        </p:nvSpPr>
        <p:spPr>
          <a:xfrm>
            <a:off x="341892" y="6357198"/>
            <a:ext cx="3355975" cy="457834"/>
          </a:xfrm>
          <a:prstGeom prst="rect">
            <a:avLst/>
          </a:prstGeom>
        </p:spPr>
        <p:txBody>
          <a:bodyPr vert="horz" wrap="square" lIns="0" tIns="0" rIns="0" bIns="0"/>
          <a:lstStyle/>
          <a:p>
            <a:pPr algn="l" rtl="0" eaLnBrk="0">
              <a:lnSpc>
                <a:spcPct val="86000"/>
              </a:lnSpc>
            </a:pPr>
            <a:endParaRPr lang="en-US" altLang="en-US" sz="100" dirty="0"/>
          </a:p>
          <a:p>
            <a:pPr marL="463550" algn="l" rtl="0" eaLnBrk="0">
              <a:lnSpc>
                <a:spcPct val="86000"/>
              </a:lnSpc>
            </a:pPr>
            <a:r>
              <a:rPr sz="900" spc="30" dirty="0">
                <a:solidFill>
                  <a:srgbClr val="000000">
                    <a:alpha val="100000"/>
                  </a:srgbClr>
                </a:solidFill>
                <a:latin typeface="Arial" panose="020B0604020202020204"/>
                <a:ea typeface="Arial" panose="020B0604020202020204"/>
                <a:cs typeface="Arial" panose="020B0604020202020204"/>
              </a:rPr>
              <a:t>2014</a:t>
            </a:r>
            <a:r>
              <a:rPr sz="900" spc="30" dirty="0">
                <a:solidFill>
                  <a:srgbClr val="000000">
                    <a:alpha val="100000"/>
                  </a:srgbClr>
                </a:solidFill>
                <a:latin typeface="Arial" panose="020B0604020202020204"/>
                <a:ea typeface="Arial" panose="020B0604020202020204"/>
                <a:cs typeface="Arial" panose="020B0604020202020204"/>
              </a:rPr>
              <a:t>               </a:t>
            </a:r>
            <a:r>
              <a:rPr sz="900" spc="30" dirty="0">
                <a:solidFill>
                  <a:srgbClr val="000000">
                    <a:alpha val="100000"/>
                  </a:srgbClr>
                </a:solidFill>
                <a:latin typeface="Arial" panose="020B0604020202020204"/>
                <a:ea typeface="Arial" panose="020B0604020202020204"/>
                <a:cs typeface="Arial" panose="020B0604020202020204"/>
              </a:rPr>
              <a:t>2015</a:t>
            </a:r>
            <a:r>
              <a:rPr sz="900" spc="30" dirty="0">
                <a:solidFill>
                  <a:srgbClr val="000000">
                    <a:alpha val="100000"/>
                  </a:srgbClr>
                </a:solidFill>
                <a:latin typeface="Arial" panose="020B0604020202020204"/>
                <a:ea typeface="Arial" panose="020B0604020202020204"/>
                <a:cs typeface="Arial" panose="020B0604020202020204"/>
              </a:rPr>
              <a:t>               </a:t>
            </a:r>
            <a:r>
              <a:rPr sz="900" spc="30" dirty="0">
                <a:solidFill>
                  <a:srgbClr val="000000">
                    <a:alpha val="100000"/>
                  </a:srgbClr>
                </a:solidFill>
                <a:latin typeface="Arial" panose="020B0604020202020204"/>
                <a:ea typeface="Arial" panose="020B0604020202020204"/>
                <a:cs typeface="Arial" panose="020B0604020202020204"/>
              </a:rPr>
              <a:t>2016</a:t>
            </a:r>
            <a:r>
              <a:rPr sz="900" spc="3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2017</a:t>
            </a:r>
            <a:endParaRPr lang="en-US" altLang="en-US" sz="900" dirty="0"/>
          </a:p>
          <a:p>
            <a:pPr algn="l" rtl="0" eaLnBrk="0">
              <a:lnSpc>
                <a:spcPct val="109000"/>
              </a:lnSpc>
            </a:pPr>
            <a:endParaRPr lang="en-US" altLang="en-US" sz="1000" dirty="0"/>
          </a:p>
          <a:p>
            <a:pPr algn="l" rtl="0" eaLnBrk="0">
              <a:lnSpc>
                <a:spcPct val="104000"/>
              </a:lnSpc>
            </a:pPr>
            <a:endParaRPr lang="en-US" altLang="en-US" sz="200" dirty="0"/>
          </a:p>
          <a:p>
            <a:pPr marL="12700" algn="l" rtl="0" eaLnBrk="0">
              <a:lnSpc>
                <a:spcPct val="95000"/>
              </a:lnSpc>
              <a:spcBef>
                <a:spcPts val="0"/>
              </a:spcBef>
            </a:pPr>
            <a:r>
              <a:rPr sz="8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证监会审核华创证券投资咨询业务资格批文号：证监许可(</a:t>
            </a:r>
            <a:r>
              <a:rPr sz="800" spc="20" dirty="0">
                <a:solidFill>
                  <a:srgbClr val="000000">
                    <a:alpha val="100000"/>
                  </a:srgbClr>
                </a:solidFill>
                <a:latin typeface="Arial" panose="020B0604020202020204"/>
                <a:ea typeface="Arial" panose="020B0604020202020204"/>
                <a:cs typeface="Arial" panose="020B0604020202020204"/>
              </a:rPr>
              <a:t>2009</a:t>
            </a:r>
            <a:r>
              <a:rPr sz="8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Arial" panose="020B0604020202020204"/>
                <a:ea typeface="Arial" panose="020B0604020202020204"/>
                <a:cs typeface="Arial" panose="020B0604020202020204"/>
              </a:rPr>
              <a:t>1210</a:t>
            </a:r>
            <a:r>
              <a:rPr sz="800" spc="0" dirty="0">
                <a:solidFill>
                  <a:srgbClr val="000000">
                    <a:alpha val="100000"/>
                  </a:srgbClr>
                </a:solidFill>
                <a:latin typeface="Arial" panose="020B0604020202020204"/>
                <a:ea typeface="Arial" panose="020B0604020202020204"/>
                <a:cs typeface="Arial" panose="020B0604020202020204"/>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号</a:t>
            </a:r>
            <a:endParaRPr lang="en-US" altLang="en-US" sz="800" dirty="0"/>
          </a:p>
        </p:txBody>
      </p:sp>
      <p:sp>
        <p:nvSpPr>
          <p:cNvPr id="689" name="textbox 689"/>
          <p:cNvSpPr/>
          <p:nvPr/>
        </p:nvSpPr>
        <p:spPr>
          <a:xfrm>
            <a:off x="627684" y="380517"/>
            <a:ext cx="3581400" cy="379095"/>
          </a:xfrm>
          <a:prstGeom prst="rect">
            <a:avLst/>
          </a:prstGeom>
        </p:spPr>
        <p:txBody>
          <a:bodyPr vert="horz" wrap="square" lIns="0" tIns="0" rIns="0" bIns="0"/>
          <a:lstStyle/>
          <a:p>
            <a:pPr algn="l" rtl="0" eaLnBrk="0">
              <a:lnSpc>
                <a:spcPct val="75000"/>
              </a:lnSpc>
            </a:pPr>
            <a:endParaRPr lang="en-US" altLang="en-US" sz="100" dirty="0"/>
          </a:p>
          <a:p>
            <a:pPr marL="12700" algn="l" rtl="0" eaLnBrk="0">
              <a:lnSpc>
                <a:spcPct val="97000"/>
              </a:lnSpc>
            </a:pPr>
            <a:r>
              <a:rPr sz="2400" spc="-2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国产新药</a:t>
            </a:r>
            <a:r>
              <a:rPr sz="2400" b="1" spc="0" dirty="0">
                <a:solidFill>
                  <a:srgbClr val="0B4EA2">
                    <a:alpha val="100000"/>
                  </a:srgbClr>
                </a:solidFill>
                <a:latin typeface="Arial" panose="020B0604020202020204"/>
                <a:ea typeface="Arial" panose="020B0604020202020204"/>
                <a:cs typeface="Arial" panose="020B0604020202020204"/>
              </a:rPr>
              <a:t>IND</a:t>
            </a:r>
            <a:r>
              <a:rPr sz="2400" spc="-2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数量世</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界第二</a:t>
            </a:r>
            <a:endParaRPr lang="en-US" altLang="en-US" sz="2400" dirty="0"/>
          </a:p>
        </p:txBody>
      </p:sp>
      <p:pic>
        <p:nvPicPr>
          <p:cNvPr id="690" name="picture 690"/>
          <p:cNvPicPr>
            <a:picLocks noChangeAspect="1"/>
          </p:cNvPicPr>
          <p:nvPr/>
        </p:nvPicPr>
        <p:blipFill>
          <a:blip r:embed="rId3"/>
          <a:stretch>
            <a:fillRect/>
          </a:stretch>
        </p:blipFill>
        <p:spPr>
          <a:xfrm rot="21600000">
            <a:off x="9143" y="859535"/>
            <a:ext cx="12182856" cy="89915"/>
          </a:xfrm>
          <a:prstGeom prst="rect">
            <a:avLst/>
          </a:prstGeom>
        </p:spPr>
      </p:pic>
      <p:pic>
        <p:nvPicPr>
          <p:cNvPr id="691" name="picture 691"/>
          <p:cNvPicPr>
            <a:picLocks noChangeAspect="1"/>
          </p:cNvPicPr>
          <p:nvPr/>
        </p:nvPicPr>
        <p:blipFill>
          <a:blip r:embed="rId4"/>
          <a:stretch>
            <a:fillRect/>
          </a:stretch>
        </p:blipFill>
        <p:spPr>
          <a:xfrm rot="21600000">
            <a:off x="10677144" y="217932"/>
            <a:ext cx="1350264" cy="387095"/>
          </a:xfrm>
          <a:prstGeom prst="rect">
            <a:avLst/>
          </a:prstGeom>
        </p:spPr>
      </p:pic>
      <p:sp>
        <p:nvSpPr>
          <p:cNvPr id="692" name="textbox 692"/>
          <p:cNvSpPr/>
          <p:nvPr/>
        </p:nvSpPr>
        <p:spPr>
          <a:xfrm>
            <a:off x="543407" y="2905455"/>
            <a:ext cx="2711450" cy="198120"/>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4000"/>
              </a:lnSpc>
            </a:pPr>
            <a:r>
              <a:rPr sz="1200" spc="7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7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FDA</a:t>
            </a:r>
            <a:r>
              <a:rPr sz="1200" spc="7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和</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CDE</a:t>
            </a:r>
            <a:r>
              <a:rPr sz="1200" spc="7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新增</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IND</a:t>
            </a:r>
            <a:r>
              <a:rPr sz="1200" spc="7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数量对比(个</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sp>
        <p:nvSpPr>
          <p:cNvPr id="693" name="textbox 693"/>
          <p:cNvSpPr/>
          <p:nvPr/>
        </p:nvSpPr>
        <p:spPr>
          <a:xfrm>
            <a:off x="6019305" y="6357198"/>
            <a:ext cx="567055" cy="429259"/>
          </a:xfrm>
          <a:prstGeom prst="rect">
            <a:avLst/>
          </a:prstGeom>
        </p:spPr>
        <p:txBody>
          <a:bodyPr vert="horz" wrap="square" lIns="0" tIns="0" rIns="0" bIns="0"/>
          <a:lstStyle/>
          <a:p>
            <a:pPr algn="l" rtl="0" eaLnBrk="0">
              <a:lnSpc>
                <a:spcPct val="86000"/>
              </a:lnSpc>
            </a:pPr>
            <a:endParaRPr lang="en-US" altLang="en-US" sz="100" dirty="0"/>
          </a:p>
          <a:p>
            <a:pPr marL="275590" algn="l" rtl="0" eaLnBrk="0">
              <a:lnSpc>
                <a:spcPct val="86000"/>
              </a:lnSpc>
            </a:pPr>
            <a:r>
              <a:rPr sz="900" spc="50" dirty="0">
                <a:solidFill>
                  <a:srgbClr val="000000">
                    <a:alpha val="100000"/>
                  </a:srgbClr>
                </a:solidFill>
                <a:latin typeface="Arial" panose="020B0604020202020204"/>
                <a:ea typeface="Arial" panose="020B0604020202020204"/>
                <a:cs typeface="Arial" panose="020B0604020202020204"/>
              </a:rPr>
              <a:t>202</a:t>
            </a:r>
            <a:r>
              <a:rPr sz="900" spc="40" dirty="0">
                <a:solidFill>
                  <a:srgbClr val="000000">
                    <a:alpha val="100000"/>
                  </a:srgbClr>
                </a:solidFill>
                <a:latin typeface="Arial" panose="020B0604020202020204"/>
                <a:ea typeface="Arial" panose="020B0604020202020204"/>
                <a:cs typeface="Arial" panose="020B0604020202020204"/>
              </a:rPr>
              <a:t>1</a:t>
            </a:r>
            <a:endParaRPr lang="en-US" altLang="en-US" sz="900" dirty="0"/>
          </a:p>
          <a:p>
            <a:pPr algn="l" rtl="0" eaLnBrk="0">
              <a:lnSpc>
                <a:spcPct val="103000"/>
              </a:lnSpc>
            </a:pPr>
            <a:endParaRPr lang="en-US" altLang="en-US" sz="1000" dirty="0"/>
          </a:p>
          <a:p>
            <a:pPr algn="l" rtl="0" eaLnBrk="0">
              <a:lnSpc>
                <a:spcPct val="10000"/>
              </a:lnSpc>
            </a:pPr>
            <a:endParaRPr lang="en-US" altLang="en-US" sz="100" dirty="0"/>
          </a:p>
          <a:p>
            <a:pPr marL="12700" algn="l" rtl="0" eaLnBrk="0">
              <a:lnSpc>
                <a:spcPct val="83000"/>
              </a:lnSpc>
            </a:pPr>
            <a:r>
              <a:rPr sz="1000" spc="-20" dirty="0">
                <a:solidFill>
                  <a:srgbClr val="898989">
                    <a:alpha val="100000"/>
                  </a:srgbClr>
                </a:solidFill>
                <a:latin typeface="Arial" panose="020B0604020202020204"/>
                <a:ea typeface="Arial" panose="020B0604020202020204"/>
                <a:cs typeface="Arial" panose="020B0604020202020204"/>
              </a:rPr>
              <a:t>1</a:t>
            </a:r>
            <a:r>
              <a:rPr sz="1000" spc="-10" dirty="0">
                <a:solidFill>
                  <a:srgbClr val="898989">
                    <a:alpha val="100000"/>
                  </a:srgbClr>
                </a:solidFill>
                <a:latin typeface="Arial" panose="020B0604020202020204"/>
                <a:ea typeface="Arial" panose="020B0604020202020204"/>
                <a:cs typeface="Arial" panose="020B0604020202020204"/>
              </a:rPr>
              <a:t>8</a:t>
            </a:r>
            <a:endParaRPr lang="en-US" altLang="en-US" sz="1000" dirty="0"/>
          </a:p>
        </p:txBody>
      </p:sp>
      <p:sp>
        <p:nvSpPr>
          <p:cNvPr id="694" name="textbox 694"/>
          <p:cNvSpPr/>
          <p:nvPr/>
        </p:nvSpPr>
        <p:spPr>
          <a:xfrm>
            <a:off x="10758529" y="637116"/>
            <a:ext cx="1213485" cy="183514"/>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94000"/>
              </a:lnSpc>
            </a:pPr>
            <a:r>
              <a:rPr sz="1100" spc="10" dirty="0">
                <a:ln w="4005" cap="flat" cmpd="sng">
                  <a:solidFill>
                    <a:srgbClr val="0B4EA2">
                      <a:alpha val="100000"/>
                    </a:srgbClr>
                  </a:solidFill>
                  <a:prstDash val="solid"/>
                  <a:round/>
                </a:ln>
                <a:solidFill>
                  <a:srgbClr val="0B4EA2">
                    <a:alpha val="100000"/>
                  </a:srgbClr>
                </a:solidFill>
                <a:latin typeface="楷体" panose="02010609060101010101" charset="-122"/>
                <a:ea typeface="楷体" panose="02010609060101010101" charset="-122"/>
                <a:cs typeface="楷体" panose="02010609060101010101" charset="-122"/>
              </a:rPr>
              <a:t>证</a:t>
            </a:r>
            <a:r>
              <a:rPr sz="1100" spc="10" dirty="0">
                <a:solidFill>
                  <a:srgbClr val="0B4EA2">
                    <a:alpha val="100000"/>
                  </a:srgbClr>
                </a:solidFill>
                <a:latin typeface="楷体" panose="02010609060101010101" charset="-122"/>
                <a:ea typeface="楷体" panose="02010609060101010101" charset="-122"/>
                <a:cs typeface="楷体" panose="02010609060101010101" charset="-122"/>
              </a:rPr>
              <a:t> </a:t>
            </a:r>
            <a:r>
              <a:rPr sz="1100" spc="0" dirty="0">
                <a:ln w="4005" cap="flat" cmpd="sng">
                  <a:solidFill>
                    <a:srgbClr val="0B4EA2">
                      <a:alpha val="100000"/>
                    </a:srgbClr>
                  </a:solidFill>
                  <a:prstDash val="solid"/>
                  <a:round/>
                </a:ln>
                <a:solidFill>
                  <a:srgbClr val="0B4EA2">
                    <a:alpha val="100000"/>
                  </a:srgbClr>
                </a:solidFill>
                <a:latin typeface="楷体" panose="02010609060101010101" charset="-122"/>
                <a:ea typeface="楷体" panose="02010609060101010101" charset="-122"/>
                <a:cs typeface="楷体" panose="02010609060101010101" charset="-122"/>
              </a:rPr>
              <a:t>券</a:t>
            </a:r>
            <a:r>
              <a:rPr sz="1100" spc="0" dirty="0">
                <a:solidFill>
                  <a:srgbClr val="0B4EA2">
                    <a:alpha val="100000"/>
                  </a:srgbClr>
                </a:solidFill>
                <a:latin typeface="楷体" panose="02010609060101010101" charset="-122"/>
                <a:ea typeface="楷体" panose="02010609060101010101" charset="-122"/>
                <a:cs typeface="楷体" panose="02010609060101010101" charset="-122"/>
              </a:rPr>
              <a:t> </a:t>
            </a:r>
            <a:r>
              <a:rPr sz="1100" spc="0" dirty="0">
                <a:ln w="4005" cap="flat" cmpd="sng">
                  <a:solidFill>
                    <a:srgbClr val="0B4EA2">
                      <a:alpha val="100000"/>
                    </a:srgbClr>
                  </a:solidFill>
                  <a:prstDash val="solid"/>
                  <a:round/>
                </a:ln>
                <a:solidFill>
                  <a:srgbClr val="0B4EA2">
                    <a:alpha val="100000"/>
                  </a:srgbClr>
                </a:solidFill>
                <a:latin typeface="楷体" panose="02010609060101010101" charset="-122"/>
                <a:ea typeface="楷体" panose="02010609060101010101" charset="-122"/>
                <a:cs typeface="楷体" panose="02010609060101010101" charset="-122"/>
              </a:rPr>
              <a:t>研</a:t>
            </a:r>
            <a:r>
              <a:rPr sz="1100" spc="0" dirty="0">
                <a:solidFill>
                  <a:srgbClr val="0B4EA2">
                    <a:alpha val="100000"/>
                  </a:srgbClr>
                </a:solidFill>
                <a:latin typeface="楷体" panose="02010609060101010101" charset="-122"/>
                <a:ea typeface="楷体" panose="02010609060101010101" charset="-122"/>
                <a:cs typeface="楷体" panose="02010609060101010101" charset="-122"/>
              </a:rPr>
              <a:t> </a:t>
            </a:r>
            <a:r>
              <a:rPr sz="1100" spc="0" dirty="0">
                <a:ln w="4005" cap="flat" cmpd="sng">
                  <a:solidFill>
                    <a:srgbClr val="0B4EA2">
                      <a:alpha val="100000"/>
                    </a:srgbClr>
                  </a:solidFill>
                  <a:prstDash val="solid"/>
                  <a:round/>
                </a:ln>
                <a:solidFill>
                  <a:srgbClr val="0B4EA2">
                    <a:alpha val="100000"/>
                  </a:srgbClr>
                </a:solidFill>
                <a:latin typeface="楷体" panose="02010609060101010101" charset="-122"/>
                <a:ea typeface="楷体" panose="02010609060101010101" charset="-122"/>
                <a:cs typeface="楷体" panose="02010609060101010101" charset="-122"/>
              </a:rPr>
              <a:t>究</a:t>
            </a:r>
            <a:r>
              <a:rPr sz="1100" spc="0" dirty="0">
                <a:solidFill>
                  <a:srgbClr val="0B4EA2">
                    <a:alpha val="100000"/>
                  </a:srgbClr>
                </a:solidFill>
                <a:latin typeface="楷体" panose="02010609060101010101" charset="-122"/>
                <a:ea typeface="楷体" panose="02010609060101010101" charset="-122"/>
                <a:cs typeface="楷体" panose="02010609060101010101" charset="-122"/>
              </a:rPr>
              <a:t> </a:t>
            </a:r>
            <a:r>
              <a:rPr sz="1100" spc="0" dirty="0">
                <a:ln w="4005" cap="flat" cmpd="sng">
                  <a:solidFill>
                    <a:srgbClr val="0B4EA2">
                      <a:alpha val="100000"/>
                    </a:srgbClr>
                  </a:solidFill>
                  <a:prstDash val="solid"/>
                  <a:round/>
                </a:ln>
                <a:solidFill>
                  <a:srgbClr val="0B4EA2">
                    <a:alpha val="100000"/>
                  </a:srgbClr>
                </a:solidFill>
                <a:latin typeface="楷体" panose="02010609060101010101" charset="-122"/>
                <a:ea typeface="楷体" panose="02010609060101010101" charset="-122"/>
                <a:cs typeface="楷体" panose="02010609060101010101" charset="-122"/>
              </a:rPr>
              <a:t>报</a:t>
            </a:r>
            <a:r>
              <a:rPr sz="1100" spc="0" dirty="0">
                <a:solidFill>
                  <a:srgbClr val="0B4EA2">
                    <a:alpha val="100000"/>
                  </a:srgbClr>
                </a:solidFill>
                <a:latin typeface="楷体" panose="02010609060101010101" charset="-122"/>
                <a:ea typeface="楷体" panose="02010609060101010101" charset="-122"/>
                <a:cs typeface="楷体" panose="02010609060101010101" charset="-122"/>
              </a:rPr>
              <a:t> </a:t>
            </a:r>
            <a:r>
              <a:rPr sz="1100" spc="0" dirty="0">
                <a:ln w="4005" cap="flat" cmpd="sng">
                  <a:solidFill>
                    <a:srgbClr val="0B4EA2">
                      <a:alpha val="100000"/>
                    </a:srgbClr>
                  </a:solidFill>
                  <a:prstDash val="solid"/>
                  <a:round/>
                </a:ln>
                <a:solidFill>
                  <a:srgbClr val="0B4EA2">
                    <a:alpha val="100000"/>
                  </a:srgbClr>
                </a:solidFill>
                <a:latin typeface="楷体" panose="02010609060101010101" charset="-122"/>
                <a:ea typeface="楷体" panose="02010609060101010101" charset="-122"/>
                <a:cs typeface="楷体" panose="02010609060101010101" charset="-122"/>
              </a:rPr>
              <a:t>告</a:t>
            </a:r>
            <a:endParaRPr lang="en-US" altLang="en-US" sz="1100" dirty="0"/>
          </a:p>
        </p:txBody>
      </p:sp>
      <p:sp>
        <p:nvSpPr>
          <p:cNvPr id="695" name="textbox 695"/>
          <p:cNvSpPr/>
          <p:nvPr/>
        </p:nvSpPr>
        <p:spPr>
          <a:xfrm>
            <a:off x="4415847" y="6673691"/>
            <a:ext cx="943610" cy="144779"/>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8000"/>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未经</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许可，禁止转载</a:t>
            </a:r>
            <a:endParaRPr lang="en-US" altLang="en-US" sz="800" dirty="0"/>
          </a:p>
        </p:txBody>
      </p:sp>
      <p:sp>
        <p:nvSpPr>
          <p:cNvPr id="696" name="textbox 696"/>
          <p:cNvSpPr/>
          <p:nvPr/>
        </p:nvSpPr>
        <p:spPr>
          <a:xfrm>
            <a:off x="3929238" y="6357198"/>
            <a:ext cx="304165" cy="144145"/>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6000"/>
              </a:lnSpc>
            </a:pPr>
            <a:r>
              <a:rPr sz="900" spc="50" dirty="0">
                <a:solidFill>
                  <a:srgbClr val="000000">
                    <a:alpha val="100000"/>
                  </a:srgbClr>
                </a:solidFill>
                <a:latin typeface="Arial" panose="020B0604020202020204"/>
                <a:ea typeface="Arial" panose="020B0604020202020204"/>
                <a:cs typeface="Arial" panose="020B0604020202020204"/>
              </a:rPr>
              <a:t>201</a:t>
            </a:r>
            <a:r>
              <a:rPr sz="900" spc="40" dirty="0">
                <a:solidFill>
                  <a:srgbClr val="000000">
                    <a:alpha val="100000"/>
                  </a:srgbClr>
                </a:solidFill>
                <a:latin typeface="Arial" panose="020B0604020202020204"/>
                <a:ea typeface="Arial" panose="020B0604020202020204"/>
                <a:cs typeface="Arial" panose="020B0604020202020204"/>
              </a:rPr>
              <a:t>8</a:t>
            </a:r>
            <a:endParaRPr lang="en-US" altLang="en-US" sz="900" dirty="0"/>
          </a:p>
        </p:txBody>
      </p:sp>
      <p:sp>
        <p:nvSpPr>
          <p:cNvPr id="697" name="textbox 697"/>
          <p:cNvSpPr/>
          <p:nvPr/>
        </p:nvSpPr>
        <p:spPr>
          <a:xfrm>
            <a:off x="4713590" y="6357198"/>
            <a:ext cx="304165" cy="144145"/>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6000"/>
              </a:lnSpc>
            </a:pPr>
            <a:r>
              <a:rPr sz="900" spc="50" dirty="0">
                <a:solidFill>
                  <a:srgbClr val="000000">
                    <a:alpha val="100000"/>
                  </a:srgbClr>
                </a:solidFill>
                <a:latin typeface="Arial" panose="020B0604020202020204"/>
                <a:ea typeface="Arial" panose="020B0604020202020204"/>
                <a:cs typeface="Arial" panose="020B0604020202020204"/>
              </a:rPr>
              <a:t>201</a:t>
            </a:r>
            <a:r>
              <a:rPr sz="900" spc="40" dirty="0">
                <a:solidFill>
                  <a:srgbClr val="000000">
                    <a:alpha val="100000"/>
                  </a:srgbClr>
                </a:solidFill>
                <a:latin typeface="Arial" panose="020B0604020202020204"/>
                <a:ea typeface="Arial" panose="020B0604020202020204"/>
                <a:cs typeface="Arial" panose="020B0604020202020204"/>
              </a:rPr>
              <a:t>9</a:t>
            </a:r>
            <a:endParaRPr lang="en-US" altLang="en-US" sz="900" dirty="0"/>
          </a:p>
        </p:txBody>
      </p:sp>
      <p:sp>
        <p:nvSpPr>
          <p:cNvPr id="698" name="textbox 698"/>
          <p:cNvSpPr/>
          <p:nvPr/>
        </p:nvSpPr>
        <p:spPr>
          <a:xfrm>
            <a:off x="5497815" y="6357198"/>
            <a:ext cx="304165" cy="144145"/>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6000"/>
              </a:lnSpc>
            </a:pPr>
            <a:r>
              <a:rPr sz="900" spc="50" dirty="0">
                <a:solidFill>
                  <a:srgbClr val="000000">
                    <a:alpha val="100000"/>
                  </a:srgbClr>
                </a:solidFill>
                <a:latin typeface="Arial" panose="020B0604020202020204"/>
                <a:ea typeface="Arial" panose="020B0604020202020204"/>
                <a:cs typeface="Arial" panose="020B0604020202020204"/>
              </a:rPr>
              <a:t>202</a:t>
            </a:r>
            <a:r>
              <a:rPr sz="900" spc="4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699" name="textbox 699"/>
          <p:cNvSpPr/>
          <p:nvPr/>
        </p:nvSpPr>
        <p:spPr>
          <a:xfrm>
            <a:off x="5397317" y="3447018"/>
            <a:ext cx="292734" cy="144145"/>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86000"/>
              </a:lnSpc>
            </a:pPr>
            <a:r>
              <a:rPr sz="900" spc="30" dirty="0">
                <a:solidFill>
                  <a:srgbClr val="000000">
                    <a:alpha val="100000"/>
                  </a:srgbClr>
                </a:solidFill>
                <a:latin typeface="Arial" panose="020B0604020202020204"/>
                <a:ea typeface="Arial" panose="020B0604020202020204"/>
                <a:cs typeface="Arial" panose="020B0604020202020204"/>
              </a:rPr>
              <a:t>125</a:t>
            </a:r>
            <a:r>
              <a:rPr sz="900" spc="0" dirty="0">
                <a:solidFill>
                  <a:srgbClr val="000000">
                    <a:alpha val="100000"/>
                  </a:srgbClr>
                </a:solidFill>
                <a:latin typeface="Arial" panose="020B0604020202020204"/>
                <a:ea typeface="Arial" panose="020B0604020202020204"/>
                <a:cs typeface="Arial" panose="020B0604020202020204"/>
              </a:rPr>
              <a:t>3</a:t>
            </a:r>
            <a:endParaRPr lang="en-US" altLang="en-US" sz="900" dirty="0"/>
          </a:p>
        </p:txBody>
      </p:sp>
      <p:sp>
        <p:nvSpPr>
          <p:cNvPr id="700" name="textbox 700"/>
          <p:cNvSpPr/>
          <p:nvPr/>
        </p:nvSpPr>
        <p:spPr>
          <a:xfrm>
            <a:off x="6181542" y="3434445"/>
            <a:ext cx="292734" cy="144145"/>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6000"/>
              </a:lnSpc>
            </a:pPr>
            <a:r>
              <a:rPr sz="900" spc="30" dirty="0">
                <a:solidFill>
                  <a:srgbClr val="000000">
                    <a:alpha val="100000"/>
                  </a:srgbClr>
                </a:solidFill>
                <a:latin typeface="Arial" panose="020B0604020202020204"/>
                <a:ea typeface="Arial" panose="020B0604020202020204"/>
                <a:cs typeface="Arial" panose="020B0604020202020204"/>
              </a:rPr>
              <a:t>125</a:t>
            </a:r>
            <a:r>
              <a:rPr sz="900" spc="0" dirty="0">
                <a:solidFill>
                  <a:srgbClr val="000000">
                    <a:alpha val="100000"/>
                  </a:srgbClr>
                </a:solidFill>
                <a:latin typeface="Arial" panose="020B0604020202020204"/>
                <a:ea typeface="Arial" panose="020B0604020202020204"/>
                <a:cs typeface="Arial" panose="020B0604020202020204"/>
              </a:rPr>
              <a:t>9</a:t>
            </a:r>
            <a:endParaRPr lang="en-US" altLang="en-US" sz="900" dirty="0"/>
          </a:p>
        </p:txBody>
      </p:sp>
      <p:sp>
        <p:nvSpPr>
          <p:cNvPr id="701" name="rect"/>
          <p:cNvSpPr/>
          <p:nvPr/>
        </p:nvSpPr>
        <p:spPr>
          <a:xfrm>
            <a:off x="10677144" y="597408"/>
            <a:ext cx="1429384" cy="15240"/>
          </a:xfrm>
          <a:prstGeom prst="rect">
            <a:avLst/>
          </a:prstGeom>
          <a:solidFill>
            <a:srgbClr val="033B7C">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2"/>
          <p:cNvGrpSpPr/>
          <p:nvPr/>
        </p:nvGrpSpPr>
        <p:grpSpPr>
          <a:xfrm rot="21600000">
            <a:off x="6472428" y="3381755"/>
            <a:ext cx="5167883" cy="2525267"/>
            <a:chOff x="0" y="0"/>
            <a:chExt cx="5167883" cy="2525267"/>
          </a:xfrm>
        </p:grpSpPr>
        <p:pic>
          <p:nvPicPr>
            <p:cNvPr id="702" name="picture 702"/>
            <p:cNvPicPr>
              <a:picLocks noChangeAspect="1"/>
            </p:cNvPicPr>
            <p:nvPr/>
          </p:nvPicPr>
          <p:blipFill>
            <a:blip r:embed="rId1"/>
            <a:stretch>
              <a:fillRect/>
            </a:stretch>
          </p:blipFill>
          <p:spPr>
            <a:xfrm rot="21600000">
              <a:off x="135635" y="0"/>
              <a:ext cx="4898135" cy="2490216"/>
            </a:xfrm>
            <a:prstGeom prst="rect">
              <a:avLst/>
            </a:prstGeom>
          </p:spPr>
        </p:pic>
        <p:sp>
          <p:nvSpPr>
            <p:cNvPr id="703" name="textbox 703"/>
            <p:cNvSpPr/>
            <p:nvPr/>
          </p:nvSpPr>
          <p:spPr>
            <a:xfrm>
              <a:off x="1412506" y="1012037"/>
              <a:ext cx="1933575" cy="1098550"/>
            </a:xfrm>
            <a:prstGeom prst="rect">
              <a:avLst/>
            </a:prstGeom>
          </p:spPr>
          <p:txBody>
            <a:bodyPr vert="horz" wrap="square" lIns="0" tIns="0" rIns="0" bIns="0"/>
            <a:lstStyle/>
            <a:p>
              <a:pPr algn="l" rtl="0" eaLnBrk="0">
                <a:lnSpc>
                  <a:spcPct val="79000"/>
                </a:lnSpc>
              </a:pPr>
              <a:endParaRPr lang="en-US" altLang="en-US" sz="100" dirty="0"/>
            </a:p>
            <a:p>
              <a:pPr marL="86487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23</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0000"/>
                </a:lnSpc>
              </a:pPr>
              <a:endParaRPr lang="en-US" altLang="en-US" sz="1000" dirty="0"/>
            </a:p>
            <a:p>
              <a:pPr algn="l" rtl="0" eaLnBrk="0">
                <a:lnSpc>
                  <a:spcPct val="101000"/>
                </a:lnSpc>
              </a:pPr>
              <a:endParaRPr lang="en-US" altLang="en-US" sz="1000" dirty="0"/>
            </a:p>
            <a:p>
              <a:pPr marL="12700" algn="l" rtl="0" eaLnBrk="0">
                <a:lnSpc>
                  <a:spcPct val="81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15%</a:t>
              </a:r>
              <a:endParaRPr lang="en-US" altLang="en-US" sz="9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16000"/>
                </a:lnSpc>
              </a:pPr>
              <a:endParaRPr lang="en-US" altLang="en-US" sz="200" dirty="0"/>
            </a:p>
            <a:p>
              <a:pPr algn="r"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6%</a:t>
              </a:r>
              <a:endParaRPr lang="en-US" altLang="en-US" sz="900" dirty="0"/>
            </a:p>
          </p:txBody>
        </p:sp>
        <p:pic>
          <p:nvPicPr>
            <p:cNvPr id="704" name="picture 704"/>
            <p:cNvPicPr>
              <a:picLocks noChangeAspect="1"/>
            </p:cNvPicPr>
            <p:nvPr/>
          </p:nvPicPr>
          <p:blipFill>
            <a:blip r:embed="rId2"/>
            <a:stretch>
              <a:fillRect/>
            </a:stretch>
          </p:blipFill>
          <p:spPr>
            <a:xfrm rot="21600000">
              <a:off x="0" y="2485644"/>
              <a:ext cx="5167883" cy="39623"/>
            </a:xfrm>
            <a:prstGeom prst="rect">
              <a:avLst/>
            </a:prstGeom>
          </p:spPr>
        </p:pic>
        <p:sp>
          <p:nvSpPr>
            <p:cNvPr id="705" name="path"/>
            <p:cNvSpPr/>
            <p:nvPr/>
          </p:nvSpPr>
          <p:spPr>
            <a:xfrm>
              <a:off x="1466088" y="1641347"/>
              <a:ext cx="123443" cy="848868"/>
            </a:xfrm>
            <a:custGeom>
              <a:avLst/>
              <a:gdLst/>
              <a:ahLst/>
              <a:cxnLst/>
              <a:rect l="0" t="0" r="0" b="0"/>
              <a:pathLst>
                <a:path w="194" h="1336">
                  <a:moveTo>
                    <a:pt x="0" y="1336"/>
                  </a:moveTo>
                  <a:lnTo>
                    <a:pt x="194" y="1336"/>
                  </a:lnTo>
                  <a:lnTo>
                    <a:pt x="194" y="0"/>
                  </a:lnTo>
                  <a:lnTo>
                    <a:pt x="0" y="0"/>
                  </a:lnTo>
                  <a:lnTo>
                    <a:pt x="0" y="1336"/>
                  </a:lnTo>
                  <a:close/>
                </a:path>
              </a:pathLst>
            </a:custGeom>
            <a:solidFill>
              <a:srgbClr val="92D050">
                <a:alpha val="100000"/>
              </a:srgbClr>
            </a:solidFill>
            <a:ln cap="flat">
              <a:noFill/>
              <a:prstDash val="solid"/>
              <a:miter lim="0"/>
            </a:ln>
          </p:spPr>
          <p:txBody>
            <a:bodyPr rtlCol="0"/>
            <a:lstStyle/>
            <a:p>
              <a:pPr algn="ctr"/>
              <a:endParaRPr lang="zh-CN" altLang="en-US"/>
            </a:p>
          </p:txBody>
        </p:sp>
      </p:grpSp>
      <p:grpSp>
        <p:nvGrpSpPr>
          <p:cNvPr id="44" name="group 44"/>
          <p:cNvGrpSpPr/>
          <p:nvPr/>
        </p:nvGrpSpPr>
        <p:grpSpPr>
          <a:xfrm rot="21600000">
            <a:off x="551687" y="3569208"/>
            <a:ext cx="5472684" cy="2343911"/>
            <a:chOff x="0" y="0"/>
            <a:chExt cx="5472684" cy="2343911"/>
          </a:xfrm>
        </p:grpSpPr>
        <p:pic>
          <p:nvPicPr>
            <p:cNvPr id="706" name="picture 706"/>
            <p:cNvPicPr>
              <a:picLocks noChangeAspect="1"/>
            </p:cNvPicPr>
            <p:nvPr/>
          </p:nvPicPr>
          <p:blipFill>
            <a:blip r:embed="rId3"/>
            <a:stretch>
              <a:fillRect/>
            </a:stretch>
          </p:blipFill>
          <p:spPr>
            <a:xfrm rot="21600000">
              <a:off x="147828" y="0"/>
              <a:ext cx="5183123" cy="2308859"/>
            </a:xfrm>
            <a:prstGeom prst="rect">
              <a:avLst/>
            </a:prstGeom>
          </p:spPr>
        </p:pic>
        <p:sp>
          <p:nvSpPr>
            <p:cNvPr id="707" name="textbox 707"/>
            <p:cNvSpPr/>
            <p:nvPr/>
          </p:nvSpPr>
          <p:spPr>
            <a:xfrm>
              <a:off x="1494548" y="1190091"/>
              <a:ext cx="3865879" cy="984885"/>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20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marL="933450" algn="l" rtl="0" eaLnBrk="0">
                <a:lnSpc>
                  <a:spcPct val="81000"/>
                </a:lnSpc>
                <a:spcBef>
                  <a:spcPts val="240"/>
                </a:spcBef>
              </a:pPr>
              <a:r>
                <a:rPr sz="900" spc="-20" dirty="0">
                  <a:solidFill>
                    <a:srgbClr val="000000">
                      <a:alpha val="100000"/>
                    </a:srgbClr>
                  </a:solidFill>
                  <a:latin typeface="Arial" panose="020B0604020202020204"/>
                  <a:ea typeface="Arial" panose="020B0604020202020204"/>
                  <a:cs typeface="Arial" panose="020B0604020202020204"/>
                </a:rPr>
                <a:t>17%</a:t>
              </a:r>
              <a:endParaRPr lang="en-US" altLang="en-US" sz="900" dirty="0"/>
            </a:p>
            <a:p>
              <a:pPr algn="l" rtl="0" eaLnBrk="0">
                <a:lnSpc>
                  <a:spcPct val="152000"/>
                </a:lnSpc>
              </a:pPr>
              <a:endParaRPr lang="en-US" altLang="en-US" sz="1000" dirty="0"/>
            </a:p>
            <a:p>
              <a:pPr algn="r" rtl="0" eaLnBrk="0">
                <a:lnSpc>
                  <a:spcPct val="81000"/>
                </a:lnSpc>
                <a:spcBef>
                  <a:spcPts val="270"/>
                </a:spcBef>
              </a:pPr>
              <a:r>
                <a:rPr sz="900" spc="-10" dirty="0">
                  <a:solidFill>
                    <a:srgbClr val="000000">
                      <a:alpha val="100000"/>
                    </a:srgbClr>
                  </a:solidFill>
                  <a:latin typeface="Arial" panose="020B0604020202020204"/>
                  <a:ea typeface="Arial" panose="020B0604020202020204"/>
                  <a:cs typeface="Arial" panose="020B0604020202020204"/>
                </a:rPr>
                <a:t>9%</a:t>
              </a:r>
              <a:endParaRPr lang="en-US" altLang="en-US" sz="900" dirty="0"/>
            </a:p>
            <a:p>
              <a:pPr marL="2780030" algn="l" rtl="0" eaLnBrk="0">
                <a:lnSpc>
                  <a:spcPct val="81000"/>
                </a:lnSpc>
                <a:spcBef>
                  <a:spcPts val="240"/>
                </a:spcBef>
              </a:pPr>
              <a:r>
                <a:rPr sz="900" spc="-10" dirty="0">
                  <a:solidFill>
                    <a:srgbClr val="000000">
                      <a:alpha val="100000"/>
                    </a:srgbClr>
                  </a:solidFill>
                  <a:latin typeface="Arial" panose="020B0604020202020204"/>
                  <a:ea typeface="Arial" panose="020B0604020202020204"/>
                  <a:cs typeface="Arial" panose="020B0604020202020204"/>
                </a:rPr>
                <a:t>6%</a:t>
              </a:r>
              <a:endParaRPr lang="en-US" altLang="en-US" sz="900" dirty="0"/>
            </a:p>
            <a:p>
              <a:pPr algn="l" rtl="0" eaLnBrk="0">
                <a:lnSpc>
                  <a:spcPct val="101000"/>
                </a:lnSpc>
              </a:pPr>
              <a:endParaRPr lang="en-US" altLang="en-US" sz="500" dirty="0"/>
            </a:p>
            <a:p>
              <a:pPr marL="1867535"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2</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pic>
          <p:nvPicPr>
            <p:cNvPr id="708" name="picture 708"/>
            <p:cNvPicPr>
              <a:picLocks noChangeAspect="1"/>
            </p:cNvPicPr>
            <p:nvPr/>
          </p:nvPicPr>
          <p:blipFill>
            <a:blip r:embed="rId4"/>
            <a:stretch>
              <a:fillRect/>
            </a:stretch>
          </p:blipFill>
          <p:spPr>
            <a:xfrm rot="21600000">
              <a:off x="0" y="2304288"/>
              <a:ext cx="5472684" cy="39623"/>
            </a:xfrm>
            <a:prstGeom prst="rect">
              <a:avLst/>
            </a:prstGeom>
          </p:spPr>
        </p:pic>
        <p:sp>
          <p:nvSpPr>
            <p:cNvPr id="709" name="path"/>
            <p:cNvSpPr/>
            <p:nvPr/>
          </p:nvSpPr>
          <p:spPr>
            <a:xfrm>
              <a:off x="1554479" y="1367027"/>
              <a:ext cx="131064" cy="941831"/>
            </a:xfrm>
            <a:custGeom>
              <a:avLst/>
              <a:gdLst/>
              <a:ahLst/>
              <a:cxnLst/>
              <a:rect l="0" t="0" r="0" b="0"/>
              <a:pathLst>
                <a:path w="206" h="1483">
                  <a:moveTo>
                    <a:pt x="0" y="1483"/>
                  </a:moveTo>
                  <a:lnTo>
                    <a:pt x="206" y="1483"/>
                  </a:lnTo>
                  <a:lnTo>
                    <a:pt x="206" y="0"/>
                  </a:lnTo>
                  <a:lnTo>
                    <a:pt x="0" y="0"/>
                  </a:lnTo>
                  <a:lnTo>
                    <a:pt x="0" y="1483"/>
                  </a:lnTo>
                  <a:close/>
                </a:path>
              </a:pathLst>
            </a:custGeom>
            <a:solidFill>
              <a:srgbClr val="92D050">
                <a:alpha val="100000"/>
              </a:srgbClr>
            </a:solidFill>
            <a:ln cap="flat">
              <a:noFill/>
              <a:prstDash val="solid"/>
              <a:miter lim="0"/>
            </a:ln>
          </p:spPr>
          <p:txBody>
            <a:bodyPr rtlCol="0"/>
            <a:lstStyle/>
            <a:p>
              <a:pPr algn="ctr"/>
              <a:endParaRPr lang="zh-CN" altLang="en-US"/>
            </a:p>
          </p:txBody>
        </p:sp>
      </p:grpSp>
      <p:sp>
        <p:nvSpPr>
          <p:cNvPr id="710" name="textbox 710"/>
          <p:cNvSpPr/>
          <p:nvPr/>
        </p:nvSpPr>
        <p:spPr>
          <a:xfrm>
            <a:off x="553356" y="1402835"/>
            <a:ext cx="5678170" cy="86296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97000"/>
              </a:lnSpc>
            </a:pPr>
            <a:r>
              <a:rPr sz="1400" spc="-60" dirty="0">
                <a:solidFill>
                  <a:srgbClr val="0B4EA2">
                    <a:alpha val="100000"/>
                  </a:srgbClr>
                </a:solidFill>
                <a:latin typeface="Wingdings" panose="05000000000000000000"/>
                <a:ea typeface="Wingdings" panose="05000000000000000000"/>
                <a:cs typeface="Wingdings" panose="05000000000000000000"/>
              </a:rPr>
              <a:t>1</a:t>
            </a:r>
            <a:r>
              <a:rPr sz="1400" spc="-60" dirty="0">
                <a:solidFill>
                  <a:srgbClr val="0B4EA2">
                    <a:alpha val="100000"/>
                  </a:srgbClr>
                </a:solidFill>
                <a:latin typeface="Wingdings" panose="05000000000000000000"/>
                <a:ea typeface="Wingdings" panose="05000000000000000000"/>
                <a:cs typeface="Wingdings" panose="05000000000000000000"/>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中国贡献在研创新药数量从</a:t>
            </a:r>
            <a:r>
              <a:rPr sz="1400" spc="-60" dirty="0">
                <a:solidFill>
                  <a:srgbClr val="000000">
                    <a:alpha val="100000"/>
                  </a:srgbClr>
                </a:solidFill>
                <a:latin typeface="Arial" panose="020B0604020202020204"/>
                <a:ea typeface="Arial" panose="020B0604020202020204"/>
                <a:cs typeface="Arial" panose="020B0604020202020204"/>
              </a:rPr>
              <a:t>2007</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年的小个位数提升到</a:t>
            </a:r>
            <a:r>
              <a:rPr sz="1400" spc="-60" dirty="0">
                <a:solidFill>
                  <a:srgbClr val="000000">
                    <a:alpha val="100000"/>
                  </a:srgbClr>
                </a:solidFill>
                <a:latin typeface="Arial" panose="020B0604020202020204"/>
                <a:ea typeface="Arial" panose="020B0604020202020204"/>
                <a:cs typeface="Arial" panose="020B0604020202020204"/>
              </a:rPr>
              <a:t>2022</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a:t>
            </a:r>
            <a:r>
              <a:rPr sz="1400" spc="-60" dirty="0">
                <a:solidFill>
                  <a:srgbClr val="000000">
                    <a:alpha val="100000"/>
                  </a:srgbClr>
                </a:solidFill>
                <a:latin typeface="Arial" panose="020B0604020202020204"/>
                <a:ea typeface="Arial" panose="020B0604020202020204"/>
                <a:cs typeface="Arial" panose="020B0604020202020204"/>
              </a:rPr>
              <a:t>20</a:t>
            </a:r>
            <a:r>
              <a:rPr sz="1400" spc="-10" dirty="0">
                <a:solidFill>
                  <a:srgbClr val="000000">
                    <a:alpha val="100000"/>
                  </a:srgbClr>
                </a:solidFill>
                <a:latin typeface="Arial" panose="020B0604020202020204"/>
                <a:ea typeface="Arial" panose="020B0604020202020204"/>
                <a:cs typeface="Arial" panose="020B0604020202020204"/>
              </a:rPr>
              <a:t>%</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marL="12700" algn="l" rtl="0" eaLnBrk="0">
              <a:lnSpc>
                <a:spcPct val="97000"/>
              </a:lnSpc>
              <a:spcBef>
                <a:spcPts val="890"/>
              </a:spcBef>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中国创新药数量已经超越日本</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，略低于拥有多家</a:t>
            </a:r>
            <a:r>
              <a:rPr sz="1400" spc="-50" dirty="0">
                <a:solidFill>
                  <a:srgbClr val="000000">
                    <a:alpha val="100000"/>
                  </a:srgbClr>
                </a:solidFill>
                <a:latin typeface="Arial" panose="020B0604020202020204"/>
                <a:ea typeface="Arial" panose="020B0604020202020204"/>
                <a:cs typeface="Arial" panose="020B0604020202020204"/>
              </a:rPr>
              <a:t>MN</a:t>
            </a:r>
            <a:r>
              <a:rPr sz="1400" spc="-20" dirty="0">
                <a:solidFill>
                  <a:srgbClr val="000000">
                    <a:alpha val="100000"/>
                  </a:srgbClr>
                </a:solidFill>
                <a:latin typeface="Arial" panose="020B0604020202020204"/>
                <a:ea typeface="Arial" panose="020B0604020202020204"/>
                <a:cs typeface="Arial" panose="020B0604020202020204"/>
              </a:rPr>
              <a:t>C</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的欧洲。</a:t>
            </a:r>
            <a:endParaRPr lang="en-US" altLang="en-US" sz="1400" dirty="0"/>
          </a:p>
          <a:p>
            <a:pPr algn="l" rtl="0" eaLnBrk="0">
              <a:lnSpc>
                <a:spcPct val="107000"/>
              </a:lnSpc>
            </a:pPr>
            <a:endParaRPr lang="en-US" altLang="en-US" sz="700" dirty="0"/>
          </a:p>
          <a:p>
            <a:pPr marL="12700" algn="l" rtl="0" eaLnBrk="0">
              <a:lnSpc>
                <a:spcPct val="92000"/>
              </a:lnSpc>
              <a:spcBef>
                <a:spcPts val="0"/>
              </a:spcBef>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新兴的</a:t>
            </a:r>
            <a:r>
              <a:rPr sz="1400" spc="-70" dirty="0">
                <a:solidFill>
                  <a:srgbClr val="000000">
                    <a:alpha val="100000"/>
                  </a:srgbClr>
                </a:solidFill>
                <a:latin typeface="Arial" panose="020B0604020202020204"/>
                <a:ea typeface="Arial" panose="020B0604020202020204"/>
                <a:cs typeface="Arial" panose="020B0604020202020204"/>
              </a:rPr>
              <a:t>bioph</a:t>
            </a:r>
            <a:r>
              <a:rPr sz="1400" spc="-10" dirty="0">
                <a:solidFill>
                  <a:srgbClr val="000000">
                    <a:alpha val="100000"/>
                  </a:srgbClr>
                </a:solidFill>
                <a:latin typeface="Arial" panose="020B0604020202020204"/>
                <a:ea typeface="Arial" panose="020B0604020202020204"/>
                <a:cs typeface="Arial" panose="020B0604020202020204"/>
              </a:rPr>
              <a:t>a</a:t>
            </a:r>
            <a:r>
              <a:rPr sz="1400" spc="0" dirty="0">
                <a:solidFill>
                  <a:srgbClr val="000000">
                    <a:alpha val="100000"/>
                  </a:srgbClr>
                </a:solidFill>
                <a:latin typeface="Arial" panose="020B0604020202020204"/>
                <a:ea typeface="Arial" panose="020B0604020202020204"/>
                <a:cs typeface="Arial" panose="020B0604020202020204"/>
              </a:rPr>
              <a:t>rma</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研发的新药数量，</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中国仅次于美国。</a:t>
            </a:r>
            <a:endParaRPr lang="en-US" altLang="en-US" sz="1400" dirty="0"/>
          </a:p>
        </p:txBody>
      </p:sp>
      <p:sp>
        <p:nvSpPr>
          <p:cNvPr id="711" name="textbox 711"/>
          <p:cNvSpPr/>
          <p:nvPr/>
        </p:nvSpPr>
        <p:spPr>
          <a:xfrm>
            <a:off x="1133004" y="3319132"/>
            <a:ext cx="4613909" cy="349884"/>
          </a:xfrm>
          <a:prstGeom prst="rect">
            <a:avLst/>
          </a:prstGeom>
        </p:spPr>
        <p:txBody>
          <a:bodyPr vert="horz" wrap="square" lIns="0" tIns="0" rIns="0" bIns="0"/>
          <a:lstStyle/>
          <a:p>
            <a:pPr algn="l" rtl="0" eaLnBrk="0">
              <a:lnSpc>
                <a:spcPct val="82000"/>
              </a:lnSpc>
            </a:pPr>
            <a:endParaRPr lang="en-US" altLang="en-US" sz="100" dirty="0"/>
          </a:p>
          <a:p>
            <a:pPr marL="2868930" algn="l" rtl="0" eaLnBrk="0">
              <a:lnSpc>
                <a:spcPct val="80000"/>
              </a:lnSpc>
              <a:tabLst>
                <a:tab pos="289687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2007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2017</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a:p>
            <a:pPr algn="l" rtl="0" eaLnBrk="0">
              <a:lnSpc>
                <a:spcPct val="113000"/>
              </a:lnSpc>
            </a:pPr>
            <a:endParaRPr lang="en-US" altLang="en-US" sz="600" dirty="0"/>
          </a:p>
          <a:p>
            <a:pPr marL="12700"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6%</a:t>
            </a:r>
            <a:endParaRPr lang="en-US" altLang="en-US" sz="900" dirty="0"/>
          </a:p>
        </p:txBody>
      </p:sp>
      <p:sp>
        <p:nvSpPr>
          <p:cNvPr id="712" name="path"/>
          <p:cNvSpPr/>
          <p:nvPr/>
        </p:nvSpPr>
        <p:spPr>
          <a:xfrm>
            <a:off x="5376955" y="3348228"/>
            <a:ext cx="57911" cy="56388"/>
          </a:xfrm>
          <a:custGeom>
            <a:avLst/>
            <a:gdLst/>
            <a:ahLst/>
            <a:cxnLst/>
            <a:rect l="0" t="0" r="0" b="0"/>
            <a:pathLst>
              <a:path w="91" h="88">
                <a:moveTo>
                  <a:pt x="0" y="88"/>
                </a:moveTo>
                <a:lnTo>
                  <a:pt x="91" y="88"/>
                </a:lnTo>
                <a:lnTo>
                  <a:pt x="91" y="0"/>
                </a:lnTo>
                <a:lnTo>
                  <a:pt x="0" y="0"/>
                </a:lnTo>
                <a:lnTo>
                  <a:pt x="0" y="88"/>
                </a:lnTo>
                <a:close/>
              </a:path>
            </a:pathLst>
          </a:custGeom>
          <a:solidFill>
            <a:srgbClr val="3C6494">
              <a:alpha val="100000"/>
            </a:srgbClr>
          </a:solidFill>
          <a:ln cap="flat">
            <a:noFill/>
            <a:prstDash val="solid"/>
            <a:miter lim="0"/>
          </a:ln>
        </p:spPr>
        <p:txBody>
          <a:bodyPr rtlCol="0"/>
          <a:lstStyle/>
          <a:p>
            <a:pPr algn="ctr"/>
            <a:endParaRPr lang="zh-CN" altLang="en-US"/>
          </a:p>
        </p:txBody>
      </p:sp>
      <p:sp>
        <p:nvSpPr>
          <p:cNvPr id="713" name="path"/>
          <p:cNvSpPr/>
          <p:nvPr/>
        </p:nvSpPr>
        <p:spPr>
          <a:xfrm>
            <a:off x="4900134" y="3348228"/>
            <a:ext cx="57911" cy="56388"/>
          </a:xfrm>
          <a:custGeom>
            <a:avLst/>
            <a:gdLst/>
            <a:ahLst/>
            <a:cxnLst/>
            <a:rect l="0" t="0" r="0" b="0"/>
            <a:pathLst>
              <a:path w="91" h="88">
                <a:moveTo>
                  <a:pt x="0" y="88"/>
                </a:moveTo>
                <a:lnTo>
                  <a:pt x="91" y="88"/>
                </a:lnTo>
                <a:lnTo>
                  <a:pt x="91" y="0"/>
                </a:lnTo>
                <a:lnTo>
                  <a:pt x="0" y="0"/>
                </a:lnTo>
                <a:lnTo>
                  <a:pt x="0" y="88"/>
                </a:lnTo>
                <a:close/>
              </a:path>
            </a:pathLst>
          </a:custGeom>
          <a:solidFill>
            <a:srgbClr val="4978B1">
              <a:alpha val="100000"/>
            </a:srgbClr>
          </a:solidFill>
          <a:ln cap="flat">
            <a:noFill/>
            <a:prstDash val="solid"/>
            <a:miter lim="0"/>
          </a:ln>
        </p:spPr>
        <p:txBody>
          <a:bodyPr rtlCol="0"/>
          <a:lstStyle/>
          <a:p>
            <a:pPr algn="ctr"/>
            <a:endParaRPr lang="zh-CN" altLang="en-US"/>
          </a:p>
        </p:txBody>
      </p:sp>
      <p:sp>
        <p:nvSpPr>
          <p:cNvPr id="714" name="path"/>
          <p:cNvSpPr/>
          <p:nvPr/>
        </p:nvSpPr>
        <p:spPr>
          <a:xfrm>
            <a:off x="4409598" y="3348228"/>
            <a:ext cx="57911" cy="56388"/>
          </a:xfrm>
          <a:custGeom>
            <a:avLst/>
            <a:gdLst/>
            <a:ahLst/>
            <a:cxnLst/>
            <a:rect l="0" t="0" r="0" b="0"/>
            <a:pathLst>
              <a:path w="91" h="88">
                <a:moveTo>
                  <a:pt x="0" y="88"/>
                </a:moveTo>
                <a:lnTo>
                  <a:pt x="91" y="88"/>
                </a:lnTo>
                <a:lnTo>
                  <a:pt x="91" y="0"/>
                </a:lnTo>
                <a:lnTo>
                  <a:pt x="0" y="0"/>
                </a:lnTo>
                <a:lnTo>
                  <a:pt x="0" y="88"/>
                </a:lnTo>
                <a:close/>
              </a:path>
            </a:pathLst>
          </a:custGeom>
          <a:solidFill>
            <a:srgbClr val="7E9BC8">
              <a:alpha val="100000"/>
            </a:srgbClr>
          </a:solidFill>
          <a:ln cap="flat">
            <a:noFill/>
            <a:prstDash val="solid"/>
            <a:miter lim="0"/>
          </a:ln>
        </p:spPr>
        <p:txBody>
          <a:bodyPr rtlCol="0"/>
          <a:lstStyle/>
          <a:p>
            <a:pPr algn="ctr"/>
            <a:endParaRPr lang="zh-CN" altLang="en-US"/>
          </a:p>
        </p:txBody>
      </p:sp>
      <p:sp>
        <p:nvSpPr>
          <p:cNvPr id="715" name="path"/>
          <p:cNvSpPr/>
          <p:nvPr/>
        </p:nvSpPr>
        <p:spPr>
          <a:xfrm>
            <a:off x="3944111" y="3348228"/>
            <a:ext cx="57911" cy="56388"/>
          </a:xfrm>
          <a:custGeom>
            <a:avLst/>
            <a:gdLst/>
            <a:ahLst/>
            <a:cxnLst/>
            <a:rect l="0" t="0" r="0" b="0"/>
            <a:pathLst>
              <a:path w="91" h="88">
                <a:moveTo>
                  <a:pt x="0" y="88"/>
                </a:moveTo>
                <a:lnTo>
                  <a:pt x="91" y="88"/>
                </a:lnTo>
                <a:lnTo>
                  <a:pt x="91" y="0"/>
                </a:lnTo>
                <a:lnTo>
                  <a:pt x="0" y="0"/>
                </a:lnTo>
                <a:lnTo>
                  <a:pt x="0" y="88"/>
                </a:lnTo>
                <a:close/>
              </a:path>
            </a:pathLst>
          </a:custGeom>
          <a:solidFill>
            <a:srgbClr val="B6C3DC">
              <a:alpha val="100000"/>
            </a:srgbClr>
          </a:solidFill>
          <a:ln cap="flat">
            <a:noFill/>
            <a:prstDash val="solid"/>
            <a:miter lim="0"/>
          </a:ln>
        </p:spPr>
        <p:txBody>
          <a:bodyPr rtlCol="0"/>
          <a:lstStyle/>
          <a:p>
            <a:pPr algn="ctr"/>
            <a:endParaRPr lang="zh-CN" altLang="en-US"/>
          </a:p>
        </p:txBody>
      </p:sp>
      <p:pic>
        <p:nvPicPr>
          <p:cNvPr id="716" name="picture 716"/>
          <p:cNvPicPr>
            <a:picLocks noChangeAspect="1"/>
          </p:cNvPicPr>
          <p:nvPr/>
        </p:nvPicPr>
        <p:blipFill>
          <a:blip r:embed="rId5"/>
          <a:stretch>
            <a:fillRect/>
          </a:stretch>
        </p:blipFill>
        <p:spPr>
          <a:xfrm rot="21600000">
            <a:off x="9143" y="859535"/>
            <a:ext cx="12182856" cy="89915"/>
          </a:xfrm>
          <a:prstGeom prst="rect">
            <a:avLst/>
          </a:prstGeom>
        </p:spPr>
      </p:pic>
      <p:sp>
        <p:nvSpPr>
          <p:cNvPr id="717" name="textbox 717"/>
          <p:cNvSpPr/>
          <p:nvPr/>
        </p:nvSpPr>
        <p:spPr>
          <a:xfrm>
            <a:off x="611530" y="380517"/>
            <a:ext cx="3075304" cy="379095"/>
          </a:xfrm>
          <a:prstGeom prst="rect">
            <a:avLst/>
          </a:prstGeom>
        </p:spPr>
        <p:txBody>
          <a:bodyPr vert="horz" wrap="square" lIns="0" tIns="0" rIns="0" bIns="0"/>
          <a:lstStyle/>
          <a:p>
            <a:pPr algn="l" rtl="0" eaLnBrk="0">
              <a:lnSpc>
                <a:spcPct val="75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新</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增在研产品数量对比</a:t>
            </a:r>
            <a:endParaRPr lang="en-US" altLang="en-US" sz="2400" dirty="0"/>
          </a:p>
        </p:txBody>
      </p:sp>
      <p:sp>
        <p:nvSpPr>
          <p:cNvPr id="718" name="textbox 718"/>
          <p:cNvSpPr/>
          <p:nvPr/>
        </p:nvSpPr>
        <p:spPr>
          <a:xfrm>
            <a:off x="7012647" y="3205708"/>
            <a:ext cx="4385309" cy="248920"/>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4%</a:t>
            </a:r>
            <a:endParaRPr lang="en-US" altLang="en-US" sz="900" dirty="0"/>
          </a:p>
          <a:p>
            <a:pPr marL="2708910" algn="l" rtl="0" eaLnBrk="0">
              <a:lnSpc>
                <a:spcPct val="80000"/>
              </a:lnSpc>
              <a:spcBef>
                <a:spcPts val="20"/>
              </a:spcBef>
              <a:tabLst>
                <a:tab pos="273685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20" dirty="0">
                <a:solidFill>
                  <a:srgbClr val="000000">
                    <a:alpha val="100000"/>
                  </a:srgbClr>
                </a:solidFill>
                <a:latin typeface="Arial" panose="020B0604020202020204"/>
                <a:ea typeface="Arial" panose="020B0604020202020204"/>
                <a:cs typeface="Arial" panose="020B0604020202020204"/>
              </a:rPr>
              <a:t>2007</a:t>
            </a:r>
            <a:r>
              <a:rPr sz="900" spc="20" dirty="0">
                <a:solidFill>
                  <a:srgbClr val="000000">
                    <a:alpha val="100000"/>
                  </a:srgbClr>
                </a:solidFill>
                <a:latin typeface="Arial" panose="020B0604020202020204"/>
                <a:ea typeface="Arial" panose="020B0604020202020204"/>
                <a:cs typeface="Arial" panose="020B0604020202020204"/>
              </a:rPr>
              <a:t>      </a:t>
            </a:r>
            <a:r>
              <a:rPr sz="900" spc="20" dirty="0">
                <a:solidFill>
                  <a:srgbClr val="000000">
                    <a:alpha val="100000"/>
                  </a:srgbClr>
                </a:solidFill>
                <a:latin typeface="Arial" panose="020B0604020202020204"/>
                <a:ea typeface="Arial" panose="020B0604020202020204"/>
                <a:cs typeface="Arial" panose="020B0604020202020204"/>
              </a:rPr>
              <a:t>2012</a:t>
            </a:r>
            <a:r>
              <a:rPr sz="900" spc="2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2017</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
        <p:nvSpPr>
          <p:cNvPr id="719" name="path"/>
          <p:cNvSpPr/>
          <p:nvPr/>
        </p:nvSpPr>
        <p:spPr>
          <a:xfrm>
            <a:off x="11035300" y="3348228"/>
            <a:ext cx="57911" cy="56388"/>
          </a:xfrm>
          <a:custGeom>
            <a:avLst/>
            <a:gdLst/>
            <a:ahLst/>
            <a:cxnLst/>
            <a:rect l="0" t="0" r="0" b="0"/>
            <a:pathLst>
              <a:path w="91" h="88">
                <a:moveTo>
                  <a:pt x="0" y="88"/>
                </a:moveTo>
                <a:lnTo>
                  <a:pt x="91" y="88"/>
                </a:lnTo>
                <a:lnTo>
                  <a:pt x="91" y="0"/>
                </a:lnTo>
                <a:lnTo>
                  <a:pt x="0" y="0"/>
                </a:lnTo>
                <a:lnTo>
                  <a:pt x="0" y="88"/>
                </a:lnTo>
                <a:close/>
              </a:path>
            </a:pathLst>
          </a:custGeom>
          <a:solidFill>
            <a:srgbClr val="3C6494">
              <a:alpha val="100000"/>
            </a:srgbClr>
          </a:solidFill>
          <a:ln cap="flat">
            <a:noFill/>
            <a:prstDash val="solid"/>
            <a:miter lim="0"/>
          </a:ln>
        </p:spPr>
        <p:txBody>
          <a:bodyPr rtlCol="0"/>
          <a:lstStyle/>
          <a:p>
            <a:pPr algn="ctr"/>
            <a:endParaRPr lang="zh-CN" altLang="en-US"/>
          </a:p>
        </p:txBody>
      </p:sp>
      <p:sp>
        <p:nvSpPr>
          <p:cNvPr id="720" name="path"/>
          <p:cNvSpPr/>
          <p:nvPr/>
        </p:nvSpPr>
        <p:spPr>
          <a:xfrm>
            <a:off x="10581599" y="3348228"/>
            <a:ext cx="56388" cy="56388"/>
          </a:xfrm>
          <a:custGeom>
            <a:avLst/>
            <a:gdLst/>
            <a:ahLst/>
            <a:cxnLst/>
            <a:rect l="0" t="0" r="0" b="0"/>
            <a:pathLst>
              <a:path w="88" h="88">
                <a:moveTo>
                  <a:pt x="0" y="88"/>
                </a:moveTo>
                <a:lnTo>
                  <a:pt x="88" y="88"/>
                </a:lnTo>
                <a:lnTo>
                  <a:pt x="88" y="0"/>
                </a:lnTo>
                <a:lnTo>
                  <a:pt x="0" y="0"/>
                </a:lnTo>
                <a:lnTo>
                  <a:pt x="0" y="88"/>
                </a:lnTo>
                <a:close/>
              </a:path>
            </a:pathLst>
          </a:custGeom>
          <a:solidFill>
            <a:srgbClr val="4978B1">
              <a:alpha val="100000"/>
            </a:srgbClr>
          </a:solidFill>
          <a:ln cap="flat">
            <a:noFill/>
            <a:prstDash val="solid"/>
            <a:miter lim="0"/>
          </a:ln>
        </p:spPr>
        <p:txBody>
          <a:bodyPr rtlCol="0"/>
          <a:lstStyle/>
          <a:p>
            <a:pPr algn="ctr"/>
            <a:endParaRPr lang="zh-CN" altLang="en-US"/>
          </a:p>
        </p:txBody>
      </p:sp>
      <p:sp>
        <p:nvSpPr>
          <p:cNvPr id="721" name="path"/>
          <p:cNvSpPr/>
          <p:nvPr/>
        </p:nvSpPr>
        <p:spPr>
          <a:xfrm>
            <a:off x="10111009" y="3348228"/>
            <a:ext cx="57911" cy="56388"/>
          </a:xfrm>
          <a:custGeom>
            <a:avLst/>
            <a:gdLst/>
            <a:ahLst/>
            <a:cxnLst/>
            <a:rect l="0" t="0" r="0" b="0"/>
            <a:pathLst>
              <a:path w="91" h="88">
                <a:moveTo>
                  <a:pt x="0" y="88"/>
                </a:moveTo>
                <a:lnTo>
                  <a:pt x="91" y="88"/>
                </a:lnTo>
                <a:lnTo>
                  <a:pt x="91" y="0"/>
                </a:lnTo>
                <a:lnTo>
                  <a:pt x="0" y="0"/>
                </a:lnTo>
                <a:lnTo>
                  <a:pt x="0" y="88"/>
                </a:lnTo>
                <a:close/>
              </a:path>
            </a:pathLst>
          </a:custGeom>
          <a:solidFill>
            <a:srgbClr val="7E9BC8">
              <a:alpha val="100000"/>
            </a:srgbClr>
          </a:solidFill>
          <a:ln cap="flat">
            <a:noFill/>
            <a:prstDash val="solid"/>
            <a:miter lim="0"/>
          </a:ln>
        </p:spPr>
        <p:txBody>
          <a:bodyPr rtlCol="0"/>
          <a:lstStyle/>
          <a:p>
            <a:pPr algn="ctr"/>
            <a:endParaRPr lang="zh-CN" altLang="en-US"/>
          </a:p>
        </p:txBody>
      </p:sp>
      <p:sp>
        <p:nvSpPr>
          <p:cNvPr id="722" name="path"/>
          <p:cNvSpPr/>
          <p:nvPr/>
        </p:nvSpPr>
        <p:spPr>
          <a:xfrm>
            <a:off x="9663684" y="3348228"/>
            <a:ext cx="57911" cy="56388"/>
          </a:xfrm>
          <a:custGeom>
            <a:avLst/>
            <a:gdLst/>
            <a:ahLst/>
            <a:cxnLst/>
            <a:rect l="0" t="0" r="0" b="0"/>
            <a:pathLst>
              <a:path w="91" h="88">
                <a:moveTo>
                  <a:pt x="0" y="88"/>
                </a:moveTo>
                <a:lnTo>
                  <a:pt x="91" y="88"/>
                </a:lnTo>
                <a:lnTo>
                  <a:pt x="91" y="0"/>
                </a:lnTo>
                <a:lnTo>
                  <a:pt x="0" y="0"/>
                </a:lnTo>
                <a:lnTo>
                  <a:pt x="0" y="88"/>
                </a:lnTo>
                <a:close/>
              </a:path>
            </a:pathLst>
          </a:custGeom>
          <a:solidFill>
            <a:srgbClr val="B6C3DC">
              <a:alpha val="100000"/>
            </a:srgbClr>
          </a:solidFill>
          <a:ln cap="flat">
            <a:noFill/>
            <a:prstDash val="solid"/>
            <a:miter lim="0"/>
          </a:ln>
        </p:spPr>
        <p:txBody>
          <a:bodyPr rtlCol="0"/>
          <a:lstStyle/>
          <a:p>
            <a:pPr algn="ctr"/>
            <a:endParaRPr lang="zh-CN" altLang="en-US"/>
          </a:p>
        </p:txBody>
      </p:sp>
      <p:sp>
        <p:nvSpPr>
          <p:cNvPr id="723" name="textbox 723"/>
          <p:cNvSpPr/>
          <p:nvPr/>
        </p:nvSpPr>
        <p:spPr>
          <a:xfrm>
            <a:off x="887069" y="5986830"/>
            <a:ext cx="4810125" cy="159385"/>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美国</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欧洲</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日本</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韩国</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其他</a:t>
            </a:r>
            <a:endParaRPr lang="en-US" altLang="en-US" sz="900" dirty="0"/>
          </a:p>
        </p:txBody>
      </p:sp>
      <p:sp>
        <p:nvSpPr>
          <p:cNvPr id="724" name="textbox 724"/>
          <p:cNvSpPr/>
          <p:nvPr/>
        </p:nvSpPr>
        <p:spPr>
          <a:xfrm>
            <a:off x="6779437" y="5980125"/>
            <a:ext cx="4559300" cy="159385"/>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美国</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欧洲</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日本</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韩国</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其他</a:t>
            </a:r>
            <a:endParaRPr lang="en-US" altLang="en-US" sz="900" dirty="0"/>
          </a:p>
        </p:txBody>
      </p:sp>
      <p:sp>
        <p:nvSpPr>
          <p:cNvPr id="727" name="textbox 727"/>
          <p:cNvSpPr/>
          <p:nvPr/>
        </p:nvSpPr>
        <p:spPr>
          <a:xfrm>
            <a:off x="545541" y="2690571"/>
            <a:ext cx="2491104" cy="192404"/>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91000"/>
              </a:lnSpc>
            </a:pP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10" dirty="0">
                <a:solidFill>
                  <a:srgbClr val="0B4EA2">
                    <a:alpha val="100000"/>
                  </a:srgbClr>
                </a:solidFill>
                <a:latin typeface="Arial" panose="020B0604020202020204"/>
                <a:ea typeface="Arial" panose="020B0604020202020204"/>
                <a:cs typeface="Arial" panose="020B0604020202020204"/>
              </a:rPr>
              <a:t>Emer</a:t>
            </a:r>
            <a:r>
              <a:rPr sz="1200" b="1" spc="0" dirty="0">
                <a:solidFill>
                  <a:srgbClr val="0B4EA2">
                    <a:alpha val="100000"/>
                  </a:srgbClr>
                </a:solidFill>
                <a:latin typeface="Arial" panose="020B0604020202020204"/>
                <a:ea typeface="Arial" panose="020B0604020202020204"/>
                <a:cs typeface="Arial" panose="020B0604020202020204"/>
              </a:rPr>
              <a:t>ging</a:t>
            </a:r>
            <a:r>
              <a:rPr sz="1200" spc="-10" dirty="0">
                <a:solidFill>
                  <a:srgbClr val="0B4EA2">
                    <a:alpha val="100000"/>
                  </a:srgbClr>
                </a:solidFill>
                <a:latin typeface="Arial" panose="020B0604020202020204"/>
                <a:ea typeface="Arial" panose="020B0604020202020204"/>
                <a:cs typeface="Arial" panose="020B0604020202020204"/>
              </a:rPr>
              <a:t> </a:t>
            </a:r>
            <a:r>
              <a:rPr sz="1200" b="1" spc="0" dirty="0">
                <a:solidFill>
                  <a:srgbClr val="0B4EA2">
                    <a:alpha val="100000"/>
                  </a:srgbClr>
                </a:solidFill>
                <a:latin typeface="Arial" panose="020B0604020202020204"/>
                <a:ea typeface="Arial" panose="020B0604020202020204"/>
                <a:cs typeface="Arial" panose="020B0604020202020204"/>
              </a:rPr>
              <a:t>biopharma</a:t>
            </a:r>
            <a:r>
              <a:rPr sz="1200" spc="-10" dirty="0">
                <a:solidFill>
                  <a:srgbClr val="0B4EA2">
                    <a:alpha val="100000"/>
                  </a:srgbClr>
                </a:solidFill>
                <a:latin typeface="Arial" panose="020B0604020202020204"/>
                <a:ea typeface="Arial" panose="020B0604020202020204"/>
                <a:cs typeface="Arial" panose="020B0604020202020204"/>
              </a:rPr>
              <a:t> </a:t>
            </a:r>
            <a:r>
              <a:rPr sz="1200" b="1" spc="0" dirty="0">
                <a:solidFill>
                  <a:srgbClr val="0B4EA2">
                    <a:alpha val="100000"/>
                  </a:srgbClr>
                </a:solidFill>
                <a:latin typeface="Arial" panose="020B0604020202020204"/>
                <a:ea typeface="Arial" panose="020B0604020202020204"/>
                <a:cs typeface="Arial" panose="020B0604020202020204"/>
              </a:rPr>
              <a:t>drug</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比例</a:t>
            </a:r>
            <a:endParaRPr lang="en-US" altLang="en-US" sz="1200" dirty="0"/>
          </a:p>
        </p:txBody>
      </p:sp>
      <p:sp>
        <p:nvSpPr>
          <p:cNvPr id="729" name="textbox 729"/>
          <p:cNvSpPr/>
          <p:nvPr/>
        </p:nvSpPr>
        <p:spPr>
          <a:xfrm>
            <a:off x="6477253" y="2727401"/>
            <a:ext cx="1684654" cy="192404"/>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91000"/>
              </a:lnSpc>
            </a:pP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总部在各国</a:t>
            </a:r>
            <a:r>
              <a:rPr sz="1200" b="1" spc="-10" dirty="0">
                <a:solidFill>
                  <a:srgbClr val="0B4EA2">
                    <a:alpha val="100000"/>
                  </a:srgbClr>
                </a:solidFill>
                <a:latin typeface="Arial" panose="020B0604020202020204"/>
                <a:ea typeface="Arial" panose="020B0604020202020204"/>
                <a:cs typeface="Arial" panose="020B0604020202020204"/>
              </a:rPr>
              <a:t>dru</a:t>
            </a:r>
            <a:r>
              <a:rPr sz="1200" b="1" spc="0" dirty="0">
                <a:solidFill>
                  <a:srgbClr val="0B4EA2">
                    <a:alpha val="100000"/>
                  </a:srgbClr>
                </a:solidFill>
                <a:latin typeface="Arial" panose="020B0604020202020204"/>
                <a:ea typeface="Arial" panose="020B0604020202020204"/>
                <a:cs typeface="Arial" panose="020B0604020202020204"/>
              </a:rPr>
              <a:t>g</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比例</a:t>
            </a:r>
            <a:endParaRPr lang="en-US" altLang="en-US" sz="1200" dirty="0"/>
          </a:p>
        </p:txBody>
      </p:sp>
      <p:sp>
        <p:nvSpPr>
          <p:cNvPr id="733" name="textbox 733"/>
          <p:cNvSpPr/>
          <p:nvPr/>
        </p:nvSpPr>
        <p:spPr>
          <a:xfrm>
            <a:off x="10493349" y="5412460"/>
            <a:ext cx="186689" cy="13588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5%</a:t>
            </a:r>
            <a:endParaRPr lang="en-US" altLang="en-US" sz="900" dirty="0"/>
          </a:p>
        </p:txBody>
      </p:sp>
      <p:sp>
        <p:nvSpPr>
          <p:cNvPr id="734" name="textbox 734"/>
          <p:cNvSpPr/>
          <p:nvPr/>
        </p:nvSpPr>
        <p:spPr>
          <a:xfrm>
            <a:off x="11355361" y="5299303"/>
            <a:ext cx="186054" cy="13588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7%</a:t>
            </a:r>
            <a:endParaRPr lang="en-US" altLang="en-US" sz="9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6"/>
          <p:cNvGrpSpPr/>
          <p:nvPr/>
        </p:nvGrpSpPr>
        <p:grpSpPr>
          <a:xfrm rot="21600000">
            <a:off x="1101852" y="3700271"/>
            <a:ext cx="7469123" cy="1909572"/>
            <a:chOff x="0" y="0"/>
            <a:chExt cx="7469123" cy="1909572"/>
          </a:xfrm>
        </p:grpSpPr>
        <p:sp>
          <p:nvSpPr>
            <p:cNvPr id="736" name="path"/>
            <p:cNvSpPr/>
            <p:nvPr/>
          </p:nvSpPr>
          <p:spPr>
            <a:xfrm>
              <a:off x="0" y="0"/>
              <a:ext cx="7469123" cy="1456944"/>
            </a:xfrm>
            <a:custGeom>
              <a:avLst/>
              <a:gdLst/>
              <a:ahLst/>
              <a:cxnLst/>
              <a:rect l="0" t="0" r="0" b="0"/>
              <a:pathLst>
                <a:path w="11762" h="2294">
                  <a:moveTo>
                    <a:pt x="21" y="2272"/>
                  </a:moveTo>
                  <a:lnTo>
                    <a:pt x="998" y="1740"/>
                  </a:lnTo>
                  <a:lnTo>
                    <a:pt x="1975" y="1207"/>
                  </a:lnTo>
                  <a:lnTo>
                    <a:pt x="2952" y="1917"/>
                  </a:lnTo>
                  <a:lnTo>
                    <a:pt x="3928" y="1087"/>
                  </a:lnTo>
                  <a:lnTo>
                    <a:pt x="4905" y="849"/>
                  </a:lnTo>
                  <a:lnTo>
                    <a:pt x="5882" y="2215"/>
                  </a:lnTo>
                  <a:lnTo>
                    <a:pt x="6859" y="792"/>
                  </a:lnTo>
                  <a:lnTo>
                    <a:pt x="7835" y="21"/>
                  </a:lnTo>
                  <a:lnTo>
                    <a:pt x="8812" y="672"/>
                  </a:lnTo>
                  <a:lnTo>
                    <a:pt x="9787" y="376"/>
                  </a:lnTo>
                  <a:lnTo>
                    <a:pt x="10764" y="554"/>
                  </a:lnTo>
                  <a:lnTo>
                    <a:pt x="11740" y="1324"/>
                  </a:lnTo>
                </a:path>
              </a:pathLst>
            </a:custGeom>
            <a:noFill/>
            <a:ln w="27431" cap="rnd">
              <a:solidFill>
                <a:srgbClr val="5B9BD5">
                  <a:alpha val="100000"/>
                </a:srgbClr>
              </a:solidFill>
              <a:prstDash val="solid"/>
              <a:round/>
            </a:ln>
          </p:spPr>
          <p:txBody>
            <a:bodyPr rtlCol="0"/>
            <a:lstStyle/>
            <a:p>
              <a:pPr algn="ctr"/>
              <a:endParaRPr lang="zh-CN" altLang="en-US"/>
            </a:p>
          </p:txBody>
        </p:sp>
        <p:sp>
          <p:nvSpPr>
            <p:cNvPr id="737" name="path"/>
            <p:cNvSpPr/>
            <p:nvPr/>
          </p:nvSpPr>
          <p:spPr>
            <a:xfrm>
              <a:off x="4962144" y="1354835"/>
              <a:ext cx="2506979" cy="554736"/>
            </a:xfrm>
            <a:custGeom>
              <a:avLst/>
              <a:gdLst/>
              <a:ahLst/>
              <a:cxnLst/>
              <a:rect l="0" t="0" r="0" b="0"/>
              <a:pathLst>
                <a:path w="3947" h="873">
                  <a:moveTo>
                    <a:pt x="21" y="852"/>
                  </a:moveTo>
                  <a:lnTo>
                    <a:pt x="998" y="792"/>
                  </a:lnTo>
                  <a:lnTo>
                    <a:pt x="1972" y="496"/>
                  </a:lnTo>
                  <a:lnTo>
                    <a:pt x="2949" y="21"/>
                  </a:lnTo>
                  <a:lnTo>
                    <a:pt x="3926" y="732"/>
                  </a:lnTo>
                </a:path>
              </a:pathLst>
            </a:custGeom>
            <a:noFill/>
            <a:ln w="27431" cap="rnd">
              <a:solidFill>
                <a:srgbClr val="ED7D31">
                  <a:alpha val="100000"/>
                </a:srgbClr>
              </a:solidFill>
              <a:prstDash val="solid"/>
              <a:round/>
            </a:ln>
          </p:spPr>
          <p:txBody>
            <a:bodyPr rtlCol="0"/>
            <a:lstStyle/>
            <a:p>
              <a:pPr algn="ctr"/>
              <a:endParaRPr lang="zh-CN" altLang="en-US"/>
            </a:p>
          </p:txBody>
        </p:sp>
      </p:grpSp>
      <p:sp>
        <p:nvSpPr>
          <p:cNvPr id="738" name="textbox 738"/>
          <p:cNvSpPr/>
          <p:nvPr/>
        </p:nvSpPr>
        <p:spPr>
          <a:xfrm>
            <a:off x="549808" y="1228719"/>
            <a:ext cx="6116320" cy="1638300"/>
          </a:xfrm>
          <a:prstGeom prst="rect">
            <a:avLst/>
          </a:prstGeom>
        </p:spPr>
        <p:txBody>
          <a:bodyPr vert="horz" wrap="square" lIns="0" tIns="0" rIns="0" bIns="0"/>
          <a:lstStyle/>
          <a:p>
            <a:pPr algn="l" rtl="0" eaLnBrk="0">
              <a:lnSpc>
                <a:spcPct val="82000"/>
              </a:lnSpc>
            </a:pPr>
            <a:endParaRPr lang="en-US" altLang="en-US" sz="100" dirty="0"/>
          </a:p>
          <a:p>
            <a:pPr marL="16510" algn="l" rtl="0" eaLnBrk="0">
              <a:lnSpc>
                <a:spcPct val="97000"/>
              </a:lnSpc>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Arial" panose="020B0604020202020204"/>
                <a:ea typeface="Arial" panose="020B0604020202020204"/>
                <a:cs typeface="Arial" panose="020B0604020202020204"/>
              </a:rPr>
              <a:t>2010-2022</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Arial" panose="020B0604020202020204"/>
                <a:ea typeface="Arial" panose="020B0604020202020204"/>
                <a:cs typeface="Arial" panose="020B0604020202020204"/>
              </a:rPr>
              <a:t>FD</a:t>
            </a:r>
            <a:r>
              <a:rPr sz="1400" spc="0" dirty="0">
                <a:solidFill>
                  <a:srgbClr val="000000">
                    <a:alpha val="100000"/>
                  </a:srgbClr>
                </a:solidFill>
                <a:latin typeface="Arial" panose="020B0604020202020204"/>
                <a:ea typeface="Arial" panose="020B0604020202020204"/>
                <a:cs typeface="Arial" panose="020B0604020202020204"/>
              </a:rPr>
              <a:t>A</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每年批准的来自全球各国的新药数量在</a:t>
            </a:r>
            <a:r>
              <a:rPr sz="1400" spc="-70" dirty="0">
                <a:solidFill>
                  <a:srgbClr val="000000">
                    <a:alpha val="100000"/>
                  </a:srgbClr>
                </a:solidFill>
                <a:latin typeface="Arial" panose="020B0604020202020204"/>
                <a:ea typeface="Arial" panose="020B0604020202020204"/>
                <a:cs typeface="Arial" panose="020B0604020202020204"/>
              </a:rPr>
              <a:t>40</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个左右水平。</a:t>
            </a:r>
            <a:endParaRPr lang="en-US" altLang="en-US" sz="1400" dirty="0"/>
          </a:p>
          <a:p>
            <a:pPr marL="16510" algn="l" rtl="0" eaLnBrk="0">
              <a:lnSpc>
                <a:spcPct val="97000"/>
              </a:lnSpc>
              <a:spcBef>
                <a:spcPts val="890"/>
              </a:spcBef>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Arial" panose="020B0604020202020204"/>
                <a:ea typeface="Arial" panose="020B0604020202020204"/>
                <a:cs typeface="Arial" panose="020B0604020202020204"/>
              </a:rPr>
              <a:t>2021</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000000">
                    <a:alpha val="100000"/>
                  </a:srgbClr>
                </a:solidFill>
                <a:latin typeface="Arial" panose="020B0604020202020204"/>
                <a:ea typeface="Arial" panose="020B0604020202020204"/>
                <a:cs typeface="Arial" panose="020B0604020202020204"/>
              </a:rPr>
              <a:t>CDE</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批准的中国产新药数量达到了</a:t>
            </a:r>
            <a:r>
              <a:rPr sz="1400" spc="-50" dirty="0">
                <a:solidFill>
                  <a:srgbClr val="000000">
                    <a:alpha val="100000"/>
                  </a:srgbClr>
                </a:solidFill>
                <a:latin typeface="Arial" panose="020B0604020202020204"/>
                <a:ea typeface="Arial" panose="020B0604020202020204"/>
                <a:cs typeface="Arial" panose="020B0604020202020204"/>
              </a:rPr>
              <a:t>23</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个</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，达到</a:t>
            </a:r>
            <a:r>
              <a:rPr sz="1400" spc="-50" dirty="0">
                <a:solidFill>
                  <a:srgbClr val="000000">
                    <a:alpha val="100000"/>
                  </a:srgbClr>
                </a:solidFill>
                <a:latin typeface="Arial" panose="020B0604020202020204"/>
                <a:ea typeface="Arial" panose="020B0604020202020204"/>
                <a:cs typeface="Arial" panose="020B0604020202020204"/>
              </a:rPr>
              <a:t>F</a:t>
            </a:r>
            <a:r>
              <a:rPr sz="1400" spc="0" dirty="0">
                <a:solidFill>
                  <a:srgbClr val="000000">
                    <a:alpha val="100000"/>
                  </a:srgbClr>
                </a:solidFill>
                <a:latin typeface="Arial" panose="020B0604020202020204"/>
                <a:ea typeface="Arial" panose="020B0604020202020204"/>
                <a:cs typeface="Arial" panose="020B0604020202020204"/>
              </a:rPr>
              <a:t>DA</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的近</a:t>
            </a:r>
            <a:r>
              <a:rPr sz="1400" spc="-50" dirty="0">
                <a:solidFill>
                  <a:srgbClr val="000000">
                    <a:alpha val="100000"/>
                  </a:srgbClr>
                </a:solidFill>
                <a:latin typeface="Arial" panose="020B0604020202020204"/>
                <a:ea typeface="Arial" panose="020B0604020202020204"/>
                <a:cs typeface="Arial" panose="020B0604020202020204"/>
              </a:rPr>
              <a:t>50%</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marL="16510" algn="l" rtl="0" eaLnBrk="0">
              <a:lnSpc>
                <a:spcPct val="98000"/>
              </a:lnSpc>
              <a:spcBef>
                <a:spcPts val="885"/>
              </a:spcBef>
            </a:pPr>
            <a:r>
              <a:rPr sz="1400" spc="-110" dirty="0">
                <a:solidFill>
                  <a:srgbClr val="0B4EA2">
                    <a:alpha val="100000"/>
                  </a:srgbClr>
                </a:solidFill>
                <a:latin typeface="Wingdings" panose="05000000000000000000"/>
                <a:ea typeface="Wingdings" panose="05000000000000000000"/>
                <a:cs typeface="Wingdings" panose="05000000000000000000"/>
              </a:rPr>
              <a:t>1</a:t>
            </a:r>
            <a:r>
              <a:rPr sz="1400" spc="-110" dirty="0">
                <a:solidFill>
                  <a:srgbClr val="0B4EA2">
                    <a:alpha val="100000"/>
                  </a:srgbClr>
                </a:solidFill>
                <a:latin typeface="Wingdings" panose="05000000000000000000"/>
                <a:ea typeface="Wingdings" panose="05000000000000000000"/>
                <a:cs typeface="Wingdings" panose="05000000000000000000"/>
              </a:rPr>
              <a:t> </a:t>
            </a:r>
            <a:r>
              <a:rPr sz="1400" spc="-110" dirty="0">
                <a:solidFill>
                  <a:srgbClr val="000000">
                    <a:alpha val="100000"/>
                  </a:srgbClr>
                </a:solidFill>
                <a:latin typeface="Arial" panose="020B0604020202020204"/>
                <a:ea typeface="Arial" panose="020B0604020202020204"/>
                <a:cs typeface="Arial" panose="020B0604020202020204"/>
              </a:rPr>
              <a:t>2022</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中美均有所下滑</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marL="16510" algn="l" rtl="0" eaLnBrk="0">
              <a:lnSpc>
                <a:spcPct val="89000"/>
              </a:lnSpc>
              <a:spcBef>
                <a:spcPts val="880"/>
              </a:spcBef>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Arial" panose="020B0604020202020204"/>
                <a:ea typeface="Arial" panose="020B0604020202020204"/>
                <a:cs typeface="Arial" panose="020B0604020202020204"/>
              </a:rPr>
              <a:t>2023Q1</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Arial" panose="020B0604020202020204"/>
                <a:ea typeface="Arial" panose="020B0604020202020204"/>
                <a:cs typeface="Arial" panose="020B0604020202020204"/>
              </a:rPr>
              <a:t>FDA</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批准</a:t>
            </a:r>
            <a:r>
              <a:rPr sz="1400" spc="-70" dirty="0">
                <a:solidFill>
                  <a:srgbClr val="000000">
                    <a:alpha val="100000"/>
                  </a:srgbClr>
                </a:solidFill>
                <a:latin typeface="Arial" panose="020B0604020202020204"/>
                <a:ea typeface="Arial" panose="020B0604020202020204"/>
                <a:cs typeface="Arial" panose="020B0604020202020204"/>
              </a:rPr>
              <a:t>15</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款新药</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Arial" panose="020B0604020202020204"/>
                <a:ea typeface="Arial" panose="020B0604020202020204"/>
                <a:cs typeface="Arial" panose="020B0604020202020204"/>
              </a:rPr>
              <a:t>C</a:t>
            </a:r>
            <a:r>
              <a:rPr sz="1400" spc="-60" dirty="0">
                <a:solidFill>
                  <a:srgbClr val="000000">
                    <a:alpha val="100000"/>
                  </a:srgbClr>
                </a:solidFill>
                <a:latin typeface="Arial" panose="020B0604020202020204"/>
                <a:ea typeface="Arial" panose="020B0604020202020204"/>
                <a:cs typeface="Arial" panose="020B0604020202020204"/>
              </a:rPr>
              <a:t>D</a:t>
            </a:r>
            <a:r>
              <a:rPr sz="1400" spc="0" dirty="0">
                <a:solidFill>
                  <a:srgbClr val="000000">
                    <a:alpha val="100000"/>
                  </a:srgbClr>
                </a:solidFill>
                <a:latin typeface="Arial" panose="020B0604020202020204"/>
                <a:ea typeface="Arial" panose="020B0604020202020204"/>
                <a:cs typeface="Arial" panose="020B0604020202020204"/>
              </a:rPr>
              <a:t>E</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批准</a:t>
            </a:r>
            <a:r>
              <a:rPr sz="1400" spc="-70" dirty="0">
                <a:solidFill>
                  <a:srgbClr val="000000">
                    <a:alpha val="100000"/>
                  </a:srgbClr>
                </a:solidFill>
                <a:latin typeface="Arial" panose="020B0604020202020204"/>
                <a:ea typeface="Arial" panose="020B0604020202020204"/>
                <a:cs typeface="Arial" panose="020B0604020202020204"/>
              </a:rPr>
              <a:t>7</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款国产新药。</a:t>
            </a:r>
            <a:endParaRPr lang="en-US" altLang="en-US" sz="1400" dirty="0"/>
          </a:p>
          <a:p>
            <a:pPr marL="12700" algn="l" rtl="0" eaLnBrk="0">
              <a:lnSpc>
                <a:spcPts val="3645"/>
              </a:lnSpc>
            </a:pPr>
            <a:r>
              <a:rPr sz="1200" spc="4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4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0" dirty="0">
                <a:solidFill>
                  <a:srgbClr val="0B4EA2">
                    <a:alpha val="100000"/>
                  </a:srgbClr>
                </a:solidFill>
                <a:latin typeface="Arial" panose="020B0604020202020204"/>
                <a:ea typeface="Arial" panose="020B0604020202020204"/>
                <a:cs typeface="Arial" panose="020B0604020202020204"/>
              </a:rPr>
              <a:t>FDA</a:t>
            </a:r>
            <a:r>
              <a:rPr sz="1200" spc="4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和</a:t>
            </a:r>
            <a:r>
              <a:rPr sz="1200" b="1" spc="0" dirty="0">
                <a:solidFill>
                  <a:srgbClr val="0B4EA2">
                    <a:alpha val="100000"/>
                  </a:srgbClr>
                </a:solidFill>
                <a:latin typeface="Arial" panose="020B0604020202020204"/>
                <a:ea typeface="Arial" panose="020B0604020202020204"/>
                <a:cs typeface="Arial" panose="020B0604020202020204"/>
              </a:rPr>
              <a:t>CDE</a:t>
            </a:r>
            <a:r>
              <a:rPr sz="1200" spc="4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批准新药数量对比(个</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pic>
        <p:nvPicPr>
          <p:cNvPr id="739" name="picture 739"/>
          <p:cNvPicPr>
            <a:picLocks noChangeAspect="1"/>
          </p:cNvPicPr>
          <p:nvPr/>
        </p:nvPicPr>
        <p:blipFill>
          <a:blip r:embed="rId1"/>
          <a:stretch>
            <a:fillRect/>
          </a:stretch>
        </p:blipFill>
        <p:spPr>
          <a:xfrm rot="21600000">
            <a:off x="9143" y="859535"/>
            <a:ext cx="12182856" cy="89915"/>
          </a:xfrm>
          <a:prstGeom prst="rect">
            <a:avLst/>
          </a:prstGeom>
        </p:spPr>
      </p:pic>
      <p:sp>
        <p:nvSpPr>
          <p:cNvPr id="740" name="textbox 740"/>
          <p:cNvSpPr/>
          <p:nvPr/>
        </p:nvSpPr>
        <p:spPr>
          <a:xfrm>
            <a:off x="630141" y="380524"/>
            <a:ext cx="3055620" cy="379729"/>
          </a:xfrm>
          <a:prstGeom prst="rect">
            <a:avLst/>
          </a:prstGeom>
        </p:spPr>
        <p:txBody>
          <a:bodyPr vert="horz" wrap="square" lIns="0" tIns="0" rIns="0" bIns="0"/>
          <a:lstStyle/>
          <a:p>
            <a:pPr algn="l" rtl="0" eaLnBrk="0">
              <a:lnSpc>
                <a:spcPct val="78000"/>
              </a:lnSpc>
            </a:pPr>
            <a:endParaRPr lang="en-US" altLang="en-US" sz="100" dirty="0"/>
          </a:p>
          <a:p>
            <a:pPr marL="12700" algn="l" rtl="0" eaLnBrk="0">
              <a:lnSpc>
                <a:spcPct val="97000"/>
              </a:lnSpc>
            </a:pPr>
            <a:r>
              <a:rPr sz="2400" spc="-2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中美新药获批</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数</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量对比</a:t>
            </a:r>
            <a:endParaRPr lang="en-US" altLang="en-US" sz="2400" dirty="0"/>
          </a:p>
        </p:txBody>
      </p:sp>
      <p:sp>
        <p:nvSpPr>
          <p:cNvPr id="741" name="textbox 741"/>
          <p:cNvSpPr/>
          <p:nvPr/>
        </p:nvSpPr>
        <p:spPr>
          <a:xfrm>
            <a:off x="979690" y="6013919"/>
            <a:ext cx="7719059"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2011</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2012</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2013</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2014</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2016</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2018</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2019</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
        <p:nvSpPr>
          <p:cNvPr id="742" name="rect"/>
          <p:cNvSpPr/>
          <p:nvPr/>
        </p:nvSpPr>
        <p:spPr>
          <a:xfrm>
            <a:off x="801624" y="3299459"/>
            <a:ext cx="9144" cy="2634996"/>
          </a:xfrm>
          <a:prstGeom prst="rect">
            <a:avLst/>
          </a:prstGeom>
          <a:solidFill>
            <a:srgbClr val="000000">
              <a:alpha val="100000"/>
            </a:srgbClr>
          </a:solidFill>
          <a:ln cap="flat">
            <a:noFill/>
            <a:prstDash val="solid"/>
            <a:miter lim="0"/>
          </a:ln>
        </p:spPr>
        <p:txBody>
          <a:bodyPr rtlCol="0"/>
          <a:lstStyle/>
          <a:p>
            <a:pPr algn="ctr"/>
            <a:endParaRPr lang="zh-CN" altLang="en-US"/>
          </a:p>
        </p:txBody>
      </p:sp>
      <p:pic>
        <p:nvPicPr>
          <p:cNvPr id="743" name="picture 743"/>
          <p:cNvPicPr>
            <a:picLocks noChangeAspect="1"/>
          </p:cNvPicPr>
          <p:nvPr/>
        </p:nvPicPr>
        <p:blipFill>
          <a:blip r:embed="rId2"/>
          <a:stretch>
            <a:fillRect/>
          </a:stretch>
        </p:blipFill>
        <p:spPr>
          <a:xfrm rot="21600000">
            <a:off x="806196" y="5929884"/>
            <a:ext cx="8060435" cy="39623"/>
          </a:xfrm>
          <a:prstGeom prst="rect">
            <a:avLst/>
          </a:prstGeom>
        </p:spPr>
      </p:pic>
      <p:sp>
        <p:nvSpPr>
          <p:cNvPr id="744" name="textbox 744"/>
          <p:cNvSpPr/>
          <p:nvPr/>
        </p:nvSpPr>
        <p:spPr>
          <a:xfrm>
            <a:off x="569429" y="3241408"/>
            <a:ext cx="254634" cy="2771139"/>
          </a:xfrm>
          <a:prstGeom prst="rect">
            <a:avLst/>
          </a:prstGeom>
        </p:spPr>
        <p:txBody>
          <a:bodyPr vert="horz" wrap="square" lIns="0" tIns="0" rIns="0" bIns="0"/>
          <a:lstStyle/>
          <a:p>
            <a:pPr algn="l" rtl="0" eaLnBrk="0">
              <a:lnSpc>
                <a:spcPct val="82000"/>
              </a:lnSpc>
            </a:pPr>
            <a:endParaRPr lang="en-US" altLang="en-US" sz="100" dirty="0"/>
          </a:p>
          <a:p>
            <a:pPr marL="16510" algn="l" rtl="0" eaLnBrk="0">
              <a:lnSpc>
                <a:spcPct val="80000"/>
              </a:lnSpc>
            </a:pPr>
            <a:r>
              <a:rPr sz="900" spc="-20" dirty="0">
                <a:solidFill>
                  <a:srgbClr val="000000">
                    <a:alpha val="100000"/>
                  </a:srgbClr>
                </a:solidFill>
                <a:latin typeface="Arial" panose="020B0604020202020204"/>
                <a:ea typeface="Arial" panose="020B0604020202020204"/>
                <a:cs typeface="Arial" panose="020B0604020202020204"/>
              </a:rPr>
              <a:t>70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52000"/>
              </a:lnSpc>
            </a:pPr>
            <a:endParaRPr lang="en-US" altLang="en-US" sz="1000" dirty="0"/>
          </a:p>
          <a:p>
            <a:pPr marL="15240"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52000"/>
              </a:lnSpc>
            </a:pPr>
            <a:endParaRPr lang="en-US" altLang="en-US" sz="1000" dirty="0"/>
          </a:p>
          <a:p>
            <a:pPr marL="15875" algn="l" rtl="0" eaLnBrk="0">
              <a:lnSpc>
                <a:spcPct val="80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50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52000"/>
              </a:lnSpc>
            </a:pPr>
            <a:endParaRPr lang="en-US" altLang="en-US" sz="1000" dirty="0"/>
          </a:p>
          <a:p>
            <a:pPr marL="12700" algn="l" rtl="0" eaLnBrk="0">
              <a:lnSpc>
                <a:spcPct val="80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52000"/>
              </a:lnSpc>
            </a:pPr>
            <a:endParaRPr lang="en-US" altLang="en-US" sz="1000" dirty="0"/>
          </a:p>
          <a:p>
            <a:pPr marL="15875"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52000"/>
              </a:lnSpc>
            </a:pPr>
            <a:endParaRPr lang="en-US" altLang="en-US" sz="1000" dirty="0"/>
          </a:p>
          <a:p>
            <a:pPr marL="14605" algn="l" rtl="0" eaLnBrk="0">
              <a:lnSpc>
                <a:spcPct val="80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2</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a:p>
            <a:pPr algn="l" rtl="0" eaLnBrk="0">
              <a:lnSpc>
                <a:spcPct val="155000"/>
              </a:lnSpc>
            </a:pPr>
            <a:endParaRPr lang="en-US" altLang="en-US" sz="1000" dirty="0"/>
          </a:p>
          <a:p>
            <a:pPr marL="23495" algn="l" rtl="0" eaLnBrk="0">
              <a:lnSpc>
                <a:spcPct val="87000"/>
              </a:lnSpc>
              <a:spcBef>
                <a:spcPts val="250"/>
              </a:spcBef>
            </a:pPr>
            <a:r>
              <a:rPr sz="800" spc="10" dirty="0">
                <a:solidFill>
                  <a:srgbClr val="000000">
                    <a:alpha val="100000"/>
                  </a:srgbClr>
                </a:solidFill>
                <a:latin typeface="Arial" panose="020B0604020202020204"/>
                <a:ea typeface="Arial" panose="020B0604020202020204"/>
                <a:cs typeface="Arial" panose="020B0604020202020204"/>
              </a:rPr>
              <a:t>1</a:t>
            </a:r>
            <a:r>
              <a:rPr sz="800" spc="0" dirty="0">
                <a:solidFill>
                  <a:srgbClr val="000000">
                    <a:alpha val="100000"/>
                  </a:srgbClr>
                </a:solidFill>
                <a:latin typeface="Arial" panose="020B0604020202020204"/>
                <a:ea typeface="Arial" panose="020B0604020202020204"/>
                <a:cs typeface="Arial" panose="020B0604020202020204"/>
              </a:rPr>
              <a:t>0</a:t>
            </a:r>
            <a:r>
              <a:rPr sz="800" spc="0" dirty="0">
                <a:solidFill>
                  <a:srgbClr val="000000">
                    <a:alpha val="100000"/>
                  </a:srgbClr>
                </a:solidFill>
                <a:latin typeface="Arial" panose="020B0604020202020204"/>
                <a:ea typeface="Arial" panose="020B0604020202020204"/>
                <a:cs typeface="Arial" panose="020B0604020202020204"/>
              </a:rPr>
              <a:t>  </a:t>
            </a:r>
            <a:endParaRPr lang="en-US" altLang="en-US" sz="800" dirty="0"/>
          </a:p>
          <a:p>
            <a:pPr algn="l" rtl="0" eaLnBrk="0">
              <a:lnSpc>
                <a:spcPct val="154000"/>
              </a:lnSpc>
            </a:pPr>
            <a:endParaRPr lang="en-US" altLang="en-US" sz="1000" dirty="0"/>
          </a:p>
          <a:p>
            <a:pPr algn="l" rtl="0" eaLnBrk="0">
              <a:lnSpc>
                <a:spcPct val="114000"/>
              </a:lnSpc>
            </a:pPr>
            <a:endParaRPr lang="en-US" altLang="en-US" sz="200" dirty="0"/>
          </a:p>
          <a:p>
            <a:pPr marL="80010" algn="l" rtl="0" eaLnBrk="0">
              <a:lnSpc>
                <a:spcPct val="80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endParaRPr lang="en-US" altLang="en-US" sz="900" dirty="0"/>
          </a:p>
        </p:txBody>
      </p:sp>
      <p:pic>
        <p:nvPicPr>
          <p:cNvPr id="745" name="picture 745"/>
          <p:cNvPicPr>
            <a:picLocks noChangeAspect="1"/>
          </p:cNvPicPr>
          <p:nvPr/>
        </p:nvPicPr>
        <p:blipFill>
          <a:blip r:embed="rId3"/>
          <a:stretch>
            <a:fillRect/>
          </a:stretch>
        </p:blipFill>
        <p:spPr>
          <a:xfrm rot="21600000">
            <a:off x="770882" y="5929884"/>
            <a:ext cx="39624" cy="39623"/>
          </a:xfrm>
          <a:prstGeom prst="rect">
            <a:avLst/>
          </a:prstGeom>
        </p:spPr>
      </p:pic>
      <p:sp>
        <p:nvSpPr>
          <p:cNvPr id="746" name="path"/>
          <p:cNvSpPr/>
          <p:nvPr/>
        </p:nvSpPr>
        <p:spPr>
          <a:xfrm>
            <a:off x="771144" y="5553455"/>
            <a:ext cx="35052"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747" name="path"/>
          <p:cNvSpPr/>
          <p:nvPr/>
        </p:nvSpPr>
        <p:spPr>
          <a:xfrm>
            <a:off x="771144" y="5177028"/>
            <a:ext cx="35052"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748" name="path"/>
          <p:cNvSpPr/>
          <p:nvPr/>
        </p:nvSpPr>
        <p:spPr>
          <a:xfrm>
            <a:off x="770442" y="4800600"/>
            <a:ext cx="35052"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749" name="path"/>
          <p:cNvSpPr/>
          <p:nvPr/>
        </p:nvSpPr>
        <p:spPr>
          <a:xfrm>
            <a:off x="771144" y="4424171"/>
            <a:ext cx="35052"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750" name="path"/>
          <p:cNvSpPr/>
          <p:nvPr/>
        </p:nvSpPr>
        <p:spPr>
          <a:xfrm>
            <a:off x="770285" y="4047744"/>
            <a:ext cx="35052"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751" name="path"/>
          <p:cNvSpPr/>
          <p:nvPr/>
        </p:nvSpPr>
        <p:spPr>
          <a:xfrm>
            <a:off x="769985" y="3671316"/>
            <a:ext cx="35052"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752" name="path"/>
          <p:cNvSpPr/>
          <p:nvPr/>
        </p:nvSpPr>
        <p:spPr>
          <a:xfrm>
            <a:off x="771013" y="3294888"/>
            <a:ext cx="35052" cy="9143"/>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754" name="textbox 754"/>
          <p:cNvSpPr/>
          <p:nvPr/>
        </p:nvSpPr>
        <p:spPr>
          <a:xfrm>
            <a:off x="2023363" y="3500526"/>
            <a:ext cx="3033395" cy="159385"/>
          </a:xfrm>
          <a:prstGeom prst="rect">
            <a:avLst/>
          </a:prstGeom>
        </p:spPr>
        <p:txBody>
          <a:bodyPr vert="horz" wrap="square" lIns="0" tIns="0" rIns="0" bIns="0"/>
          <a:lstStyle/>
          <a:p>
            <a:pPr algn="l" rtl="0" eaLnBrk="0">
              <a:lnSpc>
                <a:spcPct val="80000"/>
              </a:lnSpc>
            </a:pPr>
            <a:endParaRPr lang="en-US" altLang="en-US" sz="100" dirty="0"/>
          </a:p>
          <a:p>
            <a:pPr marL="283845" algn="l" rtl="0" eaLnBrk="0">
              <a:lnSpc>
                <a:spcPct val="98000"/>
              </a:lnSpc>
              <a:tabLst>
                <a:tab pos="30480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FDA</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批准新药</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Arial" panose="020B0604020202020204"/>
                <a:ea typeface="Arial" panose="020B0604020202020204"/>
                <a:cs typeface="Arial" panose="020B0604020202020204"/>
              </a:rPr>
              <a:t>CDE</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批准国产新药</a:t>
            </a:r>
            <a:endParaRPr lang="en-US" altLang="en-US" sz="900" dirty="0"/>
          </a:p>
        </p:txBody>
      </p:sp>
      <p:sp>
        <p:nvSpPr>
          <p:cNvPr id="755" name="path"/>
          <p:cNvSpPr/>
          <p:nvPr/>
        </p:nvSpPr>
        <p:spPr>
          <a:xfrm>
            <a:off x="3814952" y="3549396"/>
            <a:ext cx="271271" cy="27431"/>
          </a:xfrm>
          <a:custGeom>
            <a:avLst/>
            <a:gdLst/>
            <a:ahLst/>
            <a:cxnLst/>
            <a:rect l="0" t="0" r="0" b="0"/>
            <a:pathLst>
              <a:path w="427" h="43">
                <a:moveTo>
                  <a:pt x="21" y="21"/>
                </a:moveTo>
                <a:lnTo>
                  <a:pt x="405" y="21"/>
                </a:lnTo>
              </a:path>
            </a:pathLst>
          </a:custGeom>
          <a:noFill/>
          <a:ln w="27431" cap="rnd">
            <a:solidFill>
              <a:srgbClr val="ED7D31">
                <a:alpha val="100000"/>
              </a:srgbClr>
            </a:solidFill>
            <a:prstDash val="solid"/>
            <a:round/>
          </a:ln>
        </p:spPr>
        <p:txBody>
          <a:bodyPr rtlCol="0"/>
          <a:lstStyle/>
          <a:p>
            <a:pPr algn="ctr"/>
            <a:endParaRPr lang="zh-CN" altLang="en-US"/>
          </a:p>
        </p:txBody>
      </p:sp>
      <p:sp>
        <p:nvSpPr>
          <p:cNvPr id="756" name="path"/>
          <p:cNvSpPr/>
          <p:nvPr/>
        </p:nvSpPr>
        <p:spPr>
          <a:xfrm>
            <a:off x="2036063" y="3549396"/>
            <a:ext cx="271272" cy="27431"/>
          </a:xfrm>
          <a:custGeom>
            <a:avLst/>
            <a:gdLst/>
            <a:ahLst/>
            <a:cxnLst/>
            <a:rect l="0" t="0" r="0" b="0"/>
            <a:pathLst>
              <a:path w="427" h="43">
                <a:moveTo>
                  <a:pt x="21" y="21"/>
                </a:moveTo>
                <a:lnTo>
                  <a:pt x="405" y="21"/>
                </a:lnTo>
              </a:path>
            </a:pathLst>
          </a:custGeom>
          <a:noFill/>
          <a:ln w="27431" cap="rnd">
            <a:solidFill>
              <a:srgbClr val="5B9BD5">
                <a:alpha val="100000"/>
              </a:srgbClr>
            </a:solidFill>
            <a:prstDash val="solid"/>
            <a:round/>
          </a:ln>
        </p:spPr>
        <p:txBody>
          <a:bodyPr rtlCol="0"/>
          <a:lstStyle/>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7"/>
          <p:cNvPicPr>
            <a:picLocks noChangeAspect="1"/>
          </p:cNvPicPr>
          <p:nvPr/>
        </p:nvPicPr>
        <p:blipFill>
          <a:blip r:embed="rId1"/>
          <a:stretch>
            <a:fillRect/>
          </a:stretch>
        </p:blipFill>
        <p:spPr>
          <a:xfrm rot="21600000">
            <a:off x="10372344" y="0"/>
            <a:ext cx="1819655" cy="6857998"/>
          </a:xfrm>
          <a:prstGeom prst="rect">
            <a:avLst/>
          </a:prstGeom>
        </p:spPr>
      </p:pic>
      <p:graphicFrame>
        <p:nvGraphicFramePr>
          <p:cNvPr id="18" name="table 18"/>
          <p:cNvGraphicFramePr>
            <a:graphicFrameLocks noGrp="1"/>
          </p:cNvGraphicFramePr>
          <p:nvPr/>
        </p:nvGraphicFramePr>
        <p:xfrm>
          <a:off x="885444" y="2092452"/>
          <a:ext cx="8386444" cy="852804"/>
        </p:xfrm>
        <a:graphic>
          <a:graphicData uri="http://schemas.openxmlformats.org/drawingml/2006/table">
            <a:tbl>
              <a:tblPr/>
              <a:tblGrid>
                <a:gridCol w="8386444"/>
              </a:tblGrid>
              <a:tr h="827404">
                <a:tc>
                  <a:txBody>
                    <a:bodyPr/>
                    <a:lstStyle/>
                    <a:p>
                      <a:pPr algn="l" rtl="0" eaLnBrk="0">
                        <a:lnSpc>
                          <a:spcPct val="106000"/>
                        </a:lnSpc>
                      </a:pPr>
                      <a:endParaRPr lang="en-US" altLang="en-US" sz="1000" dirty="0"/>
                    </a:p>
                    <a:p>
                      <a:pPr algn="l" rtl="0" eaLnBrk="0">
                        <a:lnSpc>
                          <a:spcPct val="107000"/>
                        </a:lnSpc>
                      </a:pPr>
                      <a:endParaRPr lang="en-US" altLang="en-US" sz="1000" dirty="0"/>
                    </a:p>
                    <a:p>
                      <a:pPr algn="l" rtl="0" eaLnBrk="0">
                        <a:lnSpc>
                          <a:spcPct val="9000"/>
                        </a:lnSpc>
                      </a:pPr>
                      <a:endParaRPr lang="en-US" altLang="en-US" sz="100" dirty="0"/>
                    </a:p>
                    <a:p>
                      <a:pPr marL="995680" algn="l" rtl="0" eaLnBrk="0">
                        <a:lnSpc>
                          <a:spcPct val="97000"/>
                        </a:lnSpc>
                      </a:pPr>
                      <a:r>
                        <a:rPr sz="18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市场正在发生的</a:t>
                      </a:r>
                      <a:endParaRPr lang="en-US" altLang="en-US" sz="1800" dirty="0"/>
                    </a:p>
                  </a:txBody>
                  <a:tcPr marL="0" marR="0" marT="0" marB="0" vert="horz">
                    <a:lnL w="25400" cap="flat" cmpd="sng" algn="ctr">
                      <a:solidFill>
                        <a:srgbClr val="0B4EA2"/>
                      </a:solidFill>
                      <a:prstDash val="solid"/>
                      <a:round/>
                      <a:headEnd type="none" w="med" len="med"/>
                      <a:tailEnd type="none" w="med" len="med"/>
                    </a:lnL>
                    <a:lnR w="25400" cap="flat" cmpd="sng" algn="ctr">
                      <a:solidFill>
                        <a:srgbClr val="0B4EA2"/>
                      </a:solidFill>
                      <a:prstDash val="solid"/>
                      <a:round/>
                      <a:headEnd type="none" w="med" len="med"/>
                      <a:tailEnd type="none" w="med" len="med"/>
                    </a:lnR>
                    <a:lnT w="25400" cap="flat" cmpd="sng" algn="ctr">
                      <a:solidFill>
                        <a:srgbClr val="0B4EA2"/>
                      </a:solidFill>
                      <a:prstDash val="solid"/>
                      <a:round/>
                      <a:headEnd type="none" w="med" len="med"/>
                      <a:tailEnd type="none" w="med" len="med"/>
                    </a:lnT>
                    <a:lnB w="25400" cap="flat" cmpd="sng" algn="ctr">
                      <a:solidFill>
                        <a:srgbClr val="0B4EA2"/>
                      </a:solidFill>
                      <a:prstDash val="solid"/>
                      <a:round/>
                      <a:headEnd type="none" w="med" len="med"/>
                      <a:tailEnd type="none" w="med" len="med"/>
                    </a:lnB>
                  </a:tcPr>
                </a:tc>
              </a:tr>
            </a:tbl>
          </a:graphicData>
        </a:graphic>
      </p:graphicFrame>
      <p:sp>
        <p:nvSpPr>
          <p:cNvPr id="19" name="textbox 19"/>
          <p:cNvSpPr/>
          <p:nvPr/>
        </p:nvSpPr>
        <p:spPr>
          <a:xfrm>
            <a:off x="1903196" y="3309036"/>
            <a:ext cx="4812665" cy="292100"/>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97000"/>
              </a:lnSpc>
            </a:pPr>
            <a:r>
              <a:rPr sz="1800" spc="-30" dirty="0">
                <a:ln w="3175" cap="flat" cmpd="sng">
                  <a:solidFill>
                    <a:srgbClr val="A6A6A6">
                      <a:alpha val="100000"/>
                    </a:srgbClr>
                  </a:solidFill>
                  <a:prstDash val="solid"/>
                  <a:miter lim="0"/>
                </a:ln>
                <a:solidFill>
                  <a:srgbClr val="A6A6A6">
                    <a:alpha val="100000"/>
                  </a:srgbClr>
                </a:solidFill>
                <a:latin typeface="微软雅黑" panose="020B0503020204020204" charset="-122"/>
                <a:ea typeface="微软雅黑" panose="020B0503020204020204" charset="-122"/>
                <a:cs typeface="微软雅黑" panose="020B0503020204020204" charset="-122"/>
              </a:rPr>
              <a:t>中国创新药行业走到了哪里</a:t>
            </a:r>
            <a:r>
              <a:rPr sz="1800" spc="-30" dirty="0">
                <a:solidFill>
                  <a:srgbClr val="A6A6A6">
                    <a:alpha val="100000"/>
                  </a:srgbClr>
                </a:solidFill>
                <a:latin typeface="微软雅黑" panose="020B0503020204020204" charset="-122"/>
                <a:ea typeface="微软雅黑" panose="020B0503020204020204" charset="-122"/>
                <a:cs typeface="微软雅黑" panose="020B0503020204020204" charset="-122"/>
              </a:rPr>
              <a:t> </a:t>
            </a:r>
            <a:r>
              <a:rPr sz="1800" spc="-30" dirty="0">
                <a:ln w="3175" cap="flat" cmpd="sng">
                  <a:solidFill>
                    <a:srgbClr val="A6A6A6">
                      <a:alpha val="100000"/>
                    </a:srgbClr>
                  </a:solidFill>
                  <a:prstDash val="solid"/>
                  <a:miter lim="0"/>
                </a:ln>
                <a:solidFill>
                  <a:srgbClr val="A6A6A6">
                    <a:alpha val="100000"/>
                  </a:srgbClr>
                </a:solidFill>
                <a:latin typeface="微软雅黑" panose="020B0503020204020204" charset="-122"/>
                <a:ea typeface="微软雅黑" panose="020B0503020204020204" charset="-122"/>
                <a:cs typeface="微软雅黑" panose="020B0503020204020204" charset="-122"/>
              </a:rPr>
              <a:t>，量变正在带来质</a:t>
            </a:r>
            <a:r>
              <a:rPr sz="1800" spc="-10" dirty="0">
                <a:ln w="3175" cap="flat" cmpd="sng">
                  <a:solidFill>
                    <a:srgbClr val="A6A6A6">
                      <a:alpha val="100000"/>
                    </a:srgbClr>
                  </a:solidFill>
                  <a:prstDash val="solid"/>
                  <a:miter lim="0"/>
                </a:ln>
                <a:solidFill>
                  <a:srgbClr val="A6A6A6">
                    <a:alpha val="100000"/>
                  </a:srgbClr>
                </a:solidFill>
                <a:latin typeface="微软雅黑" panose="020B0503020204020204" charset="-122"/>
                <a:ea typeface="微软雅黑" panose="020B0503020204020204" charset="-122"/>
                <a:cs typeface="微软雅黑" panose="020B0503020204020204" charset="-122"/>
              </a:rPr>
              <a:t>变</a:t>
            </a:r>
            <a:endParaRPr lang="en-US" altLang="en-US" sz="1800" dirty="0"/>
          </a:p>
        </p:txBody>
      </p:sp>
      <p:sp>
        <p:nvSpPr>
          <p:cNvPr id="20" name="textbox 20"/>
          <p:cNvSpPr/>
          <p:nvPr/>
        </p:nvSpPr>
        <p:spPr>
          <a:xfrm>
            <a:off x="977796" y="1538433"/>
            <a:ext cx="1444625" cy="439419"/>
          </a:xfrm>
          <a:prstGeom prst="rect">
            <a:avLst/>
          </a:prstGeom>
        </p:spPr>
        <p:txBody>
          <a:bodyPr vert="horz" wrap="square" lIns="0" tIns="0" rIns="0" bIns="0"/>
          <a:lstStyle/>
          <a:p>
            <a:pPr algn="l" rtl="0" eaLnBrk="0">
              <a:lnSpc>
                <a:spcPct val="96000"/>
              </a:lnSpc>
            </a:pPr>
            <a:endParaRPr lang="en-US" altLang="en-US" sz="100" dirty="0"/>
          </a:p>
          <a:p>
            <a:pPr marL="12700" algn="l" rtl="0" eaLnBrk="0">
              <a:lnSpc>
                <a:spcPct val="100000"/>
              </a:lnSpc>
            </a:pPr>
            <a:r>
              <a:rPr sz="2700" spc="10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第一部</a:t>
            </a:r>
            <a:r>
              <a:rPr sz="2700" spc="7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分</a:t>
            </a:r>
            <a:endParaRPr lang="en-US" altLang="en-US" sz="2700" dirty="0"/>
          </a:p>
        </p:txBody>
      </p:sp>
      <p:graphicFrame>
        <p:nvGraphicFramePr>
          <p:cNvPr id="21" name="table 21"/>
          <p:cNvGraphicFramePr>
            <a:graphicFrameLocks noGrp="1"/>
          </p:cNvGraphicFramePr>
          <p:nvPr/>
        </p:nvGraphicFramePr>
        <p:xfrm>
          <a:off x="1030224" y="2290572"/>
          <a:ext cx="471805" cy="456565"/>
        </p:xfrm>
        <a:graphic>
          <a:graphicData uri="http://schemas.openxmlformats.org/drawingml/2006/table">
            <a:tbl>
              <a:tblPr/>
              <a:tblGrid>
                <a:gridCol w="471805"/>
              </a:tblGrid>
              <a:tr h="431165">
                <a:tc>
                  <a:txBody>
                    <a:bodyPr/>
                    <a:lstStyle/>
                    <a:p>
                      <a:pPr algn="l" rtl="0" eaLnBrk="0">
                        <a:lnSpc>
                          <a:spcPct val="103000"/>
                        </a:lnSpc>
                      </a:pPr>
                      <a:endParaRPr lang="en-US" altLang="en-US" sz="1000" dirty="0"/>
                    </a:p>
                    <a:p>
                      <a:pPr algn="l" rtl="0" eaLnBrk="0">
                        <a:lnSpc>
                          <a:spcPct val="10000"/>
                        </a:lnSpc>
                      </a:pPr>
                      <a:endParaRPr lang="en-US" altLang="en-US" sz="100" dirty="0"/>
                    </a:p>
                    <a:p>
                      <a:pPr marL="130810" algn="l" rtl="0" eaLnBrk="0">
                        <a:lnSpc>
                          <a:spcPct val="84000"/>
                        </a:lnSpc>
                      </a:pPr>
                      <a:r>
                        <a:rPr sz="1500" b="1" spc="20" dirty="0">
                          <a:solidFill>
                            <a:srgbClr val="FFFFFF">
                              <a:alpha val="100000"/>
                            </a:srgbClr>
                          </a:solidFill>
                          <a:latin typeface="Arial" panose="020B0604020202020204"/>
                          <a:ea typeface="Arial" panose="020B0604020202020204"/>
                          <a:cs typeface="Arial" panose="020B0604020202020204"/>
                        </a:rPr>
                        <a:t>0</a:t>
                      </a:r>
                      <a:r>
                        <a:rPr sz="1500" b="1" spc="10" dirty="0">
                          <a:solidFill>
                            <a:srgbClr val="FFFFFF">
                              <a:alpha val="100000"/>
                            </a:srgbClr>
                          </a:solidFill>
                          <a:latin typeface="Arial" panose="020B0604020202020204"/>
                          <a:ea typeface="Arial" panose="020B0604020202020204"/>
                          <a:cs typeface="Arial" panose="020B0604020202020204"/>
                        </a:rPr>
                        <a:t>1</a:t>
                      </a:r>
                      <a:endParaRPr lang="en-US" altLang="en-US" sz="1500" dirty="0"/>
                    </a:p>
                  </a:txBody>
                  <a:tcPr marL="0" marR="0" marT="0" marB="0" vert="horz">
                    <a:lnL w="25400" cap="flat" cmpd="sng" algn="ctr">
                      <a:solidFill>
                        <a:srgbClr val="0B4EA2"/>
                      </a:solidFill>
                      <a:prstDash val="solid"/>
                      <a:round/>
                      <a:headEnd type="none" w="med" len="med"/>
                      <a:tailEnd type="none" w="med" len="med"/>
                    </a:lnL>
                    <a:lnR w="25400" cap="flat" cmpd="sng" algn="ctr">
                      <a:solidFill>
                        <a:srgbClr val="0B4EA2"/>
                      </a:solidFill>
                      <a:prstDash val="solid"/>
                      <a:round/>
                      <a:headEnd type="none" w="med" len="med"/>
                      <a:tailEnd type="none" w="med" len="med"/>
                    </a:lnR>
                    <a:lnT w="25400" cap="flat" cmpd="sng" algn="ctr">
                      <a:solidFill>
                        <a:srgbClr val="0B4EA2"/>
                      </a:solidFill>
                      <a:prstDash val="solid"/>
                      <a:round/>
                      <a:headEnd type="none" w="med" len="med"/>
                      <a:tailEnd type="none" w="med" len="med"/>
                    </a:lnT>
                    <a:lnB w="25400" cap="flat" cmpd="sng" algn="ctr">
                      <a:solidFill>
                        <a:srgbClr val="0B4EA2"/>
                      </a:solidFill>
                      <a:prstDash val="solid"/>
                      <a:round/>
                      <a:headEnd type="none" w="med" len="med"/>
                      <a:tailEnd type="none" w="med" len="med"/>
                    </a:lnB>
                    <a:solidFill>
                      <a:srgbClr val="0B4EA2"/>
                    </a:solidFill>
                  </a:tcPr>
                </a:tc>
              </a:tr>
            </a:tbl>
          </a:graphicData>
        </a:graphic>
      </p:graphicFrame>
      <p:sp>
        <p:nvSpPr>
          <p:cNvPr id="22" name="textbox 22"/>
          <p:cNvSpPr/>
          <p:nvPr/>
        </p:nvSpPr>
        <p:spPr>
          <a:xfrm>
            <a:off x="1042416" y="3206496"/>
            <a:ext cx="447040" cy="476250"/>
          </a:xfrm>
          <a:prstGeom prst="rect">
            <a:avLst/>
          </a:prstGeom>
          <a:solidFill>
            <a:srgbClr val="BFBFBF"/>
          </a:solidFill>
        </p:spPr>
        <p:txBody>
          <a:bodyPr vert="horz" wrap="square" lIns="0" tIns="0" rIns="0" bIns="0"/>
          <a:lstStyle/>
          <a:p>
            <a:pPr algn="l" rtl="0" eaLnBrk="0">
              <a:lnSpc>
                <a:spcPct val="107000"/>
              </a:lnSpc>
            </a:pPr>
            <a:endParaRPr lang="en-US" altLang="en-US" sz="900" dirty="0"/>
          </a:p>
          <a:p>
            <a:pPr marL="118745" algn="l" rtl="0" eaLnBrk="0">
              <a:lnSpc>
                <a:spcPct val="84000"/>
              </a:lnSpc>
              <a:spcBef>
                <a:spcPts val="0"/>
              </a:spcBef>
            </a:pPr>
            <a:r>
              <a:rPr sz="1500" b="1" spc="20" dirty="0">
                <a:solidFill>
                  <a:srgbClr val="FFFFFF">
                    <a:alpha val="100000"/>
                  </a:srgbClr>
                </a:solidFill>
                <a:latin typeface="Arial" panose="020B0604020202020204"/>
                <a:ea typeface="Arial" panose="020B0604020202020204"/>
                <a:cs typeface="Arial" panose="020B0604020202020204"/>
              </a:rPr>
              <a:t>0</a:t>
            </a:r>
            <a:r>
              <a:rPr sz="1500" b="1" spc="10" dirty="0">
                <a:solidFill>
                  <a:srgbClr val="FFFFFF">
                    <a:alpha val="100000"/>
                  </a:srgbClr>
                </a:solidFill>
                <a:latin typeface="Arial" panose="020B0604020202020204"/>
                <a:ea typeface="Arial" panose="020B0604020202020204"/>
                <a:cs typeface="Arial" panose="020B0604020202020204"/>
              </a:rPr>
              <a:t>2</a:t>
            </a:r>
            <a:endParaRPr lang="en-US" altLang="en-US" sz="15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8"/>
          <p:cNvGrpSpPr/>
          <p:nvPr/>
        </p:nvGrpSpPr>
        <p:grpSpPr>
          <a:xfrm rot="21600000">
            <a:off x="8909304" y="2581656"/>
            <a:ext cx="2586228" cy="3625595"/>
            <a:chOff x="0" y="0"/>
            <a:chExt cx="2586228" cy="3625595"/>
          </a:xfrm>
        </p:grpSpPr>
        <p:pic>
          <p:nvPicPr>
            <p:cNvPr id="761" name="picture 761"/>
            <p:cNvPicPr>
              <a:picLocks noChangeAspect="1"/>
            </p:cNvPicPr>
            <p:nvPr/>
          </p:nvPicPr>
          <p:blipFill>
            <a:blip r:embed="rId1"/>
            <a:stretch>
              <a:fillRect/>
            </a:stretch>
          </p:blipFill>
          <p:spPr>
            <a:xfrm rot="21600000">
              <a:off x="33527" y="274319"/>
              <a:ext cx="2549652" cy="3076955"/>
            </a:xfrm>
            <a:prstGeom prst="rect">
              <a:avLst/>
            </a:prstGeom>
          </p:spPr>
        </p:pic>
        <p:sp>
          <p:nvSpPr>
            <p:cNvPr id="762" name="path"/>
            <p:cNvSpPr/>
            <p:nvPr/>
          </p:nvSpPr>
          <p:spPr>
            <a:xfrm>
              <a:off x="0" y="0"/>
              <a:ext cx="2586228" cy="3625595"/>
            </a:xfrm>
            <a:custGeom>
              <a:avLst/>
              <a:gdLst/>
              <a:ahLst/>
              <a:cxnLst/>
              <a:rect l="0" t="0" r="0" b="0"/>
              <a:pathLst>
                <a:path w="4072" h="5709">
                  <a:moveTo>
                    <a:pt x="52" y="5704"/>
                  </a:moveTo>
                  <a:lnTo>
                    <a:pt x="4068" y="5704"/>
                  </a:lnTo>
                  <a:moveTo>
                    <a:pt x="52" y="5649"/>
                  </a:moveTo>
                  <a:lnTo>
                    <a:pt x="52" y="5704"/>
                  </a:lnTo>
                  <a:moveTo>
                    <a:pt x="856" y="5649"/>
                  </a:moveTo>
                  <a:lnTo>
                    <a:pt x="856" y="5704"/>
                  </a:lnTo>
                  <a:moveTo>
                    <a:pt x="1658" y="5649"/>
                  </a:moveTo>
                  <a:lnTo>
                    <a:pt x="1658" y="5704"/>
                  </a:lnTo>
                  <a:moveTo>
                    <a:pt x="2462" y="5649"/>
                  </a:moveTo>
                  <a:lnTo>
                    <a:pt x="2462" y="5704"/>
                  </a:lnTo>
                  <a:moveTo>
                    <a:pt x="3264" y="5649"/>
                  </a:moveTo>
                  <a:lnTo>
                    <a:pt x="3264" y="5704"/>
                  </a:lnTo>
                  <a:moveTo>
                    <a:pt x="4068" y="5649"/>
                  </a:moveTo>
                  <a:lnTo>
                    <a:pt x="4068" y="5704"/>
                  </a:lnTo>
                  <a:moveTo>
                    <a:pt x="52" y="5704"/>
                  </a:moveTo>
                  <a:lnTo>
                    <a:pt x="52" y="4"/>
                  </a:lnTo>
                  <a:moveTo>
                    <a:pt x="0" y="5704"/>
                  </a:moveTo>
                  <a:lnTo>
                    <a:pt x="52" y="5704"/>
                  </a:lnTo>
                  <a:moveTo>
                    <a:pt x="0" y="4279"/>
                  </a:moveTo>
                  <a:lnTo>
                    <a:pt x="52" y="4279"/>
                  </a:lnTo>
                  <a:moveTo>
                    <a:pt x="0" y="2855"/>
                  </a:moveTo>
                  <a:lnTo>
                    <a:pt x="52" y="2855"/>
                  </a:lnTo>
                  <a:moveTo>
                    <a:pt x="0" y="1430"/>
                  </a:moveTo>
                  <a:lnTo>
                    <a:pt x="52" y="1430"/>
                  </a:lnTo>
                  <a:moveTo>
                    <a:pt x="0" y="4"/>
                  </a:moveTo>
                  <a:lnTo>
                    <a:pt x="52" y="4"/>
                  </a:lnTo>
                </a:path>
              </a:pathLst>
            </a:custGeom>
            <a:noFill/>
            <a:ln w="6096" cap="flat">
              <a:solidFill>
                <a:srgbClr val="000000">
                  <a:alpha val="100000"/>
                </a:srgbClr>
              </a:solidFill>
              <a:prstDash val="solid"/>
              <a:round/>
            </a:ln>
          </p:spPr>
          <p:txBody>
            <a:bodyPr rtlCol="0"/>
            <a:lstStyle/>
            <a:p>
              <a:pPr algn="ctr"/>
              <a:endParaRPr lang="zh-CN" altLang="en-US"/>
            </a:p>
          </p:txBody>
        </p:sp>
        <p:sp>
          <p:nvSpPr>
            <p:cNvPr id="763" name="textbox 763"/>
            <p:cNvSpPr/>
            <p:nvPr/>
          </p:nvSpPr>
          <p:spPr>
            <a:xfrm>
              <a:off x="9346" y="401802"/>
              <a:ext cx="1278889" cy="2851150"/>
            </a:xfrm>
            <a:prstGeom prst="rect">
              <a:avLst/>
            </a:prstGeom>
          </p:spPr>
          <p:txBody>
            <a:bodyPr vert="horz" wrap="square" lIns="0" tIns="0" rIns="0" bIns="0"/>
            <a:lstStyle/>
            <a:p>
              <a:pPr algn="l" rtl="0" eaLnBrk="0">
                <a:lnSpc>
                  <a:spcPct val="80000"/>
                </a:lnSpc>
              </a:pPr>
              <a:endParaRPr lang="en-US" altLang="en-US" sz="100" dirty="0"/>
            </a:p>
            <a:p>
              <a:pPr algn="r" rtl="0" eaLnBrk="0">
                <a:lnSpc>
                  <a:spcPct val="81000"/>
                </a:lnSpc>
              </a:pPr>
              <a:r>
                <a:rPr sz="900" b="1" spc="-10" dirty="0">
                  <a:solidFill>
                    <a:srgbClr val="FFFFFF">
                      <a:alpha val="100000"/>
                    </a:srgbClr>
                  </a:solidFill>
                  <a:latin typeface="Arial" panose="020B0604020202020204"/>
                  <a:ea typeface="Arial" panose="020B0604020202020204"/>
                  <a:cs typeface="Arial" panose="020B0604020202020204"/>
                </a:rPr>
                <a:t>88</a:t>
              </a:r>
              <a:r>
                <a:rPr sz="900" b="1" spc="0" dirty="0">
                  <a:solidFill>
                    <a:srgbClr val="FFFFFF">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24000"/>
                </a:lnSpc>
              </a:pPr>
              <a:endParaRPr lang="en-US" altLang="en-US" sz="1000" dirty="0"/>
            </a:p>
            <a:p>
              <a:pPr algn="l" rtl="0" eaLnBrk="0">
                <a:lnSpc>
                  <a:spcPct val="124000"/>
                </a:lnSpc>
              </a:pPr>
              <a:endParaRPr lang="en-US" altLang="en-US" sz="1000" dirty="0"/>
            </a:p>
            <a:p>
              <a:pPr algn="l" rtl="0" eaLnBrk="0">
                <a:lnSpc>
                  <a:spcPct val="125000"/>
                </a:lnSpc>
              </a:pPr>
              <a:endParaRPr lang="en-US" altLang="en-US" sz="1000" dirty="0"/>
            </a:p>
            <a:p>
              <a:pPr algn="l" rtl="0" eaLnBrk="0">
                <a:lnSpc>
                  <a:spcPct val="125000"/>
                </a:lnSpc>
              </a:pPr>
              <a:endParaRPr lang="en-US" altLang="en-US" sz="1000" dirty="0"/>
            </a:p>
            <a:p>
              <a:pPr algn="r" rtl="0" eaLnBrk="0">
                <a:lnSpc>
                  <a:spcPct val="81000"/>
                </a:lnSpc>
                <a:spcBef>
                  <a:spcPts val="275"/>
                </a:spcBef>
              </a:pPr>
              <a:r>
                <a:rPr sz="900" b="1" spc="-10" dirty="0">
                  <a:solidFill>
                    <a:srgbClr val="FFFFFF">
                      <a:alpha val="100000"/>
                    </a:srgbClr>
                  </a:solidFill>
                  <a:latin typeface="Arial" panose="020B0604020202020204"/>
                  <a:ea typeface="Arial" panose="020B0604020202020204"/>
                  <a:cs typeface="Arial" panose="020B0604020202020204"/>
                </a:rPr>
                <a:t>88</a:t>
              </a:r>
              <a:r>
                <a:rPr sz="900" b="1" spc="0" dirty="0">
                  <a:solidFill>
                    <a:srgbClr val="FFFFFF">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24000"/>
                </a:lnSpc>
              </a:pPr>
              <a:endParaRPr lang="en-US" altLang="en-US" sz="1000" dirty="0"/>
            </a:p>
            <a:p>
              <a:pPr algn="l" rtl="0" eaLnBrk="0">
                <a:lnSpc>
                  <a:spcPct val="124000"/>
                </a:lnSpc>
              </a:pPr>
              <a:endParaRPr lang="en-US" altLang="en-US" sz="1000" dirty="0"/>
            </a:p>
            <a:p>
              <a:pPr algn="l" rtl="0" eaLnBrk="0">
                <a:lnSpc>
                  <a:spcPct val="125000"/>
                </a:lnSpc>
              </a:pPr>
              <a:endParaRPr lang="en-US" altLang="en-US" sz="1000" dirty="0"/>
            </a:p>
            <a:p>
              <a:pPr algn="l" rtl="0" eaLnBrk="0">
                <a:lnSpc>
                  <a:spcPct val="125000"/>
                </a:lnSpc>
              </a:pPr>
              <a:endParaRPr lang="en-US" altLang="en-US" sz="1000" dirty="0"/>
            </a:p>
            <a:p>
              <a:pPr marL="822325" algn="l" rtl="0" eaLnBrk="0">
                <a:lnSpc>
                  <a:spcPct val="81000"/>
                </a:lnSpc>
                <a:spcBef>
                  <a:spcPts val="275"/>
                </a:spcBef>
              </a:pPr>
              <a:r>
                <a:rPr sz="900" b="1" spc="-10" dirty="0">
                  <a:solidFill>
                    <a:srgbClr val="FFFFFF">
                      <a:alpha val="100000"/>
                    </a:srgbClr>
                  </a:solidFill>
                  <a:latin typeface="Arial" panose="020B0604020202020204"/>
                  <a:ea typeface="Arial" panose="020B0604020202020204"/>
                  <a:cs typeface="Arial" panose="020B0604020202020204"/>
                </a:rPr>
                <a:t>71</a:t>
              </a:r>
              <a:r>
                <a:rPr sz="900" b="1" spc="0" dirty="0">
                  <a:solidFill>
                    <a:srgbClr val="FFFFFF">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24000"/>
                </a:lnSpc>
              </a:pPr>
              <a:endParaRPr lang="en-US" altLang="en-US" sz="1000" dirty="0"/>
            </a:p>
            <a:p>
              <a:pPr algn="l" rtl="0" eaLnBrk="0">
                <a:lnSpc>
                  <a:spcPct val="124000"/>
                </a:lnSpc>
              </a:pPr>
              <a:endParaRPr lang="en-US" altLang="en-US" sz="1000" dirty="0"/>
            </a:p>
            <a:p>
              <a:pPr algn="l" rtl="0" eaLnBrk="0">
                <a:lnSpc>
                  <a:spcPct val="125000"/>
                </a:lnSpc>
              </a:pPr>
              <a:endParaRPr lang="en-US" altLang="en-US" sz="1000" dirty="0"/>
            </a:p>
            <a:p>
              <a:pPr algn="l" rtl="0" eaLnBrk="0">
                <a:lnSpc>
                  <a:spcPct val="125000"/>
                </a:lnSpc>
              </a:pPr>
              <a:endParaRPr lang="en-US" altLang="en-US" sz="1000" dirty="0"/>
            </a:p>
            <a:p>
              <a:pPr algn="l" rtl="0" eaLnBrk="0">
                <a:lnSpc>
                  <a:spcPct val="114000"/>
                </a:lnSpc>
              </a:pPr>
              <a:endParaRPr lang="en-US" altLang="en-US" sz="200" dirty="0"/>
            </a:p>
            <a:p>
              <a:pPr marL="12700" algn="l" rtl="0" eaLnBrk="0">
                <a:lnSpc>
                  <a:spcPct val="81000"/>
                </a:lnSpc>
                <a:spcBef>
                  <a:spcPts val="0"/>
                </a:spcBef>
              </a:pPr>
              <a:r>
                <a:rPr sz="900" b="1" spc="-10" dirty="0">
                  <a:solidFill>
                    <a:srgbClr val="FFFFFF">
                      <a:alpha val="100000"/>
                    </a:srgbClr>
                  </a:solidFill>
                  <a:latin typeface="Arial" panose="020B0604020202020204"/>
                  <a:ea typeface="Arial" panose="020B0604020202020204"/>
                  <a:cs typeface="Arial" panose="020B0604020202020204"/>
                </a:rPr>
                <a:t>5%</a:t>
              </a:r>
              <a:endParaRPr lang="en-US" altLang="en-US" sz="900" dirty="0"/>
            </a:p>
          </p:txBody>
        </p:sp>
      </p:grpSp>
      <p:pic>
        <p:nvPicPr>
          <p:cNvPr id="764" name="picture 764"/>
          <p:cNvPicPr>
            <a:picLocks noChangeAspect="1"/>
          </p:cNvPicPr>
          <p:nvPr/>
        </p:nvPicPr>
        <p:blipFill>
          <a:blip r:embed="rId2"/>
          <a:stretch>
            <a:fillRect/>
          </a:stretch>
        </p:blipFill>
        <p:spPr>
          <a:xfrm rot="21600000">
            <a:off x="1246631" y="5327903"/>
            <a:ext cx="6428232" cy="1007364"/>
          </a:xfrm>
          <a:prstGeom prst="rect">
            <a:avLst/>
          </a:prstGeom>
        </p:spPr>
      </p:pic>
      <p:pic>
        <p:nvPicPr>
          <p:cNvPr id="765" name="picture 765"/>
          <p:cNvPicPr>
            <a:picLocks noChangeAspect="1"/>
          </p:cNvPicPr>
          <p:nvPr/>
        </p:nvPicPr>
        <p:blipFill>
          <a:blip r:embed="rId3"/>
          <a:stretch>
            <a:fillRect/>
          </a:stretch>
        </p:blipFill>
        <p:spPr>
          <a:xfrm rot="21600000">
            <a:off x="2436876" y="4850892"/>
            <a:ext cx="5237988" cy="1004315"/>
          </a:xfrm>
          <a:prstGeom prst="rect">
            <a:avLst/>
          </a:prstGeom>
        </p:spPr>
      </p:pic>
      <p:sp>
        <p:nvSpPr>
          <p:cNvPr id="766" name="textbox 766"/>
          <p:cNvSpPr/>
          <p:nvPr/>
        </p:nvSpPr>
        <p:spPr>
          <a:xfrm>
            <a:off x="544212" y="1176147"/>
            <a:ext cx="7597775" cy="554355"/>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100000"/>
              </a:lnSpc>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Arial" panose="020B0604020202020204"/>
                <a:ea typeface="Arial" panose="020B0604020202020204"/>
                <a:cs typeface="Arial" panose="020B0604020202020204"/>
              </a:rPr>
              <a:t>2019</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年以来，</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国产新药整体销售额保持快速增长</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，绝大多数品种进入医保后实现了以价换量</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5000"/>
              </a:lnSpc>
            </a:pPr>
            <a:endParaRPr lang="en-US" altLang="en-US" sz="700" dirty="0"/>
          </a:p>
          <a:p>
            <a:pPr marL="12700" algn="l" rtl="0" eaLnBrk="0">
              <a:lnSpc>
                <a:spcPct val="95000"/>
              </a:lnSpc>
              <a:spcBef>
                <a:spcPts val="0"/>
              </a:spcBef>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预计，</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目前创新药</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a:t>
            </a:r>
            <a:r>
              <a:rPr sz="1400" spc="-40" dirty="0">
                <a:solidFill>
                  <a:srgbClr val="000000">
                    <a:alpha val="100000"/>
                  </a:srgbClr>
                </a:solidFill>
                <a:latin typeface="Arial" panose="020B0604020202020204"/>
                <a:ea typeface="Arial" panose="020B0604020202020204"/>
                <a:cs typeface="Arial" panose="020B0604020202020204"/>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进口)</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占国内药品市场比例约为</a:t>
            </a:r>
            <a:r>
              <a:rPr sz="1400" spc="-40" dirty="0">
                <a:solidFill>
                  <a:srgbClr val="000000">
                    <a:alpha val="100000"/>
                  </a:srgbClr>
                </a:solidFill>
                <a:latin typeface="Arial" panose="020B0604020202020204"/>
                <a:ea typeface="Arial" panose="020B0604020202020204"/>
                <a:cs typeface="Arial" panose="020B0604020202020204"/>
              </a:rPr>
              <a:t>5%</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左右，成长</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空间巨大。</a:t>
            </a:r>
            <a:endParaRPr lang="en-US" altLang="en-US" sz="1400" dirty="0"/>
          </a:p>
        </p:txBody>
      </p:sp>
      <p:sp>
        <p:nvSpPr>
          <p:cNvPr id="767" name="textbox 767"/>
          <p:cNvSpPr/>
          <p:nvPr/>
        </p:nvSpPr>
        <p:spPr>
          <a:xfrm>
            <a:off x="627684" y="380517"/>
            <a:ext cx="11182350" cy="38036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国产新药销售持续高</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增长，渗透率提升空间巨大</a:t>
            </a:r>
            <a:r>
              <a:rPr sz="2400" spc="0" dirty="0">
                <a:solidFill>
                  <a:srgbClr val="0B4EA2">
                    <a:alpha val="100000"/>
                  </a:srgbClr>
                </a:solidFill>
                <a:latin typeface="微软雅黑" panose="020B0503020204020204" charset="-122"/>
                <a:ea typeface="微软雅黑" panose="020B0503020204020204" charset="-122"/>
                <a:cs typeface="微软雅黑" panose="020B0503020204020204" charset="-122"/>
              </a:rPr>
              <a:t>                                         </a:t>
            </a:r>
            <a:endParaRPr lang="en-US" altLang="en-US" sz="2400" dirty="0"/>
          </a:p>
        </p:txBody>
      </p:sp>
      <p:graphicFrame>
        <p:nvGraphicFramePr>
          <p:cNvPr id="769" name="table 769"/>
          <p:cNvGraphicFramePr>
            <a:graphicFrameLocks noGrp="1"/>
          </p:cNvGraphicFramePr>
          <p:nvPr/>
        </p:nvGraphicFramePr>
        <p:xfrm>
          <a:off x="1214627" y="2466994"/>
          <a:ext cx="2945130" cy="530859"/>
        </p:xfrm>
        <a:graphic>
          <a:graphicData uri="http://schemas.openxmlformats.org/drawingml/2006/table">
            <a:tbl>
              <a:tblPr/>
              <a:tblGrid>
                <a:gridCol w="907414"/>
                <a:gridCol w="1078865"/>
                <a:gridCol w="958850"/>
              </a:tblGrid>
              <a:tr h="530859">
                <a:tc>
                  <a:txBody>
                    <a:bodyPr/>
                    <a:lstStyle/>
                    <a:p>
                      <a:pPr marL="52070" algn="l" rtl="0" eaLnBrk="0">
                        <a:lnSpc>
                          <a:spcPct val="97000"/>
                        </a:lnSpc>
                        <a:spcBef>
                          <a:spcPts val="5"/>
                        </a:spcBef>
                        <a:tabLst>
                          <a:tab pos="7175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埃</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克替尼</a:t>
                      </a:r>
                      <a:endParaRPr lang="en-US" altLang="en-US" sz="800" dirty="0"/>
                    </a:p>
                    <a:p>
                      <a:pPr marL="52070" algn="l" rtl="0" eaLnBrk="0">
                        <a:lnSpc>
                          <a:spcPct val="98000"/>
                        </a:lnSpc>
                        <a:spcBef>
                          <a:spcPts val="170"/>
                        </a:spcBef>
                        <a:tabLst>
                          <a:tab pos="74930"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贝</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那鲁肽</a:t>
                      </a:r>
                      <a:endParaRPr lang="en-US" altLang="en-US" sz="800" dirty="0"/>
                    </a:p>
                    <a:p>
                      <a:pPr marL="52070" algn="l" rtl="0" eaLnBrk="0">
                        <a:lnSpc>
                          <a:spcPct val="89000"/>
                        </a:lnSpc>
                        <a:spcBef>
                          <a:spcPts val="170"/>
                        </a:spcBef>
                        <a:tabLst>
                          <a:tab pos="7302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替</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雷利珠单抗</a:t>
                      </a:r>
                      <a:endParaRPr lang="en-US" altLang="en-US" sz="800" dirty="0"/>
                    </a:p>
                    <a:p>
                      <a:pPr marL="52070" algn="l" rtl="0" eaLnBrk="0">
                        <a:lnSpc>
                          <a:spcPts val="1105"/>
                        </a:lnSpc>
                        <a:tabLst>
                          <a:tab pos="7302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恩沙替尼</a:t>
                      </a:r>
                      <a:endParaRPr lang="en-US" altLang="en-US" sz="800" dirty="0"/>
                    </a:p>
                  </a:txBody>
                  <a:tcPr marL="0" marR="0" marT="339" marB="0" vert="horz">
                    <a:lnL>
                      <a:noFill/>
                    </a:lnL>
                    <a:lnR>
                      <a:noFill/>
                    </a:lnR>
                    <a:lnT>
                      <a:noFill/>
                    </a:lnT>
                    <a:lnB>
                      <a:noFill/>
                    </a:lnB>
                  </a:tcPr>
                </a:tc>
                <a:tc>
                  <a:txBody>
                    <a:bodyPr/>
                    <a:lstStyle/>
                    <a:p>
                      <a:pPr marL="273685" algn="l" rtl="0" eaLnBrk="0">
                        <a:lnSpc>
                          <a:spcPct val="89000"/>
                        </a:lnSpc>
                        <a:spcBef>
                          <a:spcPts val="0"/>
                        </a:spcBef>
                        <a:tabLst>
                          <a:tab pos="300990"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阿利沙</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坦酯</a:t>
                      </a:r>
                      <a:endParaRPr lang="en-US" altLang="en-US" sz="800" dirty="0"/>
                    </a:p>
                    <a:p>
                      <a:pPr marL="273685" algn="l" rtl="0" eaLnBrk="0">
                        <a:lnSpc>
                          <a:spcPts val="1110"/>
                        </a:lnSpc>
                        <a:tabLst>
                          <a:tab pos="29527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达诺瑞韦</a:t>
                      </a:r>
                      <a:endParaRPr lang="en-US" altLang="en-US" sz="800" dirty="0"/>
                    </a:p>
                    <a:p>
                      <a:pPr marL="273685" algn="l" rtl="0" eaLnBrk="0">
                        <a:lnSpc>
                          <a:spcPts val="1105"/>
                        </a:lnSpc>
                        <a:tabLst>
                          <a:tab pos="29527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氟</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马替尼</a:t>
                      </a:r>
                      <a:endParaRPr lang="en-US" altLang="en-US" sz="800" dirty="0"/>
                    </a:p>
                    <a:p>
                      <a:pPr marL="273685" algn="l" rtl="0" eaLnBrk="0">
                        <a:lnSpc>
                          <a:spcPts val="1105"/>
                        </a:lnSpc>
                        <a:tabLst>
                          <a:tab pos="29527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氟</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唑帕利</a:t>
                      </a:r>
                      <a:endParaRPr lang="en-US" altLang="en-US" sz="800" dirty="0"/>
                    </a:p>
                  </a:txBody>
                  <a:tcPr marL="0" marR="0" marT="239" marB="0" vert="horz">
                    <a:lnL>
                      <a:noFill/>
                    </a:lnL>
                    <a:lnR>
                      <a:noFill/>
                    </a:lnR>
                    <a:lnT>
                      <a:noFill/>
                    </a:lnT>
                    <a:lnB>
                      <a:noFill/>
                    </a:lnB>
                  </a:tcPr>
                </a:tc>
                <a:tc>
                  <a:txBody>
                    <a:bodyPr/>
                    <a:lstStyle/>
                    <a:p>
                      <a:pPr marL="325755" algn="l" rtl="0" eaLnBrk="0">
                        <a:lnSpc>
                          <a:spcPct val="98000"/>
                        </a:lnSpc>
                        <a:spcBef>
                          <a:spcPts val="0"/>
                        </a:spcBef>
                        <a:tabLst>
                          <a:tab pos="35242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阿帕替</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尼</a:t>
                      </a:r>
                      <a:endParaRPr lang="en-US" altLang="en-US" sz="800" dirty="0"/>
                    </a:p>
                    <a:p>
                      <a:pPr marL="325755" algn="l" rtl="0" eaLnBrk="0">
                        <a:lnSpc>
                          <a:spcPct val="107000"/>
                        </a:lnSpc>
                        <a:spcBef>
                          <a:spcPts val="165"/>
                        </a:spcBef>
                        <a:tabLst>
                          <a:tab pos="346075" algn="l"/>
                          <a:tab pos="34734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特瑞</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普利单抗</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瑞马唑仑</a:t>
                      </a:r>
                      <a:endParaRPr lang="en-US" altLang="en-US" sz="800" dirty="0"/>
                    </a:p>
                    <a:p>
                      <a:pPr marL="325755" algn="l" rtl="0" eaLnBrk="0">
                        <a:lnSpc>
                          <a:spcPct val="89000"/>
                        </a:lnSpc>
                        <a:spcBef>
                          <a:spcPts val="165"/>
                        </a:spcBef>
                        <a:tabLst>
                          <a:tab pos="347345" algn="l"/>
                        </a:tabLst>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索凡替尼</a:t>
                      </a:r>
                      <a:endParaRPr lang="en-US" altLang="en-US" sz="800" dirty="0"/>
                    </a:p>
                  </a:txBody>
                  <a:tcPr marL="0" marR="0" marT="112" marB="0" vert="horz">
                    <a:lnL>
                      <a:noFill/>
                    </a:lnL>
                    <a:lnR>
                      <a:noFill/>
                    </a:lnR>
                    <a:lnT>
                      <a:noFill/>
                    </a:lnT>
                    <a:lnB>
                      <a:noFill/>
                    </a:lnB>
                  </a:tcPr>
                </a:tc>
              </a:tr>
            </a:tbl>
          </a:graphicData>
        </a:graphic>
      </p:graphicFrame>
      <p:sp>
        <p:nvSpPr>
          <p:cNvPr id="770" name="path"/>
          <p:cNvSpPr/>
          <p:nvPr/>
        </p:nvSpPr>
        <p:spPr>
          <a:xfrm>
            <a:off x="3474720" y="2907786"/>
            <a:ext cx="51815" cy="51799"/>
          </a:xfrm>
          <a:custGeom>
            <a:avLst/>
            <a:gdLst/>
            <a:ahLst/>
            <a:cxnLst/>
            <a:rect l="0" t="0" r="0" b="0"/>
            <a:pathLst>
              <a:path w="81" h="81">
                <a:moveTo>
                  <a:pt x="0" y="81"/>
                </a:moveTo>
                <a:lnTo>
                  <a:pt x="81" y="81"/>
                </a:lnTo>
                <a:lnTo>
                  <a:pt x="81" y="0"/>
                </a:lnTo>
                <a:lnTo>
                  <a:pt x="0" y="0"/>
                </a:lnTo>
                <a:lnTo>
                  <a:pt x="0" y="81"/>
                </a:lnTo>
                <a:close/>
              </a:path>
            </a:pathLst>
          </a:custGeom>
          <a:solidFill>
            <a:srgbClr val="43682B">
              <a:alpha val="100000"/>
            </a:srgbClr>
          </a:solidFill>
          <a:ln cap="flat">
            <a:noFill/>
            <a:prstDash val="solid"/>
            <a:miter lim="0"/>
          </a:ln>
        </p:spPr>
        <p:txBody>
          <a:bodyPr rtlCol="0"/>
          <a:lstStyle/>
          <a:p>
            <a:pPr algn="ctr"/>
            <a:endParaRPr lang="zh-CN" altLang="en-US"/>
          </a:p>
        </p:txBody>
      </p:sp>
      <p:sp>
        <p:nvSpPr>
          <p:cNvPr id="771" name="path"/>
          <p:cNvSpPr/>
          <p:nvPr/>
        </p:nvSpPr>
        <p:spPr>
          <a:xfrm>
            <a:off x="3474720" y="2767584"/>
            <a:ext cx="51806" cy="50291"/>
          </a:xfrm>
          <a:custGeom>
            <a:avLst/>
            <a:gdLst/>
            <a:ahLst/>
            <a:cxnLst/>
            <a:rect l="0" t="0" r="0" b="0"/>
            <a:pathLst>
              <a:path w="81" h="79">
                <a:moveTo>
                  <a:pt x="0" y="79"/>
                </a:moveTo>
                <a:lnTo>
                  <a:pt x="81" y="79"/>
                </a:lnTo>
                <a:lnTo>
                  <a:pt x="81" y="0"/>
                </a:lnTo>
                <a:lnTo>
                  <a:pt x="0" y="0"/>
                </a:lnTo>
                <a:lnTo>
                  <a:pt x="0" y="79"/>
                </a:lnTo>
                <a:close/>
              </a:path>
            </a:pathLst>
          </a:custGeom>
          <a:solidFill>
            <a:srgbClr val="636363">
              <a:alpha val="100000"/>
            </a:srgbClr>
          </a:solidFill>
          <a:ln cap="flat">
            <a:noFill/>
            <a:prstDash val="solid"/>
            <a:miter lim="0"/>
          </a:ln>
        </p:spPr>
        <p:txBody>
          <a:bodyPr rtlCol="0"/>
          <a:lstStyle/>
          <a:p>
            <a:pPr algn="ctr"/>
            <a:endParaRPr lang="zh-CN" altLang="en-US"/>
          </a:p>
        </p:txBody>
      </p:sp>
      <p:sp>
        <p:nvSpPr>
          <p:cNvPr id="772" name="path"/>
          <p:cNvSpPr/>
          <p:nvPr/>
        </p:nvSpPr>
        <p:spPr>
          <a:xfrm>
            <a:off x="3474720" y="2627376"/>
            <a:ext cx="51806" cy="50291"/>
          </a:xfrm>
          <a:custGeom>
            <a:avLst/>
            <a:gdLst/>
            <a:ahLst/>
            <a:cxnLst/>
            <a:rect l="0" t="0" r="0" b="0"/>
            <a:pathLst>
              <a:path w="81" h="79">
                <a:moveTo>
                  <a:pt x="0" y="79"/>
                </a:moveTo>
                <a:lnTo>
                  <a:pt x="81" y="79"/>
                </a:lnTo>
                <a:lnTo>
                  <a:pt x="81" y="0"/>
                </a:lnTo>
                <a:lnTo>
                  <a:pt x="0" y="0"/>
                </a:lnTo>
                <a:lnTo>
                  <a:pt x="0" y="79"/>
                </a:lnTo>
                <a:close/>
              </a:path>
            </a:pathLst>
          </a:custGeom>
          <a:solidFill>
            <a:srgbClr val="70AD47">
              <a:alpha val="100000"/>
            </a:srgbClr>
          </a:solidFill>
          <a:ln cap="flat">
            <a:noFill/>
            <a:prstDash val="solid"/>
            <a:miter lim="0"/>
          </a:ln>
        </p:spPr>
        <p:txBody>
          <a:bodyPr rtlCol="0"/>
          <a:lstStyle/>
          <a:p>
            <a:pPr algn="ctr"/>
            <a:endParaRPr lang="zh-CN" altLang="en-US"/>
          </a:p>
        </p:txBody>
      </p:sp>
      <p:sp>
        <p:nvSpPr>
          <p:cNvPr id="773" name="path"/>
          <p:cNvSpPr/>
          <p:nvPr/>
        </p:nvSpPr>
        <p:spPr>
          <a:xfrm>
            <a:off x="3474720" y="2485644"/>
            <a:ext cx="51815" cy="51815"/>
          </a:xfrm>
          <a:custGeom>
            <a:avLst/>
            <a:gdLst/>
            <a:ahLst/>
            <a:cxnLst/>
            <a:rect l="0" t="0" r="0" b="0"/>
            <a:pathLst>
              <a:path w="81" h="81">
                <a:moveTo>
                  <a:pt x="0" y="81"/>
                </a:moveTo>
                <a:lnTo>
                  <a:pt x="81" y="81"/>
                </a:lnTo>
                <a:lnTo>
                  <a:pt x="81" y="0"/>
                </a:lnTo>
                <a:lnTo>
                  <a:pt x="0" y="0"/>
                </a:lnTo>
                <a:lnTo>
                  <a:pt x="0" y="81"/>
                </a:lnTo>
                <a:close/>
              </a:path>
            </a:pathLst>
          </a:custGeom>
          <a:solidFill>
            <a:srgbClr val="A5A5A5">
              <a:alpha val="100000"/>
            </a:srgbClr>
          </a:solidFill>
          <a:ln cap="flat">
            <a:noFill/>
            <a:prstDash val="solid"/>
            <a:miter lim="0"/>
          </a:ln>
        </p:spPr>
        <p:txBody>
          <a:bodyPr rtlCol="0"/>
          <a:lstStyle/>
          <a:p>
            <a:pPr algn="ctr"/>
            <a:endParaRPr lang="zh-CN" altLang="en-US"/>
          </a:p>
        </p:txBody>
      </p:sp>
      <p:sp>
        <p:nvSpPr>
          <p:cNvPr id="774" name="path"/>
          <p:cNvSpPr/>
          <p:nvPr/>
        </p:nvSpPr>
        <p:spPr>
          <a:xfrm>
            <a:off x="2345436" y="2907764"/>
            <a:ext cx="50292" cy="51812"/>
          </a:xfrm>
          <a:custGeom>
            <a:avLst/>
            <a:gdLst/>
            <a:ahLst/>
            <a:cxnLst/>
            <a:rect l="0" t="0" r="0" b="0"/>
            <a:pathLst>
              <a:path w="79" h="81">
                <a:moveTo>
                  <a:pt x="0" y="81"/>
                </a:moveTo>
                <a:lnTo>
                  <a:pt x="79" y="81"/>
                </a:lnTo>
                <a:lnTo>
                  <a:pt x="79" y="0"/>
                </a:lnTo>
                <a:lnTo>
                  <a:pt x="0" y="0"/>
                </a:lnTo>
                <a:lnTo>
                  <a:pt x="0" y="81"/>
                </a:lnTo>
                <a:close/>
              </a:path>
            </a:pathLst>
          </a:custGeom>
          <a:solidFill>
            <a:srgbClr val="264478">
              <a:alpha val="100000"/>
            </a:srgbClr>
          </a:solidFill>
          <a:ln cap="flat">
            <a:noFill/>
            <a:prstDash val="solid"/>
            <a:miter lim="0"/>
          </a:ln>
        </p:spPr>
        <p:txBody>
          <a:bodyPr rtlCol="0"/>
          <a:lstStyle/>
          <a:p>
            <a:pPr algn="ctr"/>
            <a:endParaRPr lang="zh-CN" altLang="en-US"/>
          </a:p>
        </p:txBody>
      </p:sp>
      <p:sp>
        <p:nvSpPr>
          <p:cNvPr id="775" name="path"/>
          <p:cNvSpPr/>
          <p:nvPr/>
        </p:nvSpPr>
        <p:spPr>
          <a:xfrm>
            <a:off x="2345436" y="2767565"/>
            <a:ext cx="50292" cy="50288"/>
          </a:xfrm>
          <a:custGeom>
            <a:avLst/>
            <a:gdLst/>
            <a:ahLst/>
            <a:cxnLst/>
            <a:rect l="0" t="0" r="0" b="0"/>
            <a:pathLst>
              <a:path w="79" h="79">
                <a:moveTo>
                  <a:pt x="0" y="79"/>
                </a:moveTo>
                <a:lnTo>
                  <a:pt x="79" y="79"/>
                </a:lnTo>
                <a:lnTo>
                  <a:pt x="79" y="0"/>
                </a:lnTo>
                <a:lnTo>
                  <a:pt x="0" y="0"/>
                </a:lnTo>
                <a:lnTo>
                  <a:pt x="0" y="79"/>
                </a:lnTo>
                <a:close/>
              </a:path>
            </a:pathLst>
          </a:custGeom>
          <a:solidFill>
            <a:srgbClr val="9E480E">
              <a:alpha val="100000"/>
            </a:srgbClr>
          </a:solidFill>
          <a:ln cap="flat">
            <a:noFill/>
            <a:prstDash val="solid"/>
            <a:miter lim="0"/>
          </a:ln>
        </p:spPr>
        <p:txBody>
          <a:bodyPr rtlCol="0"/>
          <a:lstStyle/>
          <a:p>
            <a:pPr algn="ctr"/>
            <a:endParaRPr lang="zh-CN" altLang="en-US"/>
          </a:p>
        </p:txBody>
      </p:sp>
      <p:sp>
        <p:nvSpPr>
          <p:cNvPr id="776" name="path"/>
          <p:cNvSpPr/>
          <p:nvPr/>
        </p:nvSpPr>
        <p:spPr>
          <a:xfrm>
            <a:off x="2345436" y="2627365"/>
            <a:ext cx="50292" cy="50288"/>
          </a:xfrm>
          <a:custGeom>
            <a:avLst/>
            <a:gdLst/>
            <a:ahLst/>
            <a:cxnLst/>
            <a:rect l="0" t="0" r="0" b="0"/>
            <a:pathLst>
              <a:path w="79" h="79">
                <a:moveTo>
                  <a:pt x="0" y="79"/>
                </a:moveTo>
                <a:lnTo>
                  <a:pt x="79" y="79"/>
                </a:lnTo>
                <a:lnTo>
                  <a:pt x="79" y="0"/>
                </a:lnTo>
                <a:lnTo>
                  <a:pt x="0" y="0"/>
                </a:lnTo>
                <a:lnTo>
                  <a:pt x="0" y="79"/>
                </a:lnTo>
                <a:close/>
              </a:path>
            </a:pathLst>
          </a:custGeom>
          <a:solidFill>
            <a:srgbClr val="4472C4">
              <a:alpha val="100000"/>
            </a:srgbClr>
          </a:solidFill>
          <a:ln cap="flat">
            <a:noFill/>
            <a:prstDash val="solid"/>
            <a:miter lim="0"/>
          </a:ln>
        </p:spPr>
        <p:txBody>
          <a:bodyPr rtlCol="0"/>
          <a:lstStyle/>
          <a:p>
            <a:pPr algn="ctr"/>
            <a:endParaRPr lang="zh-CN" altLang="en-US"/>
          </a:p>
        </p:txBody>
      </p:sp>
      <p:sp>
        <p:nvSpPr>
          <p:cNvPr id="777" name="path"/>
          <p:cNvSpPr/>
          <p:nvPr/>
        </p:nvSpPr>
        <p:spPr>
          <a:xfrm>
            <a:off x="2345436" y="2485642"/>
            <a:ext cx="50292" cy="51812"/>
          </a:xfrm>
          <a:custGeom>
            <a:avLst/>
            <a:gdLst/>
            <a:ahLst/>
            <a:cxnLst/>
            <a:rect l="0" t="0" r="0" b="0"/>
            <a:pathLst>
              <a:path w="79" h="81">
                <a:moveTo>
                  <a:pt x="0" y="81"/>
                </a:moveTo>
                <a:lnTo>
                  <a:pt x="79" y="81"/>
                </a:lnTo>
                <a:lnTo>
                  <a:pt x="79" y="0"/>
                </a:lnTo>
                <a:lnTo>
                  <a:pt x="0" y="0"/>
                </a:lnTo>
                <a:lnTo>
                  <a:pt x="0" y="81"/>
                </a:lnTo>
                <a:close/>
              </a:path>
            </a:pathLst>
          </a:custGeom>
          <a:solidFill>
            <a:srgbClr val="ED7D31">
              <a:alpha val="100000"/>
            </a:srgbClr>
          </a:solidFill>
          <a:ln cap="flat">
            <a:noFill/>
            <a:prstDash val="solid"/>
            <a:miter lim="0"/>
          </a:ln>
        </p:spPr>
        <p:txBody>
          <a:bodyPr rtlCol="0"/>
          <a:lstStyle/>
          <a:p>
            <a:pPr algn="ctr"/>
            <a:endParaRPr lang="zh-CN" altLang="en-US"/>
          </a:p>
        </p:txBody>
      </p:sp>
      <p:sp>
        <p:nvSpPr>
          <p:cNvPr id="778" name="path"/>
          <p:cNvSpPr/>
          <p:nvPr/>
        </p:nvSpPr>
        <p:spPr>
          <a:xfrm>
            <a:off x="1214627" y="2907770"/>
            <a:ext cx="51816" cy="51808"/>
          </a:xfrm>
          <a:custGeom>
            <a:avLst/>
            <a:gdLst/>
            <a:ahLst/>
            <a:cxnLst/>
            <a:rect l="0" t="0" r="0" b="0"/>
            <a:pathLst>
              <a:path w="81" h="81">
                <a:moveTo>
                  <a:pt x="0" y="81"/>
                </a:moveTo>
                <a:lnTo>
                  <a:pt x="81" y="81"/>
                </a:lnTo>
                <a:lnTo>
                  <a:pt x="81" y="0"/>
                </a:lnTo>
                <a:lnTo>
                  <a:pt x="0" y="0"/>
                </a:lnTo>
                <a:lnTo>
                  <a:pt x="0" y="81"/>
                </a:lnTo>
                <a:close/>
              </a:path>
            </a:pathLst>
          </a:custGeom>
          <a:solidFill>
            <a:srgbClr val="997300">
              <a:alpha val="100000"/>
            </a:srgbClr>
          </a:solidFill>
          <a:ln cap="flat">
            <a:noFill/>
            <a:prstDash val="solid"/>
            <a:miter lim="0"/>
          </a:ln>
        </p:spPr>
        <p:txBody>
          <a:bodyPr rtlCol="0"/>
          <a:lstStyle/>
          <a:p>
            <a:pPr algn="ctr"/>
            <a:endParaRPr lang="zh-CN" altLang="en-US"/>
          </a:p>
        </p:txBody>
      </p:sp>
      <p:sp>
        <p:nvSpPr>
          <p:cNvPr id="779" name="path"/>
          <p:cNvSpPr/>
          <p:nvPr/>
        </p:nvSpPr>
        <p:spPr>
          <a:xfrm>
            <a:off x="1214627" y="2767581"/>
            <a:ext cx="51816" cy="50285"/>
          </a:xfrm>
          <a:custGeom>
            <a:avLst/>
            <a:gdLst/>
            <a:ahLst/>
            <a:cxnLst/>
            <a:rect l="0" t="0" r="0" b="0"/>
            <a:pathLst>
              <a:path w="81" h="79">
                <a:moveTo>
                  <a:pt x="0" y="79"/>
                </a:moveTo>
                <a:lnTo>
                  <a:pt x="81" y="79"/>
                </a:lnTo>
                <a:lnTo>
                  <a:pt x="81" y="0"/>
                </a:lnTo>
                <a:lnTo>
                  <a:pt x="0" y="0"/>
                </a:lnTo>
                <a:lnTo>
                  <a:pt x="0" y="79"/>
                </a:lnTo>
                <a:close/>
              </a:path>
            </a:pathLst>
          </a:custGeom>
          <a:solidFill>
            <a:srgbClr val="255E91">
              <a:alpha val="100000"/>
            </a:srgbClr>
          </a:solidFill>
          <a:ln cap="flat">
            <a:noFill/>
            <a:prstDash val="solid"/>
            <a:miter lim="0"/>
          </a:ln>
        </p:spPr>
        <p:txBody>
          <a:bodyPr rtlCol="0"/>
          <a:lstStyle/>
          <a:p>
            <a:pPr algn="ctr"/>
            <a:endParaRPr lang="zh-CN" altLang="en-US"/>
          </a:p>
        </p:txBody>
      </p:sp>
      <p:sp>
        <p:nvSpPr>
          <p:cNvPr id="780" name="path"/>
          <p:cNvSpPr/>
          <p:nvPr/>
        </p:nvSpPr>
        <p:spPr>
          <a:xfrm>
            <a:off x="1214627" y="2627376"/>
            <a:ext cx="51816" cy="50291"/>
          </a:xfrm>
          <a:custGeom>
            <a:avLst/>
            <a:gdLst/>
            <a:ahLst/>
            <a:cxnLst/>
            <a:rect l="0" t="0" r="0" b="0"/>
            <a:pathLst>
              <a:path w="81" h="79">
                <a:moveTo>
                  <a:pt x="0" y="79"/>
                </a:moveTo>
                <a:lnTo>
                  <a:pt x="81" y="79"/>
                </a:lnTo>
                <a:lnTo>
                  <a:pt x="81" y="0"/>
                </a:lnTo>
                <a:lnTo>
                  <a:pt x="0" y="0"/>
                </a:lnTo>
                <a:lnTo>
                  <a:pt x="0" y="79"/>
                </a:lnTo>
                <a:close/>
              </a:path>
            </a:pathLst>
          </a:custGeom>
          <a:solidFill>
            <a:srgbClr val="FFC000">
              <a:alpha val="100000"/>
            </a:srgbClr>
          </a:solidFill>
          <a:ln cap="flat">
            <a:noFill/>
            <a:prstDash val="solid"/>
            <a:miter lim="0"/>
          </a:ln>
        </p:spPr>
        <p:txBody>
          <a:bodyPr rtlCol="0"/>
          <a:lstStyle/>
          <a:p>
            <a:pPr algn="ctr"/>
            <a:endParaRPr lang="zh-CN" altLang="en-US"/>
          </a:p>
        </p:txBody>
      </p:sp>
      <p:sp>
        <p:nvSpPr>
          <p:cNvPr id="781" name="path"/>
          <p:cNvSpPr/>
          <p:nvPr/>
        </p:nvSpPr>
        <p:spPr>
          <a:xfrm>
            <a:off x="1214627" y="2485644"/>
            <a:ext cx="51816" cy="51815"/>
          </a:xfrm>
          <a:custGeom>
            <a:avLst/>
            <a:gdLst/>
            <a:ahLst/>
            <a:cxnLst/>
            <a:rect l="0" t="0" r="0" b="0"/>
            <a:pathLst>
              <a:path w="81" h="81">
                <a:moveTo>
                  <a:pt x="0" y="81"/>
                </a:moveTo>
                <a:lnTo>
                  <a:pt x="81" y="81"/>
                </a:lnTo>
                <a:lnTo>
                  <a:pt x="81" y="0"/>
                </a:lnTo>
                <a:lnTo>
                  <a:pt x="0" y="0"/>
                </a:lnTo>
                <a:lnTo>
                  <a:pt x="0" y="81"/>
                </a:lnTo>
                <a:close/>
              </a:path>
            </a:pathLst>
          </a:custGeom>
          <a:solidFill>
            <a:srgbClr val="5B9BD5">
              <a:alpha val="100000"/>
            </a:srgbClr>
          </a:solidFill>
          <a:ln cap="flat">
            <a:noFill/>
            <a:prstDash val="solid"/>
            <a:miter lim="0"/>
          </a:ln>
        </p:spPr>
        <p:txBody>
          <a:bodyPr rtlCol="0"/>
          <a:lstStyle/>
          <a:p>
            <a:pPr algn="ctr"/>
            <a:endParaRPr lang="zh-CN" altLang="en-US"/>
          </a:p>
        </p:txBody>
      </p:sp>
      <p:sp>
        <p:nvSpPr>
          <p:cNvPr id="782" name="textbox 782"/>
          <p:cNvSpPr/>
          <p:nvPr/>
        </p:nvSpPr>
        <p:spPr>
          <a:xfrm>
            <a:off x="2404874" y="3017031"/>
            <a:ext cx="842010" cy="1682114"/>
          </a:xfrm>
          <a:prstGeom prst="rect">
            <a:avLst/>
          </a:prstGeom>
        </p:spPr>
        <p:txBody>
          <a:bodyPr vert="horz" wrap="square" lIns="0" tIns="0" rIns="0" bIns="0"/>
          <a:lstStyle/>
          <a:p>
            <a:pPr algn="l" rtl="0" eaLnBrk="0">
              <a:lnSpc>
                <a:spcPct val="85000"/>
              </a:lnSpc>
            </a:pPr>
            <a:endParaRPr lang="en-US" altLang="en-US" sz="100" dirty="0"/>
          </a:p>
          <a:p>
            <a:pPr marL="13970" algn="l" rtl="0" eaLnBrk="0">
              <a:lnSpc>
                <a:spcPct val="89000"/>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艾</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瑞昔布</a:t>
            </a:r>
            <a:endParaRPr lang="en-US" altLang="en-US" sz="800" dirty="0"/>
          </a:p>
          <a:p>
            <a:pPr marL="13970" algn="l" rtl="0" eaLnBrk="0">
              <a:lnSpc>
                <a:spcPts val="1110"/>
              </a:lnSpc>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安罗替尼</a:t>
            </a:r>
            <a:endParaRPr lang="en-US" altLang="en-US" sz="800" dirty="0"/>
          </a:p>
          <a:p>
            <a:pPr marL="13970" algn="l" rtl="0" eaLnBrk="0">
              <a:lnSpc>
                <a:spcPct val="98000"/>
              </a:lnSpc>
              <a:spcBef>
                <a:spcPts val="250"/>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聚</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乙二醇洛塞那肽</a:t>
            </a:r>
            <a:endParaRPr lang="en-US" altLang="en-US" sz="800" dirty="0"/>
          </a:p>
          <a:p>
            <a:pPr marL="13970" algn="l" rtl="0" eaLnBrk="0">
              <a:lnSpc>
                <a:spcPct val="89000"/>
              </a:lnSpc>
              <a:spcBef>
                <a:spcPts val="170"/>
              </a:spcBef>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可洛派韦</a:t>
            </a:r>
            <a:endParaRPr lang="en-US" altLang="en-US" sz="800" dirty="0"/>
          </a:p>
          <a:p>
            <a:pPr marL="15240" algn="l" rtl="0" eaLnBrk="0">
              <a:lnSpc>
                <a:spcPts val="1110"/>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多</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纳非尼</a:t>
            </a:r>
            <a:endParaRPr lang="en-US" altLang="en-US" sz="800" dirty="0"/>
          </a:p>
          <a:p>
            <a:pPr marL="13335" algn="l" rtl="0" eaLnBrk="0">
              <a:lnSpc>
                <a:spcPts val="1105"/>
              </a:lnSpc>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奈诺沙星</a:t>
            </a:r>
            <a:endParaRPr lang="en-US" altLang="en-US" sz="800" dirty="0"/>
          </a:p>
          <a:p>
            <a:pPr marL="12700" indent="2540" algn="l" rtl="0" eaLnBrk="0">
              <a:lnSpc>
                <a:spcPct val="117000"/>
              </a:lnSpc>
              <a:spcBef>
                <a:spcPts val="40"/>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卡</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瑞利珠单抗</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依达</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拉奉右莰醇</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泰</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它西普</a:t>
            </a:r>
            <a:endParaRPr lang="en-US" altLang="en-US" sz="800" dirty="0"/>
          </a:p>
          <a:p>
            <a:pPr marL="13335" algn="l" rtl="0" eaLnBrk="0">
              <a:lnSpc>
                <a:spcPct val="89000"/>
              </a:lnSpc>
              <a:spcBef>
                <a:spcPts val="170"/>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维</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迪西妥单抗</a:t>
            </a:r>
            <a:endParaRPr lang="en-US" altLang="en-US" sz="800" dirty="0"/>
          </a:p>
          <a:p>
            <a:pPr marL="13970" algn="l" rtl="0" eaLnBrk="0">
              <a:lnSpc>
                <a:spcPts val="1105"/>
              </a:lnSpc>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艾米替诺福韦</a:t>
            </a:r>
            <a:endParaRPr lang="en-US" altLang="en-US" sz="800" dirty="0"/>
          </a:p>
          <a:p>
            <a:pPr marL="15240" algn="l" rtl="0" eaLnBrk="0">
              <a:lnSpc>
                <a:spcPts val="1110"/>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西</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格列他</a:t>
            </a:r>
            <a:endParaRPr lang="en-US" altLang="en-US" sz="800" dirty="0"/>
          </a:p>
        </p:txBody>
      </p:sp>
      <p:sp>
        <p:nvSpPr>
          <p:cNvPr id="783" name="textbox 783"/>
          <p:cNvSpPr/>
          <p:nvPr/>
        </p:nvSpPr>
        <p:spPr>
          <a:xfrm>
            <a:off x="3535765" y="3017031"/>
            <a:ext cx="739140" cy="1692275"/>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89000"/>
              </a:lnSpc>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康柏西普</a:t>
            </a:r>
            <a:endParaRPr lang="en-US" altLang="en-US" sz="800" dirty="0"/>
          </a:p>
          <a:p>
            <a:pPr marL="18415" algn="l" rtl="0" eaLnBrk="0">
              <a:lnSpc>
                <a:spcPts val="1110"/>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吡咯替尼</a:t>
            </a:r>
            <a:endParaRPr lang="en-US" altLang="en-US" sz="800" dirty="0"/>
          </a:p>
          <a:p>
            <a:pPr marL="13970" algn="l" rtl="0" eaLnBrk="0">
              <a:lnSpc>
                <a:spcPts val="1105"/>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甘</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露特钠</a:t>
            </a:r>
            <a:endParaRPr lang="en-US" altLang="en-US" sz="800" dirty="0"/>
          </a:p>
          <a:p>
            <a:pPr marL="12700" algn="l" rtl="0" eaLnBrk="0">
              <a:lnSpc>
                <a:spcPts val="1105"/>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环</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泊酚</a:t>
            </a:r>
            <a:endParaRPr lang="en-US" altLang="en-US" sz="800" dirty="0"/>
          </a:p>
          <a:p>
            <a:pPr marL="13335" algn="l" rtl="0" eaLnBrk="0">
              <a:lnSpc>
                <a:spcPct val="89000"/>
              </a:lnSpc>
              <a:spcBef>
                <a:spcPts val="255"/>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艾</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拉莫德</a:t>
            </a:r>
            <a:endParaRPr lang="en-US" altLang="en-US" sz="800" dirty="0"/>
          </a:p>
          <a:p>
            <a:pPr marL="13335" algn="l" rtl="0" eaLnBrk="0">
              <a:lnSpc>
                <a:spcPts val="1105"/>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艾</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博韦泰</a:t>
            </a:r>
            <a:endParaRPr lang="en-US" altLang="en-US" sz="800" dirty="0"/>
          </a:p>
          <a:p>
            <a:pPr marL="13335" algn="l" rtl="0" eaLnBrk="0">
              <a:lnSpc>
                <a:spcPts val="1110"/>
              </a:lnSpc>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本维莫德</a:t>
            </a:r>
            <a:endParaRPr lang="en-US" altLang="en-US" sz="800" dirty="0"/>
          </a:p>
          <a:p>
            <a:pPr marL="12700" algn="l" rtl="0" eaLnBrk="0">
              <a:lnSpc>
                <a:spcPts val="1105"/>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苯</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环喹溴铵</a:t>
            </a:r>
            <a:endParaRPr lang="en-US" altLang="en-US" sz="800" dirty="0"/>
          </a:p>
          <a:p>
            <a:pPr marL="16510" algn="l" rtl="0" eaLnBrk="0">
              <a:lnSpc>
                <a:spcPts val="1110"/>
              </a:lnSpc>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帕米</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帕利</a:t>
            </a:r>
            <a:endParaRPr lang="en-US" altLang="en-US" sz="800" dirty="0"/>
          </a:p>
          <a:p>
            <a:pPr marL="12700" algn="l" rtl="0" eaLnBrk="0">
              <a:lnSpc>
                <a:spcPct val="118000"/>
              </a:lnSpc>
              <a:spcBef>
                <a:spcPts val="35"/>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海</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曲泊帕乙醇胺</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海博麦布</a:t>
            </a:r>
            <a:endParaRPr lang="en-US" altLang="en-US" sz="800" dirty="0"/>
          </a:p>
          <a:p>
            <a:pPr marL="13335" algn="l" rtl="0" eaLnBrk="0">
              <a:lnSpc>
                <a:spcPct val="98000"/>
              </a:lnSpc>
              <a:spcBef>
                <a:spcPts val="165"/>
              </a:spcBef>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奥雷巴替尼</a:t>
            </a:r>
            <a:endParaRPr lang="en-US" altLang="en-US" sz="800" dirty="0"/>
          </a:p>
        </p:txBody>
      </p:sp>
      <p:sp>
        <p:nvSpPr>
          <p:cNvPr id="784" name="textbox 784"/>
          <p:cNvSpPr/>
          <p:nvPr/>
        </p:nvSpPr>
        <p:spPr>
          <a:xfrm>
            <a:off x="8853906" y="6282639"/>
            <a:ext cx="2798445" cy="462280"/>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40%</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80%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100%</a:t>
            </a:r>
            <a:endParaRPr lang="en-US" altLang="en-US" sz="900" dirty="0"/>
          </a:p>
          <a:p>
            <a:pPr algn="l" rtl="0" eaLnBrk="0">
              <a:lnSpc>
                <a:spcPct val="104000"/>
              </a:lnSpc>
            </a:pPr>
            <a:endParaRPr lang="en-US" altLang="en-US" sz="1000" dirty="0"/>
          </a:p>
          <a:p>
            <a:pPr algn="l" rtl="0" eaLnBrk="0">
              <a:lnSpc>
                <a:spcPct val="113000"/>
              </a:lnSpc>
            </a:pPr>
            <a:endParaRPr lang="en-US" altLang="en-US" sz="200" dirty="0"/>
          </a:p>
          <a:p>
            <a:pPr algn="r" rtl="0" eaLnBrk="0">
              <a:lnSpc>
                <a:spcPct val="97000"/>
              </a:lnSpc>
              <a:spcBef>
                <a:spcPts val="0"/>
              </a:spcBef>
            </a:pPr>
            <a:r>
              <a:rPr sz="900" spc="-40" dirty="0">
                <a:solidFill>
                  <a:srgbClr val="58595B">
                    <a:alpha val="100000"/>
                  </a:srgbClr>
                </a:solidFill>
                <a:latin typeface="微软雅黑" panose="020B0503020204020204" charset="-122"/>
                <a:ea typeface="微软雅黑" panose="020B0503020204020204" charset="-122"/>
                <a:cs typeface="微软雅黑" panose="020B0503020204020204" charset="-122"/>
              </a:rPr>
              <a:t>数据来源：中康数据库，</a:t>
            </a:r>
            <a:r>
              <a:rPr sz="900" spc="-40" dirty="0">
                <a:solidFill>
                  <a:srgbClr val="58595B">
                    <a:alpha val="100000"/>
                  </a:srgbClr>
                </a:solidFill>
                <a:latin typeface="微软雅黑" panose="020B0503020204020204" charset="-122"/>
                <a:ea typeface="微软雅黑" panose="020B0503020204020204" charset="-122"/>
                <a:cs typeface="微软雅黑" panose="020B0503020204020204" charset="-122"/>
              </a:rPr>
              <a:t> </a:t>
            </a:r>
            <a:endParaRPr lang="en-US" altLang="en-US" sz="900" dirty="0"/>
          </a:p>
        </p:txBody>
      </p:sp>
      <p:pic>
        <p:nvPicPr>
          <p:cNvPr id="785" name="picture 785"/>
          <p:cNvPicPr>
            <a:picLocks noChangeAspect="1"/>
          </p:cNvPicPr>
          <p:nvPr/>
        </p:nvPicPr>
        <p:blipFill>
          <a:blip r:embed="rId4"/>
          <a:stretch>
            <a:fillRect/>
          </a:stretch>
        </p:blipFill>
        <p:spPr>
          <a:xfrm rot="21600000">
            <a:off x="9143" y="859535"/>
            <a:ext cx="12182856" cy="89915"/>
          </a:xfrm>
          <a:prstGeom prst="rect">
            <a:avLst/>
          </a:prstGeom>
        </p:spPr>
      </p:pic>
      <p:sp>
        <p:nvSpPr>
          <p:cNvPr id="786" name="textbox 786"/>
          <p:cNvSpPr/>
          <p:nvPr/>
        </p:nvSpPr>
        <p:spPr>
          <a:xfrm>
            <a:off x="1275035" y="3017031"/>
            <a:ext cx="535305" cy="1833245"/>
          </a:xfrm>
          <a:prstGeom prst="rect">
            <a:avLst/>
          </a:prstGeom>
        </p:spPr>
        <p:txBody>
          <a:bodyPr vert="horz" wrap="square" lIns="0" tIns="0" rIns="0" bIns="0"/>
          <a:lstStyle/>
          <a:p>
            <a:pPr algn="l" rtl="0" eaLnBrk="0">
              <a:lnSpc>
                <a:spcPct val="89000"/>
              </a:lnSpc>
            </a:pPr>
            <a:endParaRPr lang="en-US" altLang="en-US" sz="100" dirty="0"/>
          </a:p>
          <a:p>
            <a:pPr marL="12700" indent="0" algn="l" rtl="0" eaLnBrk="0">
              <a:lnSpc>
                <a:spcPct val="114000"/>
              </a:lnSpc>
            </a:pP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优替德隆</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西达本胺</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信</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迪利单抗</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阿美替尼</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伏美替尼</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吗啉硝唑</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呋喹替尼</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泽布替尼</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奥布替尼</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康替唑胺</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赛沃替尼</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艾诺韦林</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恩</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沃利单抗</a:t>
            </a:r>
            <a:endParaRPr lang="en-US" altLang="en-US" sz="800" dirty="0"/>
          </a:p>
        </p:txBody>
      </p:sp>
      <p:sp>
        <p:nvSpPr>
          <p:cNvPr id="787" name="textbox 787"/>
          <p:cNvSpPr/>
          <p:nvPr/>
        </p:nvSpPr>
        <p:spPr>
          <a:xfrm>
            <a:off x="557237" y="2368156"/>
            <a:ext cx="215265" cy="4046220"/>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marL="15875" algn="l" rtl="0" eaLnBrk="0">
              <a:lnSpc>
                <a:spcPct val="80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35</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marL="15875" algn="l" rtl="0" eaLnBrk="0">
              <a:lnSpc>
                <a:spcPct val="80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marL="14605" algn="l" rtl="0" eaLnBrk="0">
              <a:lnSpc>
                <a:spcPct val="80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250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marL="14605" algn="l" rtl="0" eaLnBrk="0">
              <a:lnSpc>
                <a:spcPct val="80000"/>
              </a:lnSpc>
              <a:spcBef>
                <a:spcPts val="270"/>
              </a:spcBef>
            </a:pPr>
            <a:r>
              <a:rPr sz="900" spc="-10" dirty="0">
                <a:solidFill>
                  <a:srgbClr val="000000">
                    <a:alpha val="100000"/>
                  </a:srgbClr>
                </a:solidFill>
                <a:latin typeface="Arial" panose="020B0604020202020204"/>
                <a:ea typeface="Arial" panose="020B0604020202020204"/>
                <a:cs typeface="Arial" panose="020B0604020202020204"/>
              </a:rPr>
              <a:t>200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marL="23495" algn="l" rtl="0" eaLnBrk="0">
              <a:lnSpc>
                <a:spcPct val="80000"/>
              </a:lnSpc>
              <a:spcBef>
                <a:spcPts val="275"/>
              </a:spcBef>
            </a:pPr>
            <a:r>
              <a:rPr sz="900" spc="-40" dirty="0">
                <a:solidFill>
                  <a:srgbClr val="000000">
                    <a:alpha val="100000"/>
                  </a:srgbClr>
                </a:solidFill>
                <a:latin typeface="Arial" panose="020B0604020202020204"/>
                <a:ea typeface="Arial" panose="020B0604020202020204"/>
                <a:cs typeface="Arial" panose="020B0604020202020204"/>
              </a:rPr>
              <a:t>15</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marL="23495" algn="l" rtl="0" eaLnBrk="0">
              <a:lnSpc>
                <a:spcPct val="80000"/>
              </a:lnSpc>
              <a:spcBef>
                <a:spcPts val="275"/>
              </a:spcBef>
            </a:pPr>
            <a:r>
              <a:rPr sz="900" spc="-40" dirty="0">
                <a:solidFill>
                  <a:srgbClr val="000000">
                    <a:alpha val="100000"/>
                  </a:srgbClr>
                </a:solidFill>
                <a:latin typeface="Arial" panose="020B0604020202020204"/>
                <a:ea typeface="Arial" panose="020B0604020202020204"/>
                <a:cs typeface="Arial" panose="020B0604020202020204"/>
              </a:rPr>
              <a:t>10</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marL="80010" algn="l" rtl="0" eaLnBrk="0">
              <a:lnSpc>
                <a:spcPct val="80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50</a:t>
            </a:r>
            <a:endParaRPr lang="en-US" altLang="en-US" sz="900" dirty="0"/>
          </a:p>
          <a:p>
            <a:pPr algn="l" rtl="0" eaLnBrk="0">
              <a:lnSpc>
                <a:spcPct val="113000"/>
              </a:lnSpc>
            </a:pPr>
            <a:endParaRPr lang="en-US" altLang="en-US" sz="1000" dirty="0"/>
          </a:p>
          <a:p>
            <a:pPr algn="l" rtl="0" eaLnBrk="0">
              <a:lnSpc>
                <a:spcPct val="113000"/>
              </a:lnSpc>
            </a:pPr>
            <a:endParaRPr lang="en-US" altLang="en-US" sz="1000" dirty="0"/>
          </a:p>
          <a:p>
            <a:pPr algn="l" rtl="0" eaLnBrk="0">
              <a:lnSpc>
                <a:spcPct val="114000"/>
              </a:lnSpc>
            </a:pPr>
            <a:endParaRPr lang="en-US" altLang="en-US" sz="200" dirty="0"/>
          </a:p>
          <a:p>
            <a:pPr marL="143510" algn="l" rtl="0" eaLnBrk="0">
              <a:lnSpc>
                <a:spcPct val="80000"/>
              </a:lnSpc>
            </a:pP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788" name="textbox 788"/>
          <p:cNvSpPr/>
          <p:nvPr/>
        </p:nvSpPr>
        <p:spPr>
          <a:xfrm>
            <a:off x="8606459" y="2974746"/>
            <a:ext cx="252729" cy="287401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美</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国</a:t>
            </a:r>
            <a:endParaRPr lang="en-US" altLang="en-US" sz="900" dirty="0"/>
          </a:p>
          <a:p>
            <a:pPr algn="l" rtl="0" eaLnBrk="0">
              <a:lnSpc>
                <a:spcPct val="120000"/>
              </a:lnSpc>
            </a:pPr>
            <a:endParaRPr lang="en-US" altLang="en-US" sz="1000" dirty="0"/>
          </a:p>
          <a:p>
            <a:pPr algn="l" rtl="0" eaLnBrk="0">
              <a:lnSpc>
                <a:spcPct val="121000"/>
              </a:lnSpc>
            </a:pPr>
            <a:endParaRPr lang="en-US" altLang="en-US" sz="1000" dirty="0"/>
          </a:p>
          <a:p>
            <a:pPr algn="l" rtl="0" eaLnBrk="0">
              <a:lnSpc>
                <a:spcPct val="121000"/>
              </a:lnSpc>
            </a:pPr>
            <a:endParaRPr lang="en-US" altLang="en-US" sz="1000" dirty="0"/>
          </a:p>
          <a:p>
            <a:pPr algn="l" rtl="0" eaLnBrk="0">
              <a:lnSpc>
                <a:spcPct val="121000"/>
              </a:lnSpc>
            </a:pPr>
            <a:endParaRPr lang="en-US" altLang="en-US" sz="1000" dirty="0"/>
          </a:p>
          <a:p>
            <a:pPr marL="27940" algn="l" rtl="0" eaLnBrk="0">
              <a:lnSpc>
                <a:spcPct val="98000"/>
              </a:lnSpc>
              <a:spcBef>
                <a:spcPts val="275"/>
              </a:spcBef>
            </a:pPr>
            <a:r>
              <a:rPr sz="9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日</a:t>
            </a: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本</a:t>
            </a:r>
            <a:endParaRPr lang="en-US" altLang="en-US" sz="900" dirty="0"/>
          </a:p>
          <a:p>
            <a:pPr algn="l" rtl="0" eaLnBrk="0">
              <a:lnSpc>
                <a:spcPct val="120000"/>
              </a:lnSpc>
            </a:pPr>
            <a:endParaRPr lang="en-US" altLang="en-US" sz="1000" dirty="0"/>
          </a:p>
          <a:p>
            <a:pPr algn="l" rtl="0" eaLnBrk="0">
              <a:lnSpc>
                <a:spcPct val="121000"/>
              </a:lnSpc>
            </a:pPr>
            <a:endParaRPr lang="en-US" altLang="en-US" sz="1000" dirty="0"/>
          </a:p>
          <a:p>
            <a:pPr algn="l" rtl="0" eaLnBrk="0">
              <a:lnSpc>
                <a:spcPct val="121000"/>
              </a:lnSpc>
            </a:pPr>
            <a:endParaRPr lang="en-US" altLang="en-US" sz="1000" dirty="0"/>
          </a:p>
          <a:p>
            <a:pPr algn="l" rtl="0" eaLnBrk="0">
              <a:lnSpc>
                <a:spcPct val="121000"/>
              </a:lnSpc>
            </a:pPr>
            <a:endParaRPr lang="en-US" altLang="en-US" sz="1000" dirty="0"/>
          </a:p>
          <a:p>
            <a:pPr marL="17780" algn="l" rtl="0" eaLnBrk="0">
              <a:lnSpc>
                <a:spcPct val="98000"/>
              </a:lnSpc>
              <a:spcBef>
                <a:spcPts val="270"/>
              </a:spcBef>
            </a:pP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欧</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洲</a:t>
            </a:r>
            <a:endParaRPr lang="en-US" altLang="en-US" sz="900" dirty="0"/>
          </a:p>
          <a:p>
            <a:pPr algn="l" rtl="0" eaLnBrk="0">
              <a:lnSpc>
                <a:spcPct val="120000"/>
              </a:lnSpc>
            </a:pPr>
            <a:endParaRPr lang="en-US" altLang="en-US" sz="1000" dirty="0"/>
          </a:p>
          <a:p>
            <a:pPr algn="l" rtl="0" eaLnBrk="0">
              <a:lnSpc>
                <a:spcPct val="121000"/>
              </a:lnSpc>
            </a:pPr>
            <a:endParaRPr lang="en-US" altLang="en-US" sz="1000" dirty="0"/>
          </a:p>
          <a:p>
            <a:pPr algn="l" rtl="0" eaLnBrk="0">
              <a:lnSpc>
                <a:spcPct val="121000"/>
              </a:lnSpc>
            </a:pPr>
            <a:endParaRPr lang="en-US" altLang="en-US" sz="1000" dirty="0"/>
          </a:p>
          <a:p>
            <a:pPr algn="l" rtl="0" eaLnBrk="0">
              <a:lnSpc>
                <a:spcPct val="121000"/>
              </a:lnSpc>
            </a:pPr>
            <a:endParaRPr lang="en-US" altLang="en-US" sz="1000" dirty="0"/>
          </a:p>
          <a:p>
            <a:pPr algn="l" rtl="0" eaLnBrk="0">
              <a:lnSpc>
                <a:spcPct val="116000"/>
              </a:lnSpc>
            </a:pPr>
            <a:endParaRPr lang="en-US" altLang="en-US" sz="200" dirty="0"/>
          </a:p>
          <a:p>
            <a:pPr marL="20320" algn="l" rtl="0" eaLnBrk="0">
              <a:lnSpc>
                <a:spcPct val="97000"/>
              </a:lnSpc>
            </a:pP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a:t>
            </a:r>
            <a:endParaRPr lang="en-US" altLang="en-US" sz="900" dirty="0"/>
          </a:p>
        </p:txBody>
      </p:sp>
      <p:sp>
        <p:nvSpPr>
          <p:cNvPr id="789" name="textbox 789"/>
          <p:cNvSpPr/>
          <p:nvPr/>
        </p:nvSpPr>
        <p:spPr>
          <a:xfrm>
            <a:off x="1348253" y="6414817"/>
            <a:ext cx="6229350"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2018</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graphicFrame>
        <p:nvGraphicFramePr>
          <p:cNvPr id="790" name="table 790"/>
          <p:cNvGraphicFramePr>
            <a:graphicFrameLocks noGrp="1"/>
          </p:cNvGraphicFramePr>
          <p:nvPr/>
        </p:nvGraphicFramePr>
        <p:xfrm>
          <a:off x="6004560" y="3761231"/>
          <a:ext cx="482600" cy="525780"/>
        </p:xfrm>
        <a:graphic>
          <a:graphicData uri="http://schemas.openxmlformats.org/drawingml/2006/table">
            <a:tbl>
              <a:tblPr/>
              <a:tblGrid>
                <a:gridCol w="482600"/>
              </a:tblGrid>
              <a:tr h="358775">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525252"/>
                      </a:solidFill>
                      <a:prstDash val="solid"/>
                      <a:round/>
                      <a:headEnd type="none" w="med" len="med"/>
                      <a:tailEnd type="none" w="med" len="med"/>
                    </a:lnT>
                    <a:lnB w="3175" cap="flat" cmpd="sng" algn="ctr">
                      <a:solidFill>
                        <a:srgbClr val="A9D18E"/>
                      </a:solidFill>
                      <a:prstDash val="solid"/>
                      <a:round/>
                      <a:headEnd type="none" w="med" len="med"/>
                      <a:tailEnd type="none" w="med" len="med"/>
                    </a:lnB>
                  </a:tcPr>
                </a:tc>
              </a:tr>
              <a:tr h="167005">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8FAADC"/>
                      </a:solidFill>
                      <a:prstDash val="solid"/>
                      <a:round/>
                      <a:headEnd type="none" w="med" len="med"/>
                      <a:tailEnd type="none" w="med" len="med"/>
                    </a:lnT>
                    <a:lnB w="3175" cap="flat" cmpd="sng" algn="ctr">
                      <a:solidFill>
                        <a:srgbClr val="9DC3E6"/>
                      </a:solidFill>
                      <a:prstDash val="solid"/>
                      <a:round/>
                      <a:headEnd type="none" w="med" len="med"/>
                      <a:tailEnd type="none" w="med" len="med"/>
                    </a:lnB>
                  </a:tcPr>
                </a:tc>
              </a:tr>
            </a:tbl>
          </a:graphicData>
        </a:graphic>
      </p:graphicFrame>
      <p:pic>
        <p:nvPicPr>
          <p:cNvPr id="791" name="picture 791"/>
          <p:cNvPicPr>
            <a:picLocks noChangeAspect="1"/>
          </p:cNvPicPr>
          <p:nvPr/>
        </p:nvPicPr>
        <p:blipFill>
          <a:blip r:embed="rId5"/>
          <a:stretch>
            <a:fillRect/>
          </a:stretch>
        </p:blipFill>
        <p:spPr>
          <a:xfrm rot="21600000">
            <a:off x="6004560" y="4474464"/>
            <a:ext cx="483107" cy="394716"/>
          </a:xfrm>
          <a:prstGeom prst="rect">
            <a:avLst/>
          </a:prstGeom>
        </p:spPr>
      </p:pic>
      <p:pic>
        <p:nvPicPr>
          <p:cNvPr id="792" name="picture 792"/>
          <p:cNvPicPr>
            <a:picLocks noChangeAspect="1"/>
          </p:cNvPicPr>
          <p:nvPr/>
        </p:nvPicPr>
        <p:blipFill>
          <a:blip r:embed="rId6"/>
          <a:stretch>
            <a:fillRect/>
          </a:stretch>
        </p:blipFill>
        <p:spPr>
          <a:xfrm rot="21600000">
            <a:off x="6004560" y="4445508"/>
            <a:ext cx="483107" cy="32003"/>
          </a:xfrm>
          <a:prstGeom prst="rect">
            <a:avLst/>
          </a:prstGeom>
        </p:spPr>
      </p:pic>
      <p:pic>
        <p:nvPicPr>
          <p:cNvPr id="793" name="picture 793"/>
          <p:cNvPicPr>
            <a:picLocks noChangeAspect="1"/>
          </p:cNvPicPr>
          <p:nvPr/>
        </p:nvPicPr>
        <p:blipFill>
          <a:blip r:embed="rId7"/>
          <a:stretch>
            <a:fillRect/>
          </a:stretch>
        </p:blipFill>
        <p:spPr>
          <a:xfrm rot="21600000">
            <a:off x="6004560" y="3598164"/>
            <a:ext cx="483107" cy="850392"/>
          </a:xfrm>
          <a:prstGeom prst="rect">
            <a:avLst/>
          </a:prstGeom>
        </p:spPr>
      </p:pic>
      <p:pic>
        <p:nvPicPr>
          <p:cNvPr id="795" name="picture 795"/>
          <p:cNvPicPr>
            <a:picLocks noChangeAspect="1"/>
          </p:cNvPicPr>
          <p:nvPr/>
        </p:nvPicPr>
        <p:blipFill>
          <a:blip r:embed="rId8"/>
          <a:stretch>
            <a:fillRect/>
          </a:stretch>
        </p:blipFill>
        <p:spPr>
          <a:xfrm rot="21600000">
            <a:off x="4814315" y="4418076"/>
            <a:ext cx="483107" cy="687324"/>
          </a:xfrm>
          <a:prstGeom prst="rect">
            <a:avLst/>
          </a:prstGeom>
        </p:spPr>
      </p:pic>
      <p:sp>
        <p:nvSpPr>
          <p:cNvPr id="796" name="textbox 796"/>
          <p:cNvSpPr/>
          <p:nvPr/>
        </p:nvSpPr>
        <p:spPr>
          <a:xfrm>
            <a:off x="8566658" y="1978228"/>
            <a:ext cx="1955800" cy="20256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7000"/>
              </a:lnSpc>
            </a:pP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各国创新药销售金额占</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比</a:t>
            </a:r>
            <a:endParaRPr lang="en-US" altLang="en-US" sz="1200" dirty="0"/>
          </a:p>
        </p:txBody>
      </p:sp>
      <p:sp>
        <p:nvSpPr>
          <p:cNvPr id="797" name="textbox 797"/>
          <p:cNvSpPr/>
          <p:nvPr/>
        </p:nvSpPr>
        <p:spPr>
          <a:xfrm>
            <a:off x="540359" y="1978228"/>
            <a:ext cx="1935479" cy="198120"/>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4000"/>
              </a:lnSpc>
            </a:pP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5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5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国产新药销售额(</a:t>
            </a:r>
            <a:r>
              <a:rPr sz="1200" spc="4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亿</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元)</a:t>
            </a:r>
            <a:endParaRPr lang="en-US" altLang="en-US" sz="1200" dirty="0"/>
          </a:p>
        </p:txBody>
      </p:sp>
      <p:pic>
        <p:nvPicPr>
          <p:cNvPr id="798" name="picture 798"/>
          <p:cNvPicPr>
            <a:picLocks noChangeAspect="1"/>
          </p:cNvPicPr>
          <p:nvPr/>
        </p:nvPicPr>
        <p:blipFill>
          <a:blip r:embed="rId9"/>
          <a:stretch>
            <a:fillRect/>
          </a:stretch>
        </p:blipFill>
        <p:spPr>
          <a:xfrm rot="21600000">
            <a:off x="7194804" y="4546091"/>
            <a:ext cx="480059" cy="307848"/>
          </a:xfrm>
          <a:prstGeom prst="rect">
            <a:avLst/>
          </a:prstGeom>
        </p:spPr>
      </p:pic>
      <p:pic>
        <p:nvPicPr>
          <p:cNvPr id="799" name="picture 799"/>
          <p:cNvPicPr>
            <a:picLocks noChangeAspect="1"/>
          </p:cNvPicPr>
          <p:nvPr/>
        </p:nvPicPr>
        <p:blipFill>
          <a:blip r:embed="rId10"/>
          <a:stretch>
            <a:fillRect/>
          </a:stretch>
        </p:blipFill>
        <p:spPr>
          <a:xfrm rot="21600000">
            <a:off x="7194804" y="4482083"/>
            <a:ext cx="480059" cy="70104"/>
          </a:xfrm>
          <a:prstGeom prst="rect">
            <a:avLst/>
          </a:prstGeom>
        </p:spPr>
      </p:pic>
      <p:sp>
        <p:nvSpPr>
          <p:cNvPr id="800" name="rect"/>
          <p:cNvSpPr/>
          <p:nvPr/>
        </p:nvSpPr>
        <p:spPr>
          <a:xfrm>
            <a:off x="7194804" y="4210811"/>
            <a:ext cx="480059" cy="277367"/>
          </a:xfrm>
          <a:prstGeom prst="rect">
            <a:avLst/>
          </a:prstGeom>
          <a:solidFill>
            <a:srgbClr val="CC9A00">
              <a:alpha val="100000"/>
            </a:srgbClr>
          </a:solidFill>
          <a:ln cap="flat">
            <a:noFill/>
            <a:prstDash val="solid"/>
            <a:miter lim="0"/>
          </a:ln>
        </p:spPr>
        <p:txBody>
          <a:bodyPr rtlCol="0"/>
          <a:lstStyle/>
          <a:p>
            <a:pPr algn="ctr"/>
            <a:endParaRPr lang="zh-CN" altLang="en-US"/>
          </a:p>
        </p:txBody>
      </p:sp>
      <p:sp>
        <p:nvSpPr>
          <p:cNvPr id="801" name="rect"/>
          <p:cNvSpPr/>
          <p:nvPr/>
        </p:nvSpPr>
        <p:spPr>
          <a:xfrm>
            <a:off x="7194804" y="4204716"/>
            <a:ext cx="480059" cy="9144"/>
          </a:xfrm>
          <a:prstGeom prst="rect">
            <a:avLst/>
          </a:prstGeom>
          <a:solidFill>
            <a:srgbClr val="335AA1">
              <a:alpha val="100000"/>
            </a:srgbClr>
          </a:solidFill>
          <a:ln cap="flat">
            <a:noFill/>
            <a:prstDash val="solid"/>
            <a:miter lim="0"/>
          </a:ln>
        </p:spPr>
        <p:txBody>
          <a:bodyPr rtlCol="0"/>
          <a:lstStyle/>
          <a:p>
            <a:pPr algn="ctr"/>
            <a:endParaRPr lang="zh-CN" altLang="en-US"/>
          </a:p>
        </p:txBody>
      </p:sp>
      <p:pic>
        <p:nvPicPr>
          <p:cNvPr id="802" name="picture 802"/>
          <p:cNvPicPr>
            <a:picLocks noChangeAspect="1"/>
          </p:cNvPicPr>
          <p:nvPr/>
        </p:nvPicPr>
        <p:blipFill>
          <a:blip r:embed="rId11"/>
          <a:stretch>
            <a:fillRect/>
          </a:stretch>
        </p:blipFill>
        <p:spPr>
          <a:xfrm rot="21600000">
            <a:off x="7194804" y="4119371"/>
            <a:ext cx="480059" cy="88392"/>
          </a:xfrm>
          <a:prstGeom prst="rect">
            <a:avLst/>
          </a:prstGeom>
        </p:spPr>
      </p:pic>
      <p:sp>
        <p:nvSpPr>
          <p:cNvPr id="803" name="rect"/>
          <p:cNvSpPr/>
          <p:nvPr/>
        </p:nvSpPr>
        <p:spPr>
          <a:xfrm>
            <a:off x="7194804" y="4102608"/>
            <a:ext cx="480059" cy="19811"/>
          </a:xfrm>
          <a:prstGeom prst="rect">
            <a:avLst/>
          </a:prstGeom>
          <a:solidFill>
            <a:srgbClr val="F4B183">
              <a:alpha val="100000"/>
            </a:srgbClr>
          </a:solidFill>
          <a:ln cap="flat">
            <a:noFill/>
            <a:prstDash val="solid"/>
            <a:miter lim="0"/>
          </a:ln>
        </p:spPr>
        <p:txBody>
          <a:bodyPr rtlCol="0"/>
          <a:lstStyle/>
          <a:p>
            <a:pPr algn="ctr"/>
            <a:endParaRPr lang="zh-CN" altLang="en-US"/>
          </a:p>
        </p:txBody>
      </p:sp>
      <p:pic>
        <p:nvPicPr>
          <p:cNvPr id="804" name="picture 804"/>
          <p:cNvPicPr>
            <a:picLocks noChangeAspect="1"/>
          </p:cNvPicPr>
          <p:nvPr/>
        </p:nvPicPr>
        <p:blipFill>
          <a:blip r:embed="rId12"/>
          <a:stretch>
            <a:fillRect/>
          </a:stretch>
        </p:blipFill>
        <p:spPr>
          <a:xfrm rot="21600000">
            <a:off x="7194804" y="3970020"/>
            <a:ext cx="480059" cy="135636"/>
          </a:xfrm>
          <a:prstGeom prst="rect">
            <a:avLst/>
          </a:prstGeom>
        </p:spPr>
      </p:pic>
      <p:sp>
        <p:nvSpPr>
          <p:cNvPr id="805" name="rect"/>
          <p:cNvSpPr/>
          <p:nvPr/>
        </p:nvSpPr>
        <p:spPr>
          <a:xfrm>
            <a:off x="7194804" y="3950208"/>
            <a:ext cx="480059" cy="22860"/>
          </a:xfrm>
          <a:prstGeom prst="rect">
            <a:avLst/>
          </a:prstGeom>
          <a:solidFill>
            <a:srgbClr val="8FAADC">
              <a:alpha val="100000"/>
            </a:srgbClr>
          </a:solidFill>
          <a:ln cap="flat">
            <a:noFill/>
            <a:prstDash val="solid"/>
            <a:miter lim="0"/>
          </a:ln>
        </p:spPr>
        <p:txBody>
          <a:bodyPr rtlCol="0"/>
          <a:lstStyle/>
          <a:p>
            <a:pPr algn="ctr"/>
            <a:endParaRPr lang="zh-CN" altLang="en-US"/>
          </a:p>
        </p:txBody>
      </p:sp>
      <p:graphicFrame>
        <p:nvGraphicFramePr>
          <p:cNvPr id="806" name="table 806"/>
          <p:cNvGraphicFramePr>
            <a:graphicFrameLocks noGrp="1"/>
          </p:cNvGraphicFramePr>
          <p:nvPr/>
        </p:nvGraphicFramePr>
        <p:xfrm>
          <a:off x="7194804" y="3320796"/>
          <a:ext cx="479425" cy="632460"/>
        </p:xfrm>
        <a:graphic>
          <a:graphicData uri="http://schemas.openxmlformats.org/drawingml/2006/table">
            <a:tbl>
              <a:tblPr/>
              <a:tblGrid>
                <a:gridCol w="479425"/>
              </a:tblGrid>
              <a:tr h="347345">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385723"/>
                      </a:solidFill>
                      <a:prstDash val="solid"/>
                      <a:round/>
                      <a:headEnd type="none" w="med" len="med"/>
                      <a:tailEnd type="none" w="med" len="med"/>
                    </a:lnT>
                    <a:lnB w="3175" cap="flat" cmpd="sng" algn="ctr">
                      <a:solidFill>
                        <a:srgbClr val="525252"/>
                      </a:solidFill>
                      <a:prstDash val="solid"/>
                      <a:round/>
                      <a:headEnd type="none" w="med" len="med"/>
                      <a:tailEnd type="none" w="med" len="med"/>
                    </a:lnB>
                  </a:tcPr>
                </a:tc>
              </a:tr>
              <a:tr h="285114">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525252"/>
                      </a:solidFill>
                      <a:prstDash val="solid"/>
                      <a:round/>
                      <a:headEnd type="none" w="med" len="med"/>
                      <a:tailEnd type="none" w="med" len="med"/>
                    </a:lnT>
                    <a:lnB w="3175" cap="flat" cmpd="sng" algn="ctr">
                      <a:solidFill>
                        <a:srgbClr val="A9D18E"/>
                      </a:solidFill>
                      <a:prstDash val="solid"/>
                      <a:round/>
                      <a:headEnd type="none" w="med" len="med"/>
                      <a:tailEnd type="none" w="med" len="med"/>
                    </a:lnB>
                  </a:tcPr>
                </a:tc>
              </a:tr>
            </a:tbl>
          </a:graphicData>
        </a:graphic>
      </p:graphicFrame>
      <p:pic>
        <p:nvPicPr>
          <p:cNvPr id="807" name="picture 807"/>
          <p:cNvPicPr>
            <a:picLocks noChangeAspect="1"/>
          </p:cNvPicPr>
          <p:nvPr/>
        </p:nvPicPr>
        <p:blipFill>
          <a:blip r:embed="rId13"/>
          <a:stretch>
            <a:fillRect/>
          </a:stretch>
        </p:blipFill>
        <p:spPr>
          <a:xfrm rot="21600000">
            <a:off x="888491" y="6330696"/>
            <a:ext cx="7142988" cy="39623"/>
          </a:xfrm>
          <a:prstGeom prst="rect">
            <a:avLst/>
          </a:prstGeom>
        </p:spPr>
      </p:pic>
      <p:sp>
        <p:nvSpPr>
          <p:cNvPr id="808" name="textbox 808"/>
          <p:cNvSpPr/>
          <p:nvPr/>
        </p:nvSpPr>
        <p:spPr>
          <a:xfrm>
            <a:off x="9318752" y="2501805"/>
            <a:ext cx="1861820" cy="160020"/>
          </a:xfrm>
          <a:prstGeom prst="rect">
            <a:avLst/>
          </a:prstGeom>
        </p:spPr>
        <p:txBody>
          <a:bodyPr vert="horz" wrap="square" lIns="0" tIns="0" rIns="0" bIns="0"/>
          <a:lstStyle/>
          <a:p>
            <a:pPr algn="l" rtl="0" eaLnBrk="0">
              <a:lnSpc>
                <a:spcPct val="82000"/>
              </a:lnSpc>
            </a:pPr>
            <a:endParaRPr lang="en-US" altLang="en-US" sz="100" dirty="0"/>
          </a:p>
          <a:p>
            <a:pPr marL="70485" algn="l" rtl="0" eaLnBrk="0">
              <a:lnSpc>
                <a:spcPct val="98000"/>
              </a:lnSpc>
              <a:tabLst>
                <a:tab pos="95885" algn="l"/>
              </a:tabLst>
            </a:pP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创新药销售占比</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仿制</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药销售占比</a:t>
            </a:r>
            <a:endParaRPr lang="en-US" altLang="en-US" sz="900" dirty="0"/>
          </a:p>
        </p:txBody>
      </p:sp>
      <p:sp>
        <p:nvSpPr>
          <p:cNvPr id="809" name="path"/>
          <p:cNvSpPr/>
          <p:nvPr/>
        </p:nvSpPr>
        <p:spPr>
          <a:xfrm>
            <a:off x="10267899" y="2535935"/>
            <a:ext cx="57911" cy="57911"/>
          </a:xfrm>
          <a:custGeom>
            <a:avLst/>
            <a:gdLst/>
            <a:ahLst/>
            <a:cxnLst/>
            <a:rect l="0" t="0" r="0" b="0"/>
            <a:pathLst>
              <a:path w="91" h="91">
                <a:moveTo>
                  <a:pt x="0" y="91"/>
                </a:moveTo>
                <a:lnTo>
                  <a:pt x="91" y="91"/>
                </a:lnTo>
                <a:lnTo>
                  <a:pt x="91" y="0"/>
                </a:lnTo>
                <a:lnTo>
                  <a:pt x="0" y="0"/>
                </a:lnTo>
                <a:lnTo>
                  <a:pt x="0" y="91"/>
                </a:lnTo>
                <a:close/>
              </a:path>
            </a:pathLst>
          </a:custGeom>
          <a:solidFill>
            <a:srgbClr val="92D050">
              <a:alpha val="100000"/>
            </a:srgbClr>
          </a:solidFill>
          <a:ln cap="flat">
            <a:noFill/>
            <a:prstDash val="solid"/>
            <a:miter lim="0"/>
          </a:ln>
        </p:spPr>
        <p:txBody>
          <a:bodyPr rtlCol="0"/>
          <a:lstStyle/>
          <a:p>
            <a:pPr algn="ctr"/>
            <a:endParaRPr lang="zh-CN" altLang="en-US"/>
          </a:p>
        </p:txBody>
      </p:sp>
      <p:sp>
        <p:nvSpPr>
          <p:cNvPr id="810" name="path"/>
          <p:cNvSpPr/>
          <p:nvPr/>
        </p:nvSpPr>
        <p:spPr>
          <a:xfrm>
            <a:off x="9331452" y="2535935"/>
            <a:ext cx="57911" cy="57911"/>
          </a:xfrm>
          <a:custGeom>
            <a:avLst/>
            <a:gdLst/>
            <a:ahLst/>
            <a:cxnLst/>
            <a:rect l="0" t="0" r="0" b="0"/>
            <a:pathLst>
              <a:path w="91" h="91">
                <a:moveTo>
                  <a:pt x="0" y="91"/>
                </a:moveTo>
                <a:lnTo>
                  <a:pt x="91" y="91"/>
                </a:lnTo>
                <a:lnTo>
                  <a:pt x="91" y="0"/>
                </a:lnTo>
                <a:lnTo>
                  <a:pt x="0" y="0"/>
                </a:lnTo>
                <a:lnTo>
                  <a:pt x="0" y="91"/>
                </a:lnTo>
                <a:close/>
              </a:path>
            </a:pathLst>
          </a:custGeom>
          <a:solidFill>
            <a:srgbClr val="4F81BD">
              <a:alpha val="100000"/>
            </a:srgbClr>
          </a:solidFill>
          <a:ln cap="flat">
            <a:noFill/>
            <a:prstDash val="solid"/>
            <a:miter lim="0"/>
          </a:ln>
        </p:spPr>
        <p:txBody>
          <a:bodyPr rtlCol="0"/>
          <a:lstStyle/>
          <a:p>
            <a:pPr algn="ctr"/>
            <a:endParaRPr lang="zh-CN" altLang="en-US"/>
          </a:p>
        </p:txBody>
      </p:sp>
      <p:pic>
        <p:nvPicPr>
          <p:cNvPr id="811" name="picture 811"/>
          <p:cNvPicPr>
            <a:picLocks noChangeAspect="1"/>
          </p:cNvPicPr>
          <p:nvPr/>
        </p:nvPicPr>
        <p:blipFill>
          <a:blip r:embed="rId14"/>
          <a:stretch>
            <a:fillRect/>
          </a:stretch>
        </p:blipFill>
        <p:spPr>
          <a:xfrm rot="21600000">
            <a:off x="7194804" y="3322320"/>
            <a:ext cx="480059" cy="345948"/>
          </a:xfrm>
          <a:prstGeom prst="rect">
            <a:avLst/>
          </a:prstGeom>
        </p:spPr>
      </p:pic>
      <p:pic>
        <p:nvPicPr>
          <p:cNvPr id="812" name="picture 812"/>
          <p:cNvPicPr>
            <a:picLocks noChangeAspect="1"/>
          </p:cNvPicPr>
          <p:nvPr/>
        </p:nvPicPr>
        <p:blipFill>
          <a:blip r:embed="rId15"/>
          <a:stretch>
            <a:fillRect/>
          </a:stretch>
        </p:blipFill>
        <p:spPr>
          <a:xfrm rot="21600000">
            <a:off x="854963" y="2421636"/>
            <a:ext cx="38100" cy="3948683"/>
          </a:xfrm>
          <a:prstGeom prst="rect">
            <a:avLst/>
          </a:prstGeom>
        </p:spPr>
      </p:pic>
      <p:pic>
        <p:nvPicPr>
          <p:cNvPr id="813" name="picture 813"/>
          <p:cNvPicPr>
            <a:picLocks noChangeAspect="1"/>
          </p:cNvPicPr>
          <p:nvPr/>
        </p:nvPicPr>
        <p:blipFill>
          <a:blip r:embed="rId16"/>
          <a:stretch>
            <a:fillRect/>
          </a:stretch>
        </p:blipFill>
        <p:spPr>
          <a:xfrm rot="21600000">
            <a:off x="7194804" y="3038855"/>
            <a:ext cx="480059" cy="284988"/>
          </a:xfrm>
          <a:prstGeom prst="rect">
            <a:avLst/>
          </a:prstGeom>
        </p:spPr>
      </p:pic>
      <p:pic>
        <p:nvPicPr>
          <p:cNvPr id="814" name="picture 814"/>
          <p:cNvPicPr>
            <a:picLocks noChangeAspect="1"/>
          </p:cNvPicPr>
          <p:nvPr/>
        </p:nvPicPr>
        <p:blipFill>
          <a:blip r:embed="rId17"/>
          <a:stretch>
            <a:fillRect/>
          </a:stretch>
        </p:blipFill>
        <p:spPr>
          <a:xfrm rot="21600000">
            <a:off x="7194804" y="3668267"/>
            <a:ext cx="480059" cy="281940"/>
          </a:xfrm>
          <a:prstGeom prst="rect">
            <a:avLst/>
          </a:prstGeom>
        </p:spPr>
      </p:pic>
      <p:pic>
        <p:nvPicPr>
          <p:cNvPr id="816" name="picture 816"/>
          <p:cNvPicPr>
            <a:picLocks noChangeAspect="1"/>
          </p:cNvPicPr>
          <p:nvPr/>
        </p:nvPicPr>
        <p:blipFill>
          <a:blip r:embed="rId18"/>
          <a:stretch>
            <a:fillRect/>
          </a:stretch>
        </p:blipFill>
        <p:spPr>
          <a:xfrm rot="21600000">
            <a:off x="6004560" y="3567684"/>
            <a:ext cx="483107" cy="36575"/>
          </a:xfrm>
          <a:prstGeom prst="rect">
            <a:avLst/>
          </a:prstGeom>
        </p:spPr>
      </p:pic>
      <p:sp>
        <p:nvSpPr>
          <p:cNvPr id="817" name="textbox 817"/>
          <p:cNvSpPr/>
          <p:nvPr/>
        </p:nvSpPr>
        <p:spPr>
          <a:xfrm>
            <a:off x="6008576" y="6633659"/>
            <a:ext cx="170814" cy="152400"/>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3000"/>
              </a:lnSpc>
            </a:pPr>
            <a:r>
              <a:rPr sz="1000" spc="20" dirty="0">
                <a:solidFill>
                  <a:srgbClr val="898989">
                    <a:alpha val="100000"/>
                  </a:srgbClr>
                </a:solidFill>
                <a:latin typeface="Arial" panose="020B0604020202020204"/>
                <a:ea typeface="Arial" panose="020B0604020202020204"/>
                <a:cs typeface="Arial" panose="020B0604020202020204"/>
              </a:rPr>
              <a:t>2</a:t>
            </a:r>
            <a:r>
              <a:rPr sz="1000" spc="10" dirty="0">
                <a:solidFill>
                  <a:srgbClr val="898989">
                    <a:alpha val="100000"/>
                  </a:srgbClr>
                </a:solidFill>
                <a:latin typeface="Arial" panose="020B0604020202020204"/>
                <a:ea typeface="Arial" panose="020B0604020202020204"/>
                <a:cs typeface="Arial" panose="020B0604020202020204"/>
              </a:rPr>
              <a:t>1</a:t>
            </a:r>
            <a:endParaRPr lang="en-US" altLang="en-US" sz="1000" dirty="0"/>
          </a:p>
        </p:txBody>
      </p:sp>
      <p:sp>
        <p:nvSpPr>
          <p:cNvPr id="818" name="rect"/>
          <p:cNvSpPr/>
          <p:nvPr/>
        </p:nvSpPr>
        <p:spPr>
          <a:xfrm>
            <a:off x="1214627" y="4454652"/>
            <a:ext cx="51816" cy="51816"/>
          </a:xfrm>
          <a:prstGeom prst="rect">
            <a:avLst/>
          </a:prstGeom>
          <a:solidFill>
            <a:srgbClr val="2B6DA9">
              <a:alpha val="100000"/>
            </a:srgbClr>
          </a:solidFill>
          <a:ln cap="flat">
            <a:noFill/>
            <a:prstDash val="solid"/>
            <a:miter lim="0"/>
          </a:ln>
        </p:spPr>
        <p:txBody>
          <a:bodyPr rtlCol="0"/>
          <a:lstStyle/>
          <a:p>
            <a:pPr algn="ctr"/>
            <a:endParaRPr lang="zh-CN" altLang="en-US"/>
          </a:p>
        </p:txBody>
      </p:sp>
      <p:sp>
        <p:nvSpPr>
          <p:cNvPr id="819" name="rect"/>
          <p:cNvSpPr/>
          <p:nvPr/>
        </p:nvSpPr>
        <p:spPr>
          <a:xfrm>
            <a:off x="1214627" y="4314444"/>
            <a:ext cx="51816" cy="51816"/>
          </a:xfrm>
          <a:prstGeom prst="rect">
            <a:avLst/>
          </a:prstGeom>
          <a:solidFill>
            <a:srgbClr val="FFD34D">
              <a:alpha val="100000"/>
            </a:srgbClr>
          </a:solidFill>
          <a:ln cap="flat">
            <a:noFill/>
            <a:prstDash val="solid"/>
            <a:miter lim="0"/>
          </a:ln>
        </p:spPr>
        <p:txBody>
          <a:bodyPr rtlCol="0"/>
          <a:lstStyle/>
          <a:p>
            <a:pPr algn="ctr"/>
            <a:endParaRPr lang="zh-CN" altLang="en-US"/>
          </a:p>
        </p:txBody>
      </p:sp>
      <p:sp>
        <p:nvSpPr>
          <p:cNvPr id="820" name="rect"/>
          <p:cNvSpPr/>
          <p:nvPr/>
        </p:nvSpPr>
        <p:spPr>
          <a:xfrm>
            <a:off x="1214627" y="4032504"/>
            <a:ext cx="51816" cy="51816"/>
          </a:xfrm>
          <a:prstGeom prst="rect">
            <a:avLst/>
          </a:prstGeom>
          <a:solidFill>
            <a:srgbClr val="7F6000">
              <a:alpha val="100000"/>
            </a:srgbClr>
          </a:solidFill>
          <a:ln cap="flat">
            <a:noFill/>
            <a:prstDash val="solid"/>
            <a:miter lim="0"/>
          </a:ln>
        </p:spPr>
        <p:txBody>
          <a:bodyPr rtlCol="0"/>
          <a:lstStyle/>
          <a:p>
            <a:pPr algn="ctr"/>
            <a:endParaRPr lang="zh-CN" altLang="en-US"/>
          </a:p>
        </p:txBody>
      </p:sp>
      <p:sp>
        <p:nvSpPr>
          <p:cNvPr id="821" name="rect"/>
          <p:cNvSpPr/>
          <p:nvPr/>
        </p:nvSpPr>
        <p:spPr>
          <a:xfrm>
            <a:off x="1214627" y="3892296"/>
            <a:ext cx="51816" cy="51816"/>
          </a:xfrm>
          <a:prstGeom prst="rect">
            <a:avLst/>
          </a:prstGeom>
          <a:solidFill>
            <a:srgbClr val="1F4E79">
              <a:alpha val="100000"/>
            </a:srgbClr>
          </a:solidFill>
          <a:ln cap="flat">
            <a:noFill/>
            <a:prstDash val="solid"/>
            <a:miter lim="0"/>
          </a:ln>
        </p:spPr>
        <p:txBody>
          <a:bodyPr rtlCol="0"/>
          <a:lstStyle/>
          <a:p>
            <a:pPr algn="ctr"/>
            <a:endParaRPr lang="zh-CN" altLang="en-US"/>
          </a:p>
        </p:txBody>
      </p:sp>
      <p:sp>
        <p:nvSpPr>
          <p:cNvPr id="822" name="rect"/>
          <p:cNvSpPr/>
          <p:nvPr/>
        </p:nvSpPr>
        <p:spPr>
          <a:xfrm>
            <a:off x="1214627" y="3470148"/>
            <a:ext cx="51816" cy="51815"/>
          </a:xfrm>
          <a:prstGeom prst="rect">
            <a:avLst/>
          </a:prstGeom>
          <a:solidFill>
            <a:srgbClr val="CC9A00">
              <a:alpha val="100000"/>
            </a:srgbClr>
          </a:solidFill>
          <a:ln cap="flat">
            <a:noFill/>
            <a:prstDash val="solid"/>
            <a:miter lim="0"/>
          </a:ln>
        </p:spPr>
        <p:txBody>
          <a:bodyPr rtlCol="0"/>
          <a:lstStyle/>
          <a:p>
            <a:pPr algn="ctr"/>
            <a:endParaRPr lang="zh-CN" altLang="en-US"/>
          </a:p>
        </p:txBody>
      </p:sp>
      <p:sp>
        <p:nvSpPr>
          <p:cNvPr id="823" name="rect"/>
          <p:cNvSpPr/>
          <p:nvPr/>
        </p:nvSpPr>
        <p:spPr>
          <a:xfrm>
            <a:off x="3474720" y="3892296"/>
            <a:ext cx="51815" cy="51816"/>
          </a:xfrm>
          <a:prstGeom prst="rect">
            <a:avLst/>
          </a:prstGeom>
          <a:solidFill>
            <a:srgbClr val="525252">
              <a:alpha val="100000"/>
            </a:srgbClr>
          </a:solidFill>
          <a:ln cap="flat">
            <a:noFill/>
            <a:prstDash val="solid"/>
            <a:miter lim="0"/>
          </a:ln>
        </p:spPr>
        <p:txBody>
          <a:bodyPr rtlCol="0"/>
          <a:lstStyle/>
          <a:p>
            <a:pPr algn="ctr"/>
            <a:endParaRPr lang="zh-CN" altLang="en-US"/>
          </a:p>
        </p:txBody>
      </p:sp>
      <p:sp>
        <p:nvSpPr>
          <p:cNvPr id="824" name="rect"/>
          <p:cNvSpPr/>
          <p:nvPr/>
        </p:nvSpPr>
        <p:spPr>
          <a:xfrm>
            <a:off x="3474720" y="4032504"/>
            <a:ext cx="51815" cy="51816"/>
          </a:xfrm>
          <a:prstGeom prst="rect">
            <a:avLst/>
          </a:prstGeom>
          <a:solidFill>
            <a:srgbClr val="385723">
              <a:alpha val="100000"/>
            </a:srgbClr>
          </a:solidFill>
          <a:ln cap="flat">
            <a:noFill/>
            <a:prstDash val="solid"/>
            <a:miter lim="0"/>
          </a:ln>
        </p:spPr>
        <p:txBody>
          <a:bodyPr rtlCol="0"/>
          <a:lstStyle/>
          <a:p>
            <a:pPr algn="ctr"/>
            <a:endParaRPr lang="zh-CN" altLang="en-US"/>
          </a:p>
        </p:txBody>
      </p:sp>
      <p:sp>
        <p:nvSpPr>
          <p:cNvPr id="825" name="rect"/>
          <p:cNvSpPr/>
          <p:nvPr/>
        </p:nvSpPr>
        <p:spPr>
          <a:xfrm>
            <a:off x="3474720" y="4314444"/>
            <a:ext cx="51815" cy="51816"/>
          </a:xfrm>
          <a:prstGeom prst="rect">
            <a:avLst/>
          </a:prstGeom>
          <a:solidFill>
            <a:srgbClr val="9AC97B">
              <a:alpha val="100000"/>
            </a:srgbClr>
          </a:solidFill>
          <a:ln cap="flat">
            <a:noFill/>
            <a:prstDash val="solid"/>
            <a:miter lim="0"/>
          </a:ln>
        </p:spPr>
        <p:txBody>
          <a:bodyPr rtlCol="0"/>
          <a:lstStyle/>
          <a:p>
            <a:pPr algn="ctr"/>
            <a:endParaRPr lang="zh-CN" altLang="en-US"/>
          </a:p>
        </p:txBody>
      </p:sp>
      <p:sp>
        <p:nvSpPr>
          <p:cNvPr id="826" name="rect"/>
          <p:cNvSpPr/>
          <p:nvPr/>
        </p:nvSpPr>
        <p:spPr>
          <a:xfrm>
            <a:off x="3474720" y="4454652"/>
            <a:ext cx="51815" cy="51816"/>
          </a:xfrm>
          <a:prstGeom prst="rect">
            <a:avLst/>
          </a:prstGeom>
          <a:solidFill>
            <a:srgbClr val="747474">
              <a:alpha val="100000"/>
            </a:srgbClr>
          </a:solidFill>
          <a:ln cap="flat">
            <a:noFill/>
            <a:prstDash val="solid"/>
            <a:miter lim="0"/>
          </a:ln>
        </p:spPr>
        <p:txBody>
          <a:bodyPr rtlCol="0"/>
          <a:lstStyle/>
          <a:p>
            <a:pPr algn="ctr"/>
            <a:endParaRPr lang="zh-CN" altLang="en-US"/>
          </a:p>
        </p:txBody>
      </p:sp>
      <p:sp>
        <p:nvSpPr>
          <p:cNvPr id="827" name="rect"/>
          <p:cNvSpPr/>
          <p:nvPr/>
        </p:nvSpPr>
        <p:spPr>
          <a:xfrm>
            <a:off x="1214627" y="3048000"/>
            <a:ext cx="51816" cy="51815"/>
          </a:xfrm>
          <a:prstGeom prst="rect">
            <a:avLst/>
          </a:prstGeom>
          <a:solidFill>
            <a:srgbClr val="7CAFDD">
              <a:alpha val="100000"/>
            </a:srgbClr>
          </a:solidFill>
          <a:ln cap="flat">
            <a:noFill/>
            <a:prstDash val="solid"/>
            <a:miter lim="0"/>
          </a:ln>
        </p:spPr>
        <p:txBody>
          <a:bodyPr rtlCol="0"/>
          <a:lstStyle/>
          <a:p>
            <a:pPr algn="ctr"/>
            <a:endParaRPr lang="zh-CN" altLang="en-US"/>
          </a:p>
        </p:txBody>
      </p:sp>
      <p:sp>
        <p:nvSpPr>
          <p:cNvPr id="828" name="rect"/>
          <p:cNvSpPr/>
          <p:nvPr/>
        </p:nvSpPr>
        <p:spPr>
          <a:xfrm>
            <a:off x="3474720" y="3048000"/>
            <a:ext cx="51815" cy="51815"/>
          </a:xfrm>
          <a:prstGeom prst="rect">
            <a:avLst/>
          </a:prstGeom>
          <a:solidFill>
            <a:srgbClr val="B7B7B7">
              <a:alpha val="100000"/>
            </a:srgbClr>
          </a:solidFill>
          <a:ln cap="flat">
            <a:noFill/>
            <a:prstDash val="solid"/>
            <a:miter lim="0"/>
          </a:ln>
        </p:spPr>
        <p:txBody>
          <a:bodyPr rtlCol="0"/>
          <a:lstStyle/>
          <a:p>
            <a:pPr algn="ctr"/>
            <a:endParaRPr lang="zh-CN" altLang="en-US"/>
          </a:p>
        </p:txBody>
      </p:sp>
      <p:sp>
        <p:nvSpPr>
          <p:cNvPr id="829" name="rect"/>
          <p:cNvSpPr/>
          <p:nvPr/>
        </p:nvSpPr>
        <p:spPr>
          <a:xfrm>
            <a:off x="3474720" y="3470148"/>
            <a:ext cx="51815" cy="51815"/>
          </a:xfrm>
          <a:prstGeom prst="rect">
            <a:avLst/>
          </a:prstGeom>
          <a:solidFill>
            <a:srgbClr val="5A8A39">
              <a:alpha val="100000"/>
            </a:srgbClr>
          </a:solidFill>
          <a:ln cap="flat">
            <a:noFill/>
            <a:prstDash val="solid"/>
            <a:miter lim="0"/>
          </a:ln>
        </p:spPr>
        <p:txBody>
          <a:bodyPr rtlCol="0"/>
          <a:lstStyle/>
          <a:p>
            <a:pPr algn="ctr"/>
            <a:endParaRPr lang="zh-CN" altLang="en-US"/>
          </a:p>
        </p:txBody>
      </p:sp>
      <p:sp>
        <p:nvSpPr>
          <p:cNvPr id="830" name="rect"/>
          <p:cNvSpPr/>
          <p:nvPr/>
        </p:nvSpPr>
        <p:spPr>
          <a:xfrm>
            <a:off x="2345436" y="4454652"/>
            <a:ext cx="50292" cy="51816"/>
          </a:xfrm>
          <a:prstGeom prst="rect">
            <a:avLst/>
          </a:prstGeom>
          <a:solidFill>
            <a:srgbClr val="B85410">
              <a:alpha val="100000"/>
            </a:srgbClr>
          </a:solidFill>
          <a:ln cap="flat">
            <a:noFill/>
            <a:prstDash val="solid"/>
            <a:miter lim="0"/>
          </a:ln>
        </p:spPr>
        <p:txBody>
          <a:bodyPr rtlCol="0"/>
          <a:lstStyle/>
          <a:p>
            <a:pPr algn="ctr"/>
            <a:endParaRPr lang="zh-CN" altLang="en-US"/>
          </a:p>
        </p:txBody>
      </p:sp>
      <p:sp>
        <p:nvSpPr>
          <p:cNvPr id="831" name="rect"/>
          <p:cNvSpPr/>
          <p:nvPr/>
        </p:nvSpPr>
        <p:spPr>
          <a:xfrm>
            <a:off x="2345436" y="4032504"/>
            <a:ext cx="50292" cy="51816"/>
          </a:xfrm>
          <a:prstGeom prst="rect">
            <a:avLst/>
          </a:prstGeom>
          <a:solidFill>
            <a:srgbClr val="203864">
              <a:alpha val="100000"/>
            </a:srgbClr>
          </a:solidFill>
          <a:ln cap="flat">
            <a:noFill/>
            <a:prstDash val="solid"/>
            <a:miter lim="0"/>
          </a:ln>
        </p:spPr>
        <p:txBody>
          <a:bodyPr rtlCol="0"/>
          <a:lstStyle/>
          <a:p>
            <a:pPr algn="ctr"/>
            <a:endParaRPr lang="zh-CN" altLang="en-US"/>
          </a:p>
        </p:txBody>
      </p:sp>
      <p:sp>
        <p:nvSpPr>
          <p:cNvPr id="832" name="rect"/>
          <p:cNvSpPr/>
          <p:nvPr/>
        </p:nvSpPr>
        <p:spPr>
          <a:xfrm>
            <a:off x="2345436" y="3892296"/>
            <a:ext cx="50292" cy="51816"/>
          </a:xfrm>
          <a:prstGeom prst="rect">
            <a:avLst/>
          </a:prstGeom>
          <a:solidFill>
            <a:srgbClr val="843C0C">
              <a:alpha val="100000"/>
            </a:srgbClr>
          </a:solidFill>
          <a:ln cap="flat">
            <a:noFill/>
            <a:prstDash val="solid"/>
            <a:miter lim="0"/>
          </a:ln>
        </p:spPr>
        <p:txBody>
          <a:bodyPr rtlCol="0"/>
          <a:lstStyle/>
          <a:p>
            <a:pPr algn="ctr"/>
            <a:endParaRPr lang="zh-CN" altLang="en-US"/>
          </a:p>
        </p:txBody>
      </p:sp>
      <p:sp>
        <p:nvSpPr>
          <p:cNvPr id="833" name="rect"/>
          <p:cNvSpPr/>
          <p:nvPr/>
        </p:nvSpPr>
        <p:spPr>
          <a:xfrm>
            <a:off x="1214627" y="4736591"/>
            <a:ext cx="51816" cy="50292"/>
          </a:xfrm>
          <a:prstGeom prst="rect">
            <a:avLst/>
          </a:prstGeom>
          <a:solidFill>
            <a:srgbClr val="ADCDEA">
              <a:alpha val="100000"/>
            </a:srgbClr>
          </a:solidFill>
          <a:ln cap="flat">
            <a:noFill/>
            <a:prstDash val="solid"/>
            <a:miter lim="0"/>
          </a:ln>
        </p:spPr>
        <p:txBody>
          <a:bodyPr rtlCol="0"/>
          <a:lstStyle/>
          <a:p>
            <a:pPr algn="ctr"/>
            <a:endParaRPr lang="zh-CN" altLang="en-US"/>
          </a:p>
        </p:txBody>
      </p:sp>
      <p:sp>
        <p:nvSpPr>
          <p:cNvPr id="834" name="rect"/>
          <p:cNvSpPr/>
          <p:nvPr/>
        </p:nvSpPr>
        <p:spPr>
          <a:xfrm>
            <a:off x="1214627" y="4596383"/>
            <a:ext cx="51816" cy="50292"/>
          </a:xfrm>
          <a:prstGeom prst="rect">
            <a:avLst/>
          </a:prstGeom>
          <a:solidFill>
            <a:srgbClr val="B38600">
              <a:alpha val="100000"/>
            </a:srgbClr>
          </a:solidFill>
          <a:ln cap="flat">
            <a:noFill/>
            <a:prstDash val="solid"/>
            <a:miter lim="0"/>
          </a:ln>
        </p:spPr>
        <p:txBody>
          <a:bodyPr rtlCol="0"/>
          <a:lstStyle/>
          <a:p>
            <a:pPr algn="ctr"/>
            <a:endParaRPr lang="zh-CN" altLang="en-US"/>
          </a:p>
        </p:txBody>
      </p:sp>
      <p:sp>
        <p:nvSpPr>
          <p:cNvPr id="835" name="rect"/>
          <p:cNvSpPr/>
          <p:nvPr/>
        </p:nvSpPr>
        <p:spPr>
          <a:xfrm>
            <a:off x="1214627" y="4174235"/>
            <a:ext cx="51816" cy="50292"/>
          </a:xfrm>
          <a:prstGeom prst="rect">
            <a:avLst/>
          </a:prstGeom>
          <a:solidFill>
            <a:srgbClr val="8CB9E2">
              <a:alpha val="100000"/>
            </a:srgbClr>
          </a:solidFill>
          <a:ln cap="flat">
            <a:noFill/>
            <a:prstDash val="solid"/>
            <a:miter lim="0"/>
          </a:ln>
        </p:spPr>
        <p:txBody>
          <a:bodyPr rtlCol="0"/>
          <a:lstStyle/>
          <a:p>
            <a:pPr algn="ctr"/>
            <a:endParaRPr lang="zh-CN" altLang="en-US"/>
          </a:p>
        </p:txBody>
      </p:sp>
      <p:sp>
        <p:nvSpPr>
          <p:cNvPr id="836" name="rect"/>
          <p:cNvSpPr/>
          <p:nvPr/>
        </p:nvSpPr>
        <p:spPr>
          <a:xfrm>
            <a:off x="1214627" y="3752088"/>
            <a:ext cx="51816" cy="50292"/>
          </a:xfrm>
          <a:prstGeom prst="rect">
            <a:avLst/>
          </a:prstGeom>
          <a:solidFill>
            <a:srgbClr val="FFD966">
              <a:alpha val="100000"/>
            </a:srgbClr>
          </a:solidFill>
          <a:ln cap="flat">
            <a:noFill/>
            <a:prstDash val="solid"/>
            <a:miter lim="0"/>
          </a:ln>
        </p:spPr>
        <p:txBody>
          <a:bodyPr rtlCol="0"/>
          <a:lstStyle/>
          <a:p>
            <a:pPr algn="ctr"/>
            <a:endParaRPr lang="zh-CN" altLang="en-US"/>
          </a:p>
        </p:txBody>
      </p:sp>
      <p:sp>
        <p:nvSpPr>
          <p:cNvPr id="837" name="rect"/>
          <p:cNvSpPr/>
          <p:nvPr/>
        </p:nvSpPr>
        <p:spPr>
          <a:xfrm>
            <a:off x="1214627" y="3611879"/>
            <a:ext cx="51816" cy="50292"/>
          </a:xfrm>
          <a:prstGeom prst="rect">
            <a:avLst/>
          </a:prstGeom>
          <a:solidFill>
            <a:srgbClr val="9DC3E6">
              <a:alpha val="100000"/>
            </a:srgbClr>
          </a:solidFill>
          <a:ln cap="flat">
            <a:noFill/>
            <a:prstDash val="solid"/>
            <a:miter lim="0"/>
          </a:ln>
        </p:spPr>
        <p:txBody>
          <a:bodyPr rtlCol="0"/>
          <a:lstStyle/>
          <a:p>
            <a:pPr algn="ctr"/>
            <a:endParaRPr lang="zh-CN" altLang="en-US"/>
          </a:p>
        </p:txBody>
      </p:sp>
      <p:sp>
        <p:nvSpPr>
          <p:cNvPr id="838" name="rect"/>
          <p:cNvSpPr/>
          <p:nvPr/>
        </p:nvSpPr>
        <p:spPr>
          <a:xfrm>
            <a:off x="2345436" y="4314444"/>
            <a:ext cx="50292" cy="51816"/>
          </a:xfrm>
          <a:prstGeom prst="rect">
            <a:avLst/>
          </a:prstGeom>
          <a:solidFill>
            <a:srgbClr val="7C9CD6">
              <a:alpha val="100000"/>
            </a:srgbClr>
          </a:solidFill>
          <a:ln cap="flat">
            <a:noFill/>
            <a:prstDash val="solid"/>
            <a:miter lim="0"/>
          </a:ln>
        </p:spPr>
        <p:txBody>
          <a:bodyPr rtlCol="0"/>
          <a:lstStyle/>
          <a:p>
            <a:pPr algn="ctr"/>
            <a:endParaRPr lang="zh-CN" altLang="en-US"/>
          </a:p>
        </p:txBody>
      </p:sp>
      <p:sp>
        <p:nvSpPr>
          <p:cNvPr id="839" name="rect"/>
          <p:cNvSpPr/>
          <p:nvPr/>
        </p:nvSpPr>
        <p:spPr>
          <a:xfrm>
            <a:off x="2345436" y="3470148"/>
            <a:ext cx="50292" cy="51815"/>
          </a:xfrm>
          <a:prstGeom prst="rect">
            <a:avLst/>
          </a:prstGeom>
          <a:solidFill>
            <a:srgbClr val="335AA1">
              <a:alpha val="100000"/>
            </a:srgbClr>
          </a:solidFill>
          <a:ln cap="flat">
            <a:noFill/>
            <a:prstDash val="solid"/>
            <a:miter lim="0"/>
          </a:ln>
        </p:spPr>
        <p:txBody>
          <a:bodyPr rtlCol="0"/>
          <a:lstStyle/>
          <a:p>
            <a:pPr algn="ctr"/>
            <a:endParaRPr lang="zh-CN" altLang="en-US"/>
          </a:p>
        </p:txBody>
      </p:sp>
      <p:sp>
        <p:nvSpPr>
          <p:cNvPr id="840" name="rect"/>
          <p:cNvSpPr/>
          <p:nvPr/>
        </p:nvSpPr>
        <p:spPr>
          <a:xfrm>
            <a:off x="2345436" y="3048000"/>
            <a:ext cx="50292" cy="51815"/>
          </a:xfrm>
          <a:prstGeom prst="rect">
            <a:avLst/>
          </a:prstGeom>
          <a:solidFill>
            <a:srgbClr val="F1975A">
              <a:alpha val="100000"/>
            </a:srgbClr>
          </a:solidFill>
          <a:ln cap="flat">
            <a:noFill/>
            <a:prstDash val="solid"/>
            <a:miter lim="0"/>
          </a:ln>
        </p:spPr>
        <p:txBody>
          <a:bodyPr rtlCol="0"/>
          <a:lstStyle/>
          <a:p>
            <a:pPr algn="ctr"/>
            <a:endParaRPr lang="zh-CN" altLang="en-US"/>
          </a:p>
        </p:txBody>
      </p:sp>
      <p:sp>
        <p:nvSpPr>
          <p:cNvPr id="841" name="rect"/>
          <p:cNvSpPr/>
          <p:nvPr/>
        </p:nvSpPr>
        <p:spPr>
          <a:xfrm>
            <a:off x="3474720" y="4174235"/>
            <a:ext cx="51815" cy="50292"/>
          </a:xfrm>
          <a:prstGeom prst="rect">
            <a:avLst/>
          </a:prstGeom>
          <a:solidFill>
            <a:srgbClr val="C0C0C0">
              <a:alpha val="100000"/>
            </a:srgbClr>
          </a:solidFill>
          <a:ln cap="flat">
            <a:noFill/>
            <a:prstDash val="solid"/>
            <a:miter lim="0"/>
          </a:ln>
        </p:spPr>
        <p:txBody>
          <a:bodyPr rtlCol="0"/>
          <a:lstStyle/>
          <a:p>
            <a:pPr algn="ctr"/>
            <a:endParaRPr lang="zh-CN" altLang="en-US"/>
          </a:p>
        </p:txBody>
      </p:sp>
      <p:sp>
        <p:nvSpPr>
          <p:cNvPr id="842" name="rect"/>
          <p:cNvSpPr/>
          <p:nvPr/>
        </p:nvSpPr>
        <p:spPr>
          <a:xfrm>
            <a:off x="3474720" y="4596383"/>
            <a:ext cx="51815" cy="50292"/>
          </a:xfrm>
          <a:prstGeom prst="rect">
            <a:avLst/>
          </a:prstGeom>
          <a:solidFill>
            <a:srgbClr val="4E7932">
              <a:alpha val="100000"/>
            </a:srgbClr>
          </a:solidFill>
          <a:ln cap="flat">
            <a:noFill/>
            <a:prstDash val="solid"/>
            <a:miter lim="0"/>
          </a:ln>
        </p:spPr>
        <p:txBody>
          <a:bodyPr rtlCol="0"/>
          <a:lstStyle/>
          <a:p>
            <a:pPr algn="ctr"/>
            <a:endParaRPr lang="zh-CN" altLang="en-US"/>
          </a:p>
        </p:txBody>
      </p:sp>
      <p:sp>
        <p:nvSpPr>
          <p:cNvPr id="843" name="rect"/>
          <p:cNvSpPr/>
          <p:nvPr/>
        </p:nvSpPr>
        <p:spPr>
          <a:xfrm>
            <a:off x="3474720" y="3611879"/>
            <a:ext cx="51815" cy="50292"/>
          </a:xfrm>
          <a:prstGeom prst="rect">
            <a:avLst/>
          </a:prstGeom>
          <a:solidFill>
            <a:srgbClr val="C9C9C9">
              <a:alpha val="100000"/>
            </a:srgbClr>
          </a:solidFill>
          <a:ln cap="flat">
            <a:noFill/>
            <a:prstDash val="solid"/>
            <a:miter lim="0"/>
          </a:ln>
        </p:spPr>
        <p:txBody>
          <a:bodyPr rtlCol="0"/>
          <a:lstStyle/>
          <a:p>
            <a:pPr algn="ctr"/>
            <a:endParaRPr lang="zh-CN" altLang="en-US"/>
          </a:p>
        </p:txBody>
      </p:sp>
      <p:sp>
        <p:nvSpPr>
          <p:cNvPr id="844" name="rect"/>
          <p:cNvSpPr/>
          <p:nvPr/>
        </p:nvSpPr>
        <p:spPr>
          <a:xfrm>
            <a:off x="3474720" y="3752088"/>
            <a:ext cx="51815" cy="50292"/>
          </a:xfrm>
          <a:prstGeom prst="rect">
            <a:avLst/>
          </a:prstGeom>
          <a:solidFill>
            <a:srgbClr val="A9D18E">
              <a:alpha val="100000"/>
            </a:srgbClr>
          </a:solidFill>
          <a:ln cap="flat">
            <a:noFill/>
            <a:prstDash val="solid"/>
            <a:miter lim="0"/>
          </a:ln>
        </p:spPr>
        <p:txBody>
          <a:bodyPr rtlCol="0"/>
          <a:lstStyle/>
          <a:p>
            <a:pPr algn="ctr"/>
            <a:endParaRPr lang="zh-CN" altLang="en-US"/>
          </a:p>
        </p:txBody>
      </p:sp>
      <p:sp>
        <p:nvSpPr>
          <p:cNvPr id="845" name="rect"/>
          <p:cNvSpPr/>
          <p:nvPr/>
        </p:nvSpPr>
        <p:spPr>
          <a:xfrm>
            <a:off x="1214627" y="3329940"/>
            <a:ext cx="51816" cy="50291"/>
          </a:xfrm>
          <a:prstGeom prst="rect">
            <a:avLst/>
          </a:prstGeom>
          <a:solidFill>
            <a:srgbClr val="327DC2">
              <a:alpha val="100000"/>
            </a:srgbClr>
          </a:solidFill>
          <a:ln cap="flat">
            <a:noFill/>
            <a:prstDash val="solid"/>
            <a:miter lim="0"/>
          </a:ln>
        </p:spPr>
        <p:txBody>
          <a:bodyPr rtlCol="0"/>
          <a:lstStyle/>
          <a:p>
            <a:pPr algn="ctr"/>
            <a:endParaRPr lang="zh-CN" altLang="en-US"/>
          </a:p>
        </p:txBody>
      </p:sp>
      <p:sp>
        <p:nvSpPr>
          <p:cNvPr id="846" name="rect"/>
          <p:cNvSpPr/>
          <p:nvPr/>
        </p:nvSpPr>
        <p:spPr>
          <a:xfrm>
            <a:off x="1214627" y="3189732"/>
            <a:ext cx="51816" cy="50291"/>
          </a:xfrm>
          <a:prstGeom prst="rect">
            <a:avLst/>
          </a:prstGeom>
          <a:solidFill>
            <a:srgbClr val="FFCD33">
              <a:alpha val="100000"/>
            </a:srgbClr>
          </a:solidFill>
          <a:ln cap="flat">
            <a:noFill/>
            <a:prstDash val="solid"/>
            <a:miter lim="0"/>
          </a:ln>
        </p:spPr>
        <p:txBody>
          <a:bodyPr rtlCol="0"/>
          <a:lstStyle/>
          <a:p>
            <a:pPr algn="ctr"/>
            <a:endParaRPr lang="zh-CN" altLang="en-US"/>
          </a:p>
        </p:txBody>
      </p:sp>
      <p:sp>
        <p:nvSpPr>
          <p:cNvPr id="847" name="rect"/>
          <p:cNvSpPr/>
          <p:nvPr/>
        </p:nvSpPr>
        <p:spPr>
          <a:xfrm>
            <a:off x="3474720" y="3329940"/>
            <a:ext cx="51815" cy="50291"/>
          </a:xfrm>
          <a:prstGeom prst="rect">
            <a:avLst/>
          </a:prstGeom>
          <a:solidFill>
            <a:srgbClr val="848484">
              <a:alpha val="100000"/>
            </a:srgbClr>
          </a:solidFill>
          <a:ln cap="flat">
            <a:noFill/>
            <a:prstDash val="solid"/>
            <a:miter lim="0"/>
          </a:ln>
        </p:spPr>
        <p:txBody>
          <a:bodyPr rtlCol="0"/>
          <a:lstStyle/>
          <a:p>
            <a:pPr algn="ctr"/>
            <a:endParaRPr lang="zh-CN" altLang="en-US"/>
          </a:p>
        </p:txBody>
      </p:sp>
      <p:sp>
        <p:nvSpPr>
          <p:cNvPr id="848" name="rect"/>
          <p:cNvSpPr/>
          <p:nvPr/>
        </p:nvSpPr>
        <p:spPr>
          <a:xfrm>
            <a:off x="3474720" y="3189732"/>
            <a:ext cx="51815" cy="50291"/>
          </a:xfrm>
          <a:prstGeom prst="rect">
            <a:avLst/>
          </a:prstGeom>
          <a:solidFill>
            <a:srgbClr val="8CC168">
              <a:alpha val="100000"/>
            </a:srgbClr>
          </a:solidFill>
          <a:ln cap="flat">
            <a:noFill/>
            <a:prstDash val="solid"/>
            <a:miter lim="0"/>
          </a:ln>
        </p:spPr>
        <p:txBody>
          <a:bodyPr rtlCol="0"/>
          <a:lstStyle/>
          <a:p>
            <a:pPr algn="ctr"/>
            <a:endParaRPr lang="zh-CN" altLang="en-US"/>
          </a:p>
        </p:txBody>
      </p:sp>
      <p:sp>
        <p:nvSpPr>
          <p:cNvPr id="849" name="rect"/>
          <p:cNvSpPr/>
          <p:nvPr/>
        </p:nvSpPr>
        <p:spPr>
          <a:xfrm>
            <a:off x="2345436" y="4596383"/>
            <a:ext cx="50292" cy="50292"/>
          </a:xfrm>
          <a:prstGeom prst="rect">
            <a:avLst/>
          </a:prstGeom>
          <a:solidFill>
            <a:srgbClr val="2C4F8C">
              <a:alpha val="100000"/>
            </a:srgbClr>
          </a:solidFill>
          <a:ln cap="flat">
            <a:noFill/>
            <a:prstDash val="solid"/>
            <a:miter lim="0"/>
          </a:ln>
        </p:spPr>
        <p:txBody>
          <a:bodyPr rtlCol="0"/>
          <a:lstStyle/>
          <a:p>
            <a:pPr algn="ctr"/>
            <a:endParaRPr lang="zh-CN" altLang="en-US"/>
          </a:p>
        </p:txBody>
      </p:sp>
      <p:sp>
        <p:nvSpPr>
          <p:cNvPr id="850" name="rect"/>
          <p:cNvSpPr/>
          <p:nvPr/>
        </p:nvSpPr>
        <p:spPr>
          <a:xfrm>
            <a:off x="2345436" y="4174235"/>
            <a:ext cx="50292" cy="50292"/>
          </a:xfrm>
          <a:prstGeom prst="rect">
            <a:avLst/>
          </a:prstGeom>
          <a:solidFill>
            <a:srgbClr val="F2A46F">
              <a:alpha val="100000"/>
            </a:srgbClr>
          </a:solidFill>
          <a:ln cap="flat">
            <a:noFill/>
            <a:prstDash val="solid"/>
            <a:miter lim="0"/>
          </a:ln>
        </p:spPr>
        <p:txBody>
          <a:bodyPr rtlCol="0"/>
          <a:lstStyle/>
          <a:p>
            <a:pPr algn="ctr"/>
            <a:endParaRPr lang="zh-CN" altLang="en-US"/>
          </a:p>
        </p:txBody>
      </p:sp>
      <p:sp>
        <p:nvSpPr>
          <p:cNvPr id="851" name="rect"/>
          <p:cNvSpPr/>
          <p:nvPr/>
        </p:nvSpPr>
        <p:spPr>
          <a:xfrm>
            <a:off x="2345436" y="3752088"/>
            <a:ext cx="50292" cy="50292"/>
          </a:xfrm>
          <a:prstGeom prst="rect">
            <a:avLst/>
          </a:prstGeom>
          <a:solidFill>
            <a:srgbClr val="8FAADC">
              <a:alpha val="100000"/>
            </a:srgbClr>
          </a:solidFill>
          <a:ln cap="flat">
            <a:noFill/>
            <a:prstDash val="solid"/>
            <a:miter lim="0"/>
          </a:ln>
        </p:spPr>
        <p:txBody>
          <a:bodyPr rtlCol="0"/>
          <a:lstStyle/>
          <a:p>
            <a:pPr algn="ctr"/>
            <a:endParaRPr lang="zh-CN" altLang="en-US"/>
          </a:p>
        </p:txBody>
      </p:sp>
      <p:sp>
        <p:nvSpPr>
          <p:cNvPr id="852" name="rect"/>
          <p:cNvSpPr/>
          <p:nvPr/>
        </p:nvSpPr>
        <p:spPr>
          <a:xfrm>
            <a:off x="2345436" y="3611879"/>
            <a:ext cx="50292" cy="50292"/>
          </a:xfrm>
          <a:prstGeom prst="rect">
            <a:avLst/>
          </a:prstGeom>
          <a:solidFill>
            <a:srgbClr val="F4B183">
              <a:alpha val="100000"/>
            </a:srgbClr>
          </a:solidFill>
          <a:ln cap="flat">
            <a:noFill/>
            <a:prstDash val="solid"/>
            <a:miter lim="0"/>
          </a:ln>
        </p:spPr>
        <p:txBody>
          <a:bodyPr rtlCol="0"/>
          <a:lstStyle/>
          <a:p>
            <a:pPr algn="ctr"/>
            <a:endParaRPr lang="zh-CN" altLang="en-US"/>
          </a:p>
        </p:txBody>
      </p:sp>
      <p:sp>
        <p:nvSpPr>
          <p:cNvPr id="853" name="rect"/>
          <p:cNvSpPr/>
          <p:nvPr/>
        </p:nvSpPr>
        <p:spPr>
          <a:xfrm>
            <a:off x="2345436" y="3329940"/>
            <a:ext cx="50292" cy="50291"/>
          </a:xfrm>
          <a:prstGeom prst="rect">
            <a:avLst/>
          </a:prstGeom>
          <a:solidFill>
            <a:srgbClr val="D26012">
              <a:alpha val="100000"/>
            </a:srgbClr>
          </a:solidFill>
          <a:ln cap="flat">
            <a:noFill/>
            <a:prstDash val="solid"/>
            <a:miter lim="0"/>
          </a:ln>
        </p:spPr>
        <p:txBody>
          <a:bodyPr rtlCol="0"/>
          <a:lstStyle/>
          <a:p>
            <a:pPr algn="ctr"/>
            <a:endParaRPr lang="zh-CN" altLang="en-US"/>
          </a:p>
        </p:txBody>
      </p:sp>
      <p:sp>
        <p:nvSpPr>
          <p:cNvPr id="854" name="rect"/>
          <p:cNvSpPr/>
          <p:nvPr/>
        </p:nvSpPr>
        <p:spPr>
          <a:xfrm>
            <a:off x="2345436" y="3189732"/>
            <a:ext cx="50292" cy="50291"/>
          </a:xfrm>
          <a:prstGeom prst="rect">
            <a:avLst/>
          </a:prstGeom>
          <a:solidFill>
            <a:srgbClr val="698ED0">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 name="textbox 855"/>
          <p:cNvSpPr/>
          <p:nvPr/>
        </p:nvSpPr>
        <p:spPr>
          <a:xfrm>
            <a:off x="551179" y="1109903"/>
            <a:ext cx="4646295" cy="5147309"/>
          </a:xfrm>
          <a:prstGeom prst="rect">
            <a:avLst/>
          </a:prstGeom>
        </p:spPr>
        <p:txBody>
          <a:bodyPr vert="horz" wrap="square" lIns="0" tIns="0" rIns="0" bIns="0"/>
          <a:lstStyle/>
          <a:p>
            <a:pPr algn="l" rtl="0" eaLnBrk="0">
              <a:lnSpc>
                <a:spcPct val="67000"/>
              </a:lnSpc>
            </a:pPr>
            <a:endParaRPr lang="en-US" altLang="en-US" sz="100" dirty="0"/>
          </a:p>
          <a:p>
            <a:pPr marL="286385" indent="-273685" algn="l" rtl="0" eaLnBrk="0">
              <a:lnSpc>
                <a:spcPct val="134000"/>
              </a:lnSpc>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国产免疫双抗已经领先欧美进</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入收获期：卡度尼利获批上市；</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30" dirty="0">
                <a:solidFill>
                  <a:srgbClr val="000000">
                    <a:alpha val="100000"/>
                  </a:srgbClr>
                </a:solidFill>
                <a:latin typeface="Arial" panose="020B0604020202020204"/>
                <a:ea typeface="Arial" panose="020B0604020202020204"/>
                <a:cs typeface="Arial" panose="020B0604020202020204"/>
              </a:rPr>
              <a:t>AK112</a:t>
            </a:r>
            <a:r>
              <a:rPr sz="1200" spc="-30" dirty="0">
                <a:solidFill>
                  <a:srgbClr val="000000">
                    <a:alpha val="100000"/>
                  </a:srgbClr>
                </a:solidFill>
                <a:latin typeface="Arial" panose="020B0604020202020204"/>
                <a:ea typeface="Arial" panose="020B0604020202020204"/>
                <a:cs typeface="Arial" panose="020B0604020202020204"/>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30" dirty="0">
                <a:solidFill>
                  <a:srgbClr val="000000">
                    <a:alpha val="100000"/>
                  </a:srgbClr>
                </a:solidFill>
                <a:latin typeface="Arial" panose="020B0604020202020204"/>
                <a:ea typeface="Arial" panose="020B0604020202020204"/>
                <a:cs typeface="Arial" panose="020B0604020202020204"/>
              </a:rPr>
              <a:t>KN046</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30" dirty="0">
                <a:solidFill>
                  <a:srgbClr val="000000">
                    <a:alpha val="100000"/>
                  </a:srgbClr>
                </a:solidFill>
                <a:latin typeface="Arial" panose="020B0604020202020204"/>
                <a:ea typeface="Arial" panose="020B0604020202020204"/>
                <a:cs typeface="Arial" panose="020B0604020202020204"/>
              </a:rPr>
              <a:t>QL-1706</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处于临床</a:t>
            </a:r>
            <a:r>
              <a:rPr sz="1200" spc="-20" dirty="0">
                <a:solidFill>
                  <a:srgbClr val="000000">
                    <a:alpha val="100000"/>
                  </a:srgbClr>
                </a:solidFill>
                <a:latin typeface="Arial" panose="020B0604020202020204"/>
                <a:ea typeface="Arial" panose="020B0604020202020204"/>
                <a:cs typeface="Arial" panose="020B0604020202020204"/>
              </a:rPr>
              <a:t>I</a:t>
            </a:r>
            <a:r>
              <a:rPr sz="1200" spc="0" dirty="0">
                <a:solidFill>
                  <a:srgbClr val="000000">
                    <a:alpha val="100000"/>
                  </a:srgbClr>
                </a:solidFill>
                <a:latin typeface="Arial" panose="020B0604020202020204"/>
                <a:ea typeface="Arial" panose="020B0604020202020204"/>
                <a:cs typeface="Arial" panose="020B0604020202020204"/>
              </a:rPr>
              <a:t>II</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，有望在</a:t>
            </a:r>
            <a:r>
              <a:rPr sz="1200" spc="-30" dirty="0">
                <a:solidFill>
                  <a:srgbClr val="000000">
                    <a:alpha val="100000"/>
                  </a:srgbClr>
                </a:solidFill>
                <a:latin typeface="Arial" panose="020B0604020202020204"/>
                <a:ea typeface="Arial" panose="020B0604020202020204"/>
                <a:cs typeface="Arial" panose="020B0604020202020204"/>
              </a:rPr>
              <a:t>2023</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年提交</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上市申请。</a:t>
            </a:r>
            <a:endParaRPr lang="en-US" altLang="en-US" sz="1200" dirty="0"/>
          </a:p>
          <a:p>
            <a:pPr algn="l" rtl="0" eaLnBrk="0">
              <a:lnSpc>
                <a:spcPct val="107000"/>
              </a:lnSpc>
            </a:pPr>
            <a:endParaRPr lang="en-US" altLang="en-US" sz="1000" dirty="0"/>
          </a:p>
          <a:p>
            <a:pPr algn="l" rtl="0" eaLnBrk="0">
              <a:lnSpc>
                <a:spcPct val="108000"/>
              </a:lnSpc>
            </a:pPr>
            <a:endParaRPr lang="en-US" altLang="en-US" sz="1000" dirty="0"/>
          </a:p>
          <a:p>
            <a:pPr marL="287020" indent="-274320" algn="l" rtl="0" eaLnBrk="0">
              <a:lnSpc>
                <a:spcPct val="139000"/>
              </a:lnSpc>
              <a:spcBef>
                <a:spcPts val="360"/>
              </a:spcBef>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强生的</a:t>
            </a:r>
            <a:r>
              <a:rPr sz="1200" spc="-10" dirty="0">
                <a:solidFill>
                  <a:srgbClr val="000000">
                    <a:alpha val="100000"/>
                  </a:srgbClr>
                </a:solidFill>
                <a:latin typeface="Arial" panose="020B0604020202020204"/>
                <a:ea typeface="Arial" panose="020B0604020202020204"/>
                <a:cs typeface="Arial" panose="020B0604020202020204"/>
              </a:rPr>
              <a:t>EGFR/c-MET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双抗</a:t>
            </a:r>
            <a:r>
              <a:rPr sz="1200" spc="-10" dirty="0">
                <a:solidFill>
                  <a:srgbClr val="000000">
                    <a:alpha val="100000"/>
                  </a:srgbClr>
                </a:solidFill>
                <a:latin typeface="Arial" panose="020B0604020202020204"/>
                <a:ea typeface="Arial" panose="020B0604020202020204"/>
                <a:cs typeface="Arial" panose="020B0604020202020204"/>
              </a:rPr>
              <a:t>Amivantama</a:t>
            </a:r>
            <a:r>
              <a:rPr sz="1200" spc="0" dirty="0">
                <a:solidFill>
                  <a:srgbClr val="000000">
                    <a:alpha val="100000"/>
                  </a:srgbClr>
                </a:solidFill>
                <a:latin typeface="Arial" panose="020B0604020202020204"/>
                <a:ea typeface="Arial" panose="020B0604020202020204"/>
                <a:cs typeface="Arial" panose="020B0604020202020204"/>
              </a:rPr>
              <a:t>b</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在</a:t>
            </a:r>
            <a:r>
              <a:rPr sz="1200" spc="0" dirty="0">
                <a:solidFill>
                  <a:srgbClr val="000000">
                    <a:alpha val="100000"/>
                  </a:srgbClr>
                </a:solidFill>
                <a:latin typeface="Arial" panose="020B0604020202020204"/>
                <a:ea typeface="Arial" panose="020B0604020202020204"/>
                <a:cs typeface="Arial" panose="020B0604020202020204"/>
              </a:rPr>
              <a:t>EGFR</a:t>
            </a:r>
            <a:r>
              <a:rPr sz="1200" spc="-10" dirty="0">
                <a:solidFill>
                  <a:srgbClr val="000000">
                    <a:alpha val="100000"/>
                  </a:srgbClr>
                </a:solidFill>
                <a:latin typeface="Arial" panose="020B0604020202020204"/>
                <a:ea typeface="Arial" panose="020B0604020202020204"/>
                <a:cs typeface="Arial" panose="020B0604020202020204"/>
              </a:rPr>
              <a: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肺癌一线治疗</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中获得了</a:t>
            </a:r>
            <a:r>
              <a:rPr sz="1200" spc="-10" dirty="0">
                <a:solidFill>
                  <a:srgbClr val="000000">
                    <a:alpha val="100000"/>
                  </a:srgbClr>
                </a:solidFill>
                <a:latin typeface="Arial" panose="020B0604020202020204"/>
                <a:ea typeface="Arial" panose="020B0604020202020204"/>
                <a:cs typeface="Arial" panose="020B0604020202020204"/>
              </a:rPr>
              <a:t>100%ORR</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和超过</a:t>
            </a:r>
            <a:r>
              <a:rPr sz="1200" spc="-10" dirty="0">
                <a:solidFill>
                  <a:srgbClr val="000000">
                    <a:alpha val="100000"/>
                  </a:srgbClr>
                </a:solidFill>
                <a:latin typeface="Arial" panose="020B0604020202020204"/>
                <a:ea typeface="Arial" panose="020B0604020202020204"/>
                <a:cs typeface="Arial" panose="020B0604020202020204"/>
              </a:rPr>
              <a:t>28</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个月</a:t>
            </a:r>
            <a:r>
              <a:rPr sz="1200" spc="-10" dirty="0">
                <a:solidFill>
                  <a:srgbClr val="000000">
                    <a:alpha val="100000"/>
                  </a:srgbClr>
                </a:solidFill>
                <a:latin typeface="Arial" panose="020B0604020202020204"/>
                <a:ea typeface="Arial" panose="020B0604020202020204"/>
                <a:cs typeface="Arial" panose="020B0604020202020204"/>
              </a:rPr>
              <a:t>mPFS</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的优异初步数据</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，预计</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将在</a:t>
            </a:r>
            <a:r>
              <a:rPr sz="1200" spc="-10" dirty="0">
                <a:solidFill>
                  <a:srgbClr val="000000">
                    <a:alpha val="100000"/>
                  </a:srgbClr>
                </a:solidFill>
                <a:latin typeface="Arial" panose="020B0604020202020204"/>
                <a:ea typeface="Arial" panose="020B0604020202020204"/>
                <a:cs typeface="Arial" panose="020B0604020202020204"/>
              </a:rPr>
              <a:t>2023</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年迎来一线数据。如果强生取得</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阳性结果</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，则</a:t>
            </a:r>
            <a:r>
              <a:rPr sz="1200" spc="0" dirty="0">
                <a:solidFill>
                  <a:srgbClr val="000000">
                    <a:alpha val="100000"/>
                  </a:srgbClr>
                </a:solidFill>
                <a:latin typeface="Arial" panose="020B0604020202020204"/>
                <a:ea typeface="Arial" panose="020B0604020202020204"/>
                <a:cs typeface="Arial" panose="020B0604020202020204"/>
              </a:rPr>
              <a:t>EGFR+</a:t>
            </a:r>
            <a:r>
              <a:rPr sz="1200" spc="0" dirty="0">
                <a:solidFill>
                  <a:srgbClr val="000000">
                    <a:alpha val="100000"/>
                  </a:srgbClr>
                </a:solidFill>
                <a:latin typeface="Arial" panose="020B0604020202020204"/>
                <a:ea typeface="Arial" panose="020B0604020202020204"/>
                <a:cs typeface="Arial" panose="020B0604020202020204"/>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肺癌一线的标准疗法将再次改变</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，市场空间有望翻倍。</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贝</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达的</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EGFR</a:t>
            </a:r>
            <a:r>
              <a:rPr sz="1200" spc="1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c-MET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双抗</a:t>
            </a:r>
            <a:r>
              <a:rPr sz="1200" spc="0" dirty="0">
                <a:solidFill>
                  <a:srgbClr val="000000">
                    <a:alpha val="100000"/>
                  </a:srgbClr>
                </a:solidFill>
                <a:latin typeface="Arial" panose="020B0604020202020204"/>
                <a:ea typeface="Arial" panose="020B0604020202020204"/>
                <a:cs typeface="Arial" panose="020B0604020202020204"/>
              </a:rPr>
              <a:t>MCLA-129</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预计有望于</a:t>
            </a:r>
            <a:r>
              <a:rPr sz="1200" spc="0" dirty="0">
                <a:solidFill>
                  <a:srgbClr val="000000">
                    <a:alpha val="100000"/>
                  </a:srgbClr>
                </a:solidFill>
                <a:latin typeface="Arial" panose="020B0604020202020204"/>
                <a:ea typeface="Arial" panose="020B0604020202020204"/>
                <a:cs typeface="Arial" panose="020B0604020202020204"/>
              </a:rPr>
              <a:t>2023</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年取得关键数据。</a:t>
            </a:r>
            <a:endParaRPr lang="en-US" altLang="en-US" sz="1200" dirty="0"/>
          </a:p>
          <a:p>
            <a:pPr algn="l" rtl="0" eaLnBrk="0">
              <a:lnSpc>
                <a:spcPct val="108000"/>
              </a:lnSpc>
            </a:pPr>
            <a:endParaRPr lang="en-US" altLang="en-US" sz="1000" dirty="0"/>
          </a:p>
          <a:p>
            <a:pPr algn="l" rtl="0" eaLnBrk="0">
              <a:lnSpc>
                <a:spcPct val="108000"/>
              </a:lnSpc>
            </a:pPr>
            <a:endParaRPr lang="en-US" altLang="en-US" sz="1000" dirty="0"/>
          </a:p>
          <a:p>
            <a:pPr marL="288925" indent="-276225" algn="l" rtl="0" eaLnBrk="0">
              <a:lnSpc>
                <a:spcPct val="139000"/>
              </a:lnSpc>
              <a:spcBef>
                <a:spcPts val="370"/>
              </a:spcBef>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康宁杰瑞的</a:t>
            </a:r>
            <a:r>
              <a:rPr sz="1200" spc="0" dirty="0">
                <a:solidFill>
                  <a:srgbClr val="000000">
                    <a:alpha val="100000"/>
                  </a:srgbClr>
                </a:solidFill>
                <a:latin typeface="Arial" panose="020B0604020202020204"/>
                <a:ea typeface="Arial" panose="020B0604020202020204"/>
                <a:cs typeface="Arial" panose="020B0604020202020204"/>
              </a:rPr>
              <a:t>KN</a:t>
            </a:r>
            <a:r>
              <a:rPr sz="1200" spc="-10" dirty="0">
                <a:solidFill>
                  <a:srgbClr val="000000">
                    <a:alpha val="100000"/>
                  </a:srgbClr>
                </a:solidFill>
                <a:latin typeface="Arial" panose="020B0604020202020204"/>
                <a:ea typeface="Arial" panose="020B0604020202020204"/>
                <a:cs typeface="Arial" panose="020B0604020202020204"/>
              </a:rPr>
              <a:t>026</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在</a:t>
            </a:r>
            <a:r>
              <a:rPr sz="1200" spc="0" dirty="0">
                <a:solidFill>
                  <a:srgbClr val="000000">
                    <a:alpha val="100000"/>
                  </a:srgbClr>
                </a:solidFill>
                <a:latin typeface="Arial" panose="020B0604020202020204"/>
                <a:ea typeface="Arial" panose="020B0604020202020204"/>
                <a:cs typeface="Arial" panose="020B0604020202020204"/>
              </a:rPr>
              <a:t>HER</a:t>
            </a:r>
            <a:r>
              <a:rPr sz="1200" spc="-10" dirty="0">
                <a:solidFill>
                  <a:srgbClr val="000000">
                    <a:alpha val="100000"/>
                  </a:srgbClr>
                </a:solidFill>
                <a:latin typeface="Arial" panose="020B0604020202020204"/>
                <a:ea typeface="Arial" panose="020B0604020202020204"/>
                <a:cs typeface="Arial" panose="020B0604020202020204"/>
              </a:rPr>
              <a:t>2+</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乳腺</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癌一线中取得了</a:t>
            </a:r>
            <a:r>
              <a:rPr sz="1200" spc="0" dirty="0">
                <a:solidFill>
                  <a:srgbClr val="000000">
                    <a:alpha val="100000"/>
                  </a:srgbClr>
                </a:solidFill>
                <a:latin typeface="Arial" panose="020B0604020202020204"/>
                <a:ea typeface="Arial" panose="020B0604020202020204"/>
                <a:cs typeface="Arial" panose="020B0604020202020204"/>
              </a:rPr>
              <a:t>76.4%ORR</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超过</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Arial" panose="020B0604020202020204"/>
                <a:ea typeface="Arial" panose="020B0604020202020204"/>
                <a:cs typeface="Arial" panose="020B0604020202020204"/>
              </a:rPr>
              <a:t>25.4</a:t>
            </a:r>
            <a:r>
              <a:rPr sz="1200" spc="-50" dirty="0">
                <a:solidFill>
                  <a:srgbClr val="000000">
                    <a:alpha val="100000"/>
                  </a:srgbClr>
                </a:solidFill>
                <a:latin typeface="Arial" panose="020B0604020202020204"/>
                <a:ea typeface="Arial" panose="020B0604020202020204"/>
                <a:cs typeface="Arial" panose="020B0604020202020204"/>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个月</a:t>
            </a:r>
            <a:r>
              <a:rPr sz="1200" spc="-50" dirty="0">
                <a:solidFill>
                  <a:srgbClr val="000000">
                    <a:alpha val="100000"/>
                  </a:srgbClr>
                </a:solidFill>
                <a:latin typeface="Arial" panose="020B0604020202020204"/>
                <a:ea typeface="Arial" panose="020B0604020202020204"/>
                <a:cs typeface="Arial" panose="020B0604020202020204"/>
              </a:rPr>
              <a:t>mPFS</a:t>
            </a:r>
            <a:r>
              <a:rPr sz="1200" spc="-50" dirty="0">
                <a:solidFill>
                  <a:srgbClr val="000000">
                    <a:alpha val="100000"/>
                  </a:srgbClr>
                </a:solidFill>
                <a:latin typeface="Arial" panose="020B0604020202020204"/>
                <a:ea typeface="Arial" panose="020B0604020202020204"/>
                <a:cs typeface="Arial" panose="020B0604020202020204"/>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在</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新</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辅</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助</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治</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疗</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中</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取</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得</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了</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Arial" panose="020B0604020202020204"/>
                <a:ea typeface="Arial" panose="020B0604020202020204"/>
                <a:cs typeface="Arial" panose="020B0604020202020204"/>
              </a:rPr>
              <a:t>50%tp</a:t>
            </a:r>
            <a:r>
              <a:rPr sz="1200" spc="-40" dirty="0">
                <a:solidFill>
                  <a:srgbClr val="000000">
                    <a:alpha val="100000"/>
                  </a:srgbClr>
                </a:solidFill>
                <a:latin typeface="Arial" panose="020B0604020202020204"/>
                <a:ea typeface="Arial" panose="020B0604020202020204"/>
                <a:cs typeface="Arial" panose="020B0604020202020204"/>
              </a:rPr>
              <a:t>C</a:t>
            </a:r>
            <a:r>
              <a:rPr sz="1200" spc="0" dirty="0">
                <a:solidFill>
                  <a:srgbClr val="000000">
                    <a:alpha val="100000"/>
                  </a:srgbClr>
                </a:solidFill>
                <a:latin typeface="Arial" panose="020B0604020202020204"/>
                <a:ea typeface="Arial" panose="020B0604020202020204"/>
                <a:cs typeface="Arial" panose="020B0604020202020204"/>
              </a:rPr>
              <a:t>R</a:t>
            </a:r>
            <a:r>
              <a:rPr sz="1200" spc="-50" dirty="0">
                <a:solidFill>
                  <a:srgbClr val="000000">
                    <a:alpha val="100000"/>
                  </a:srgbClr>
                </a:solidFill>
                <a:latin typeface="Arial" panose="020B0604020202020204"/>
                <a:ea typeface="Arial" panose="020B0604020202020204"/>
                <a:cs typeface="Arial" panose="020B0604020202020204"/>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Arial" panose="020B0604020202020204"/>
                <a:ea typeface="Arial" panose="020B0604020202020204"/>
                <a:cs typeface="Arial" panose="020B0604020202020204"/>
              </a:rPr>
              <a:t>55.0%</a:t>
            </a:r>
            <a:r>
              <a:rPr sz="1200" spc="0" dirty="0">
                <a:solidFill>
                  <a:srgbClr val="000000">
                    <a:alpha val="100000"/>
                  </a:srgbClr>
                </a:solidFill>
                <a:latin typeface="Arial" panose="020B0604020202020204"/>
                <a:ea typeface="Arial" panose="020B0604020202020204"/>
                <a:cs typeface="Arial" panose="020B0604020202020204"/>
              </a:rPr>
              <a:t>bpCR</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Arial" panose="020B0604020202020204"/>
                <a:ea typeface="Arial" panose="020B0604020202020204"/>
                <a:cs typeface="Arial" panose="020B0604020202020204"/>
              </a:rPr>
              <a:t>100%</a:t>
            </a:r>
            <a:r>
              <a:rPr sz="1200" spc="0" dirty="0">
                <a:solidFill>
                  <a:srgbClr val="000000">
                    <a:alpha val="100000"/>
                  </a:srgbClr>
                </a:solidFill>
                <a:latin typeface="Arial" panose="020B0604020202020204"/>
                <a:ea typeface="Arial" panose="020B0604020202020204"/>
                <a:cs typeface="Arial" panose="020B0604020202020204"/>
              </a:rPr>
              <a:t>ORR</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的结果</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，有望在前线</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获</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得市场、避免</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中后线</a:t>
            </a:r>
            <a:r>
              <a:rPr sz="1200" spc="0" dirty="0">
                <a:solidFill>
                  <a:srgbClr val="000000">
                    <a:alpha val="100000"/>
                  </a:srgbClr>
                </a:solidFill>
                <a:latin typeface="Arial" panose="020B0604020202020204"/>
                <a:ea typeface="Arial" panose="020B0604020202020204"/>
                <a:cs typeface="Arial" panose="020B0604020202020204"/>
              </a:rPr>
              <a:t>HER</a:t>
            </a:r>
            <a:r>
              <a:rPr sz="1200" spc="20" dirty="0">
                <a:solidFill>
                  <a:srgbClr val="000000">
                    <a:alpha val="100000"/>
                  </a:srgbClr>
                </a:solidFill>
                <a:latin typeface="Arial" panose="020B0604020202020204"/>
                <a:ea typeface="Arial" panose="020B0604020202020204"/>
                <a:cs typeface="Arial" panose="020B0604020202020204"/>
              </a:rPr>
              <a:t>2</a:t>
            </a:r>
            <a:r>
              <a:rPr sz="1200" spc="20" dirty="0">
                <a:solidFill>
                  <a:srgbClr val="000000">
                    <a:alpha val="100000"/>
                  </a:srgbClr>
                </a:solidFill>
                <a:latin typeface="Arial" panose="020B0604020202020204"/>
                <a:ea typeface="Arial" panose="020B0604020202020204"/>
                <a:cs typeface="Arial" panose="020B0604020202020204"/>
              </a:rPr>
              <a:t> </a:t>
            </a:r>
            <a:r>
              <a:rPr sz="1200" spc="0" dirty="0">
                <a:solidFill>
                  <a:srgbClr val="000000">
                    <a:alpha val="100000"/>
                  </a:srgbClr>
                </a:solidFill>
                <a:latin typeface="Arial" panose="020B0604020202020204"/>
                <a:ea typeface="Arial" panose="020B0604020202020204"/>
                <a:cs typeface="Arial" panose="020B0604020202020204"/>
              </a:rPr>
              <a:t>ADC</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的内卷。</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KN026</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200" spc="0" dirty="0">
                <a:solidFill>
                  <a:srgbClr val="000000">
                    <a:alpha val="100000"/>
                  </a:srgbClr>
                </a:solidFill>
                <a:latin typeface="Arial" panose="020B0604020202020204"/>
                <a:ea typeface="Arial" panose="020B0604020202020204"/>
                <a:cs typeface="Arial" panose="020B0604020202020204"/>
              </a:rPr>
              <a:t>Zanidatamab</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均已启动了</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HER</a:t>
            </a:r>
            <a:r>
              <a:rPr sz="1200" spc="-10" dirty="0">
                <a:solidFill>
                  <a:srgbClr val="000000">
                    <a:alpha val="100000"/>
                  </a:srgbClr>
                </a:solidFill>
                <a:latin typeface="Arial" panose="020B0604020202020204"/>
                <a:ea typeface="Arial" panose="020B0604020202020204"/>
                <a:cs typeface="Arial" panose="020B0604020202020204"/>
              </a:rPr>
              <a: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胃</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癌的</a:t>
            </a:r>
            <a:r>
              <a:rPr sz="1200" spc="0" dirty="0">
                <a:solidFill>
                  <a:srgbClr val="000000">
                    <a:alpha val="100000"/>
                  </a:srgbClr>
                </a:solidFill>
                <a:latin typeface="Arial" panose="020B0604020202020204"/>
                <a:ea typeface="Arial" panose="020B0604020202020204"/>
                <a:cs typeface="Arial" panose="020B0604020202020204"/>
              </a:rPr>
              <a:t>III</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期临床试验。</a:t>
            </a:r>
            <a:endParaRPr lang="en-US" altLang="en-US" sz="1200" dirty="0"/>
          </a:p>
          <a:p>
            <a:pPr algn="l" rtl="0" eaLnBrk="0">
              <a:lnSpc>
                <a:spcPct val="107000"/>
              </a:lnSpc>
            </a:pPr>
            <a:endParaRPr lang="en-US" altLang="en-US" sz="1000" dirty="0"/>
          </a:p>
          <a:p>
            <a:pPr algn="l" rtl="0" eaLnBrk="0">
              <a:lnSpc>
                <a:spcPct val="107000"/>
              </a:lnSpc>
            </a:pPr>
            <a:endParaRPr lang="en-US" altLang="en-US" sz="1000" dirty="0"/>
          </a:p>
          <a:p>
            <a:pPr algn="l" rtl="0" eaLnBrk="0">
              <a:lnSpc>
                <a:spcPct val="103000"/>
              </a:lnSpc>
            </a:pPr>
            <a:endParaRPr lang="en-US" altLang="en-US" sz="300" dirty="0"/>
          </a:p>
          <a:p>
            <a:pPr marL="287020" indent="-274320" algn="l" rtl="0" eaLnBrk="0">
              <a:lnSpc>
                <a:spcPct val="132000"/>
              </a:lnSpc>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百</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利天恒首创的</a:t>
            </a:r>
            <a:r>
              <a:rPr sz="1200" spc="0" dirty="0">
                <a:solidFill>
                  <a:srgbClr val="000000">
                    <a:alpha val="100000"/>
                  </a:srgbClr>
                </a:solidFill>
                <a:latin typeface="Arial" panose="020B0604020202020204"/>
                <a:ea typeface="Arial" panose="020B0604020202020204"/>
                <a:cs typeface="Arial" panose="020B0604020202020204"/>
              </a:rPr>
              <a:t>EGFR/HER3</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双抗</a:t>
            </a:r>
            <a:r>
              <a:rPr sz="1200" spc="0" dirty="0">
                <a:solidFill>
                  <a:srgbClr val="000000">
                    <a:alpha val="100000"/>
                  </a:srgbClr>
                </a:solidFill>
                <a:latin typeface="Arial" panose="020B0604020202020204"/>
                <a:ea typeface="Arial" panose="020B0604020202020204"/>
                <a:cs typeface="Arial" panose="020B0604020202020204"/>
              </a:rPr>
              <a:t>SI-B001</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在肺癌</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Arial" panose="020B0604020202020204"/>
                <a:ea typeface="Arial" panose="020B0604020202020204"/>
                <a:cs typeface="Arial" panose="020B0604020202020204"/>
              </a:rPr>
              <a:t>PD1</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经治患</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者中</a:t>
            </a:r>
            <a:r>
              <a:rPr sz="1200" spc="0" dirty="0">
                <a:solidFill>
                  <a:srgbClr val="000000">
                    <a:alpha val="100000"/>
                  </a:srgbClr>
                </a:solidFill>
                <a:latin typeface="Arial" panose="020B0604020202020204"/>
                <a:ea typeface="Arial" panose="020B0604020202020204"/>
                <a:cs typeface="Arial" panose="020B0604020202020204"/>
              </a:rPr>
              <a:t>ORR</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达</a:t>
            </a:r>
            <a:r>
              <a:rPr sz="1200" spc="-20" dirty="0">
                <a:solidFill>
                  <a:srgbClr val="000000">
                    <a:alpha val="100000"/>
                  </a:srgbClr>
                </a:solidFill>
                <a:latin typeface="Arial" panose="020B0604020202020204"/>
                <a:ea typeface="Arial" panose="020B0604020202020204"/>
                <a:cs typeface="Arial" panose="020B0604020202020204"/>
              </a:rPr>
              <a:t>53.33%</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等适应症中取得了优异的初</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步</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疗效，</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已经</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启动</a:t>
            </a:r>
            <a:r>
              <a:rPr sz="1200" spc="0" dirty="0">
                <a:solidFill>
                  <a:srgbClr val="000000">
                    <a:alpha val="100000"/>
                  </a:srgbClr>
                </a:solidFill>
                <a:latin typeface="Arial" panose="020B0604020202020204"/>
                <a:ea typeface="Arial" panose="020B0604020202020204"/>
                <a:cs typeface="Arial" panose="020B0604020202020204"/>
              </a:rPr>
              <a:t>III</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期临床试验。</a:t>
            </a:r>
            <a:endParaRPr lang="en-US" altLang="en-US" sz="1200" dirty="0"/>
          </a:p>
        </p:txBody>
      </p:sp>
      <p:graphicFrame>
        <p:nvGraphicFramePr>
          <p:cNvPr id="856" name="table 856"/>
          <p:cNvGraphicFramePr>
            <a:graphicFrameLocks noGrp="1"/>
          </p:cNvGraphicFramePr>
          <p:nvPr/>
        </p:nvGraphicFramePr>
        <p:xfrm>
          <a:off x="5311394" y="2552319"/>
          <a:ext cx="6343649" cy="1210310"/>
        </p:xfrm>
        <a:graphic>
          <a:graphicData uri="http://schemas.openxmlformats.org/drawingml/2006/table">
            <a:tbl>
              <a:tblPr/>
              <a:tblGrid>
                <a:gridCol w="1438910"/>
                <a:gridCol w="1846579"/>
                <a:gridCol w="1870075"/>
                <a:gridCol w="1188085"/>
              </a:tblGrid>
              <a:tr h="228600">
                <a:tc>
                  <a:txBody>
                    <a:bodyPr/>
                    <a:lstStyle/>
                    <a:p>
                      <a:pPr algn="l" rtl="0" eaLnBrk="0">
                        <a:lnSpc>
                          <a:spcPct val="113000"/>
                        </a:lnSpc>
                      </a:pPr>
                      <a:endParaRPr lang="en-US" altLang="en-US" sz="400" dirty="0"/>
                    </a:p>
                    <a:p>
                      <a:pPr marL="599440"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公</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司</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3000"/>
                        </a:lnSpc>
                      </a:pPr>
                      <a:endParaRPr lang="en-US" altLang="en-US" sz="400" dirty="0"/>
                    </a:p>
                    <a:p>
                      <a:pPr marL="799465" algn="l" rtl="0" eaLnBrk="0">
                        <a:lnSpc>
                          <a:spcPts val="1155"/>
                        </a:lnSpc>
                        <a:spcBef>
                          <a:spcPts val="5"/>
                        </a:spcBef>
                      </a:pPr>
                      <a:r>
                        <a:rPr sz="900" spc="100" dirty="0">
                          <a:solidFill>
                            <a:srgbClr val="FFFFFF">
                              <a:alpha val="100000"/>
                            </a:srgbClr>
                          </a:solidFill>
                          <a:latin typeface="微软雅黑" panose="020B0503020204020204" charset="-122"/>
                          <a:ea typeface="微软雅黑" panose="020B0503020204020204" charset="-122"/>
                          <a:cs typeface="微软雅黑" panose="020B0503020204020204" charset="-122"/>
                        </a:rPr>
                        <a:t>产</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3000"/>
                        </a:lnSpc>
                      </a:pPr>
                      <a:endParaRPr lang="en-US" altLang="en-US" sz="400" dirty="0"/>
                    </a:p>
                    <a:p>
                      <a:pPr marL="812800"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靶</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点</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3000"/>
                        </a:lnSpc>
                      </a:pPr>
                      <a:endParaRPr lang="en-US" altLang="en-US" sz="400" dirty="0"/>
                    </a:p>
                    <a:p>
                      <a:pPr marL="467995"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进</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度</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r>
              <a:tr h="243840">
                <a:tc>
                  <a:txBody>
                    <a:bodyPr/>
                    <a:lstStyle/>
                    <a:p>
                      <a:pPr algn="l" rtl="0" eaLnBrk="0">
                        <a:lnSpc>
                          <a:spcPct val="108000"/>
                        </a:lnSpc>
                      </a:pPr>
                      <a:endParaRPr lang="en-US" altLang="en-US" sz="400" dirty="0"/>
                    </a:p>
                    <a:p>
                      <a:pPr marL="339725" algn="l" rtl="0" eaLnBrk="0">
                        <a:lnSpc>
                          <a:spcPts val="1155"/>
                        </a:lnSpc>
                        <a:spcBef>
                          <a:spcPts val="0"/>
                        </a:spcBef>
                      </a:pPr>
                      <a:r>
                        <a:rPr sz="900" spc="200" dirty="0">
                          <a:solidFill>
                            <a:srgbClr val="000000">
                              <a:alpha val="100000"/>
                            </a:srgbClr>
                          </a:solidFill>
                          <a:latin typeface="微软雅黑" panose="020B0503020204020204" charset="-122"/>
                          <a:ea typeface="微软雅黑" panose="020B0503020204020204" charset="-122"/>
                          <a:cs typeface="微软雅黑" panose="020B0503020204020204" charset="-122"/>
                        </a:rPr>
                        <a:t>强生</a:t>
                      </a:r>
                      <a:r>
                        <a:rPr sz="900" spc="17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Genmab</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500" dirty="0"/>
                    </a:p>
                    <a:p>
                      <a:pPr marL="535940" algn="l" rtl="0" eaLnBrk="0">
                        <a:lnSpc>
                          <a:spcPct val="86000"/>
                        </a:lnSpc>
                        <a:spcBef>
                          <a:spcPts val="5"/>
                        </a:spcBef>
                      </a:pPr>
                      <a:r>
                        <a:rPr sz="900" spc="60" dirty="0">
                          <a:solidFill>
                            <a:srgbClr val="000000">
                              <a:alpha val="100000"/>
                            </a:srgbClr>
                          </a:solidFill>
                          <a:latin typeface="Arial" panose="020B0604020202020204"/>
                          <a:ea typeface="Arial" panose="020B0604020202020204"/>
                          <a:cs typeface="Arial" panose="020B0604020202020204"/>
                        </a:rPr>
                        <a:t>Amivantama</a:t>
                      </a:r>
                      <a:r>
                        <a:rPr sz="900" spc="0" dirty="0">
                          <a:solidFill>
                            <a:srgbClr val="000000">
                              <a:alpha val="100000"/>
                            </a:srgbClr>
                          </a:solidFill>
                          <a:latin typeface="Arial" panose="020B0604020202020204"/>
                          <a:ea typeface="Arial" panose="020B0604020202020204"/>
                          <a:cs typeface="Arial" panose="020B0604020202020204"/>
                        </a:rPr>
                        <a:t>b</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500" dirty="0"/>
                    </a:p>
                    <a:p>
                      <a:pPr marL="565150"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EGFR</a:t>
                      </a:r>
                      <a:r>
                        <a:rPr sz="900" spc="26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c</a:t>
                      </a:r>
                      <a:r>
                        <a:rPr sz="900" spc="24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MET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8000"/>
                        </a:lnSpc>
                      </a:pPr>
                      <a:endParaRPr lang="en-US" altLang="en-US" sz="400" dirty="0"/>
                    </a:p>
                    <a:p>
                      <a:pPr marL="469265" algn="l" rtl="0" eaLnBrk="0">
                        <a:lnSpc>
                          <a:spcPts val="1160"/>
                        </a:lnSpc>
                        <a:spcBef>
                          <a:spcPts val="0"/>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上</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市</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43839">
                <a:tc>
                  <a:txBody>
                    <a:bodyPr/>
                    <a:lstStyle/>
                    <a:p>
                      <a:pPr algn="l" rtl="0" eaLnBrk="0">
                        <a:lnSpc>
                          <a:spcPct val="108000"/>
                        </a:lnSpc>
                      </a:pPr>
                      <a:endParaRPr lang="en-US" altLang="en-US" sz="400" dirty="0"/>
                    </a:p>
                    <a:p>
                      <a:pPr marL="407670" algn="l" rtl="0" eaLnBrk="0">
                        <a:lnSpc>
                          <a:spcPts val="1150"/>
                        </a:lnSpc>
                        <a:spcBef>
                          <a:spcPts val="0"/>
                        </a:spcBef>
                      </a:pPr>
                      <a:r>
                        <a:rPr sz="900" spc="160" dirty="0">
                          <a:solidFill>
                            <a:srgbClr val="000000">
                              <a:alpha val="100000"/>
                            </a:srgbClr>
                          </a:solidFill>
                          <a:latin typeface="微软雅黑" panose="020B0503020204020204" charset="-122"/>
                          <a:ea typeface="微软雅黑" panose="020B0503020204020204" charset="-122"/>
                          <a:cs typeface="微软雅黑" panose="020B0503020204020204" charset="-122"/>
                        </a:rPr>
                        <a:t>贝达</a:t>
                      </a:r>
                      <a:r>
                        <a:rPr sz="900" spc="13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Merus</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500" dirty="0"/>
                    </a:p>
                    <a:p>
                      <a:pPr marL="632460"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MCLA</a:t>
                      </a:r>
                      <a:r>
                        <a:rPr sz="900" spc="30" dirty="0">
                          <a:solidFill>
                            <a:srgbClr val="000000">
                              <a:alpha val="100000"/>
                            </a:srgbClr>
                          </a:solidFill>
                          <a:latin typeface="Arial" panose="020B0604020202020204"/>
                          <a:ea typeface="Arial" panose="020B0604020202020204"/>
                          <a:cs typeface="Arial" panose="020B0604020202020204"/>
                        </a:rPr>
                        <a:t>-</a:t>
                      </a:r>
                      <a:r>
                        <a:rPr sz="900" spc="30" dirty="0">
                          <a:solidFill>
                            <a:srgbClr val="000000">
                              <a:alpha val="100000"/>
                            </a:srgbClr>
                          </a:solidFill>
                          <a:latin typeface="Arial" panose="020B0604020202020204"/>
                          <a:ea typeface="Arial" panose="020B0604020202020204"/>
                          <a:cs typeface="Arial" panose="020B0604020202020204"/>
                        </a:rPr>
                        <a:t> </a:t>
                      </a:r>
                      <a:r>
                        <a:rPr sz="900" spc="30" dirty="0">
                          <a:solidFill>
                            <a:srgbClr val="000000">
                              <a:alpha val="100000"/>
                            </a:srgbClr>
                          </a:solidFill>
                          <a:latin typeface="Arial" panose="020B0604020202020204"/>
                          <a:ea typeface="Arial" panose="020B0604020202020204"/>
                          <a:cs typeface="Arial" panose="020B0604020202020204"/>
                        </a:rPr>
                        <a:t>12</a:t>
                      </a:r>
                      <a:r>
                        <a:rPr sz="900" spc="0" dirty="0">
                          <a:solidFill>
                            <a:srgbClr val="000000">
                              <a:alpha val="100000"/>
                            </a:srgbClr>
                          </a:solidFill>
                          <a:latin typeface="Arial" panose="020B0604020202020204"/>
                          <a:ea typeface="Arial" panose="020B0604020202020204"/>
                          <a:cs typeface="Arial" panose="020B0604020202020204"/>
                        </a:rPr>
                        <a:t>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500" dirty="0"/>
                    </a:p>
                    <a:p>
                      <a:pPr marL="565150"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EGFR</a:t>
                      </a:r>
                      <a:r>
                        <a:rPr sz="900" spc="26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c</a:t>
                      </a:r>
                      <a:r>
                        <a:rPr sz="900" spc="24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MET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8000"/>
                        </a:lnSpc>
                      </a:pPr>
                      <a:endParaRPr lang="en-US" altLang="en-US" sz="400" dirty="0"/>
                    </a:p>
                    <a:p>
                      <a:pPr marL="339725" algn="l" rtl="0" eaLnBrk="0">
                        <a:lnSpc>
                          <a:spcPts val="1150"/>
                        </a:lnSpc>
                        <a:spcBef>
                          <a:spcPts val="0"/>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临床</a:t>
                      </a:r>
                      <a:r>
                        <a:rPr sz="900" spc="0" dirty="0">
                          <a:solidFill>
                            <a:srgbClr val="000000">
                              <a:alpha val="100000"/>
                            </a:srgbClr>
                          </a:solidFill>
                          <a:latin typeface="Arial" panose="020B0604020202020204"/>
                          <a:ea typeface="Arial" panose="020B0604020202020204"/>
                          <a:cs typeface="Arial" panose="020B0604020202020204"/>
                        </a:rPr>
                        <a:t>I</a:t>
                      </a:r>
                      <a:r>
                        <a:rPr sz="900" spc="9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II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243840">
                <a:tc>
                  <a:txBody>
                    <a:bodyPr/>
                    <a:lstStyle/>
                    <a:p>
                      <a:pPr algn="l" rtl="0" eaLnBrk="0">
                        <a:lnSpc>
                          <a:spcPct val="108000"/>
                        </a:lnSpc>
                      </a:pPr>
                      <a:endParaRPr lang="en-US" altLang="en-US" sz="400" dirty="0"/>
                    </a:p>
                    <a:p>
                      <a:pPr marL="473075" algn="l" rtl="0" eaLnBrk="0">
                        <a:lnSpc>
                          <a:spcPts val="1150"/>
                        </a:lnSpc>
                        <a:spcBef>
                          <a:spcPts val="0"/>
                        </a:spcBef>
                      </a:pP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嘉和生</a:t>
                      </a:r>
                      <a:r>
                        <a:rPr sz="9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500" dirty="0"/>
                    </a:p>
                    <a:p>
                      <a:pPr marL="673735"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GB</a:t>
                      </a:r>
                      <a:r>
                        <a:rPr sz="900" spc="90" dirty="0">
                          <a:solidFill>
                            <a:srgbClr val="000000">
                              <a:alpha val="100000"/>
                            </a:srgbClr>
                          </a:solidFill>
                          <a:latin typeface="Arial" panose="020B0604020202020204"/>
                          <a:ea typeface="Arial" panose="020B0604020202020204"/>
                          <a:cs typeface="Arial" panose="020B0604020202020204"/>
                        </a:rPr>
                        <a:t>-26</a:t>
                      </a:r>
                      <a:r>
                        <a:rPr sz="900" spc="60" dirty="0">
                          <a:solidFill>
                            <a:srgbClr val="000000">
                              <a:alpha val="100000"/>
                            </a:srgbClr>
                          </a:solidFill>
                          <a:latin typeface="Arial" panose="020B0604020202020204"/>
                          <a:ea typeface="Arial" panose="020B0604020202020204"/>
                          <a:cs typeface="Arial" panose="020B0604020202020204"/>
                        </a:rPr>
                        <a:t>3</a:t>
                      </a:r>
                      <a:r>
                        <a:rPr sz="900" spc="0" dirty="0">
                          <a:solidFill>
                            <a:srgbClr val="000000">
                              <a:alpha val="100000"/>
                            </a:srgbClr>
                          </a:solidFill>
                          <a:latin typeface="Arial" panose="020B0604020202020204"/>
                          <a:ea typeface="Arial" panose="020B0604020202020204"/>
                          <a:cs typeface="Arial" panose="020B0604020202020204"/>
                        </a:rPr>
                        <a:t>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500" dirty="0"/>
                    </a:p>
                    <a:p>
                      <a:pPr marL="359410"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EGFR</a:t>
                      </a:r>
                      <a:r>
                        <a:rPr sz="900" spc="21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c</a:t>
                      </a:r>
                      <a:r>
                        <a:rPr sz="900" spc="21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MET</a:t>
                      </a:r>
                      <a:r>
                        <a:rPr sz="900" spc="21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c</a:t>
                      </a:r>
                      <a:r>
                        <a:rPr sz="900" spc="20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MET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8000"/>
                        </a:lnSpc>
                      </a:pPr>
                      <a:endParaRPr lang="en-US" altLang="en-US" sz="400" dirty="0"/>
                    </a:p>
                    <a:p>
                      <a:pPr marL="393065" algn="l" rtl="0" eaLnBrk="0">
                        <a:lnSpc>
                          <a:spcPts val="1150"/>
                        </a:lnSpc>
                        <a:spcBef>
                          <a:spcPts val="0"/>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临床</a:t>
                      </a:r>
                      <a:r>
                        <a:rPr sz="900" spc="0" dirty="0">
                          <a:solidFill>
                            <a:srgbClr val="000000">
                              <a:alpha val="100000"/>
                            </a:srgbClr>
                          </a:solidFill>
                          <a:latin typeface="Arial" panose="020B0604020202020204"/>
                          <a:ea typeface="Arial" panose="020B0604020202020204"/>
                          <a:cs typeface="Arial" panose="020B0604020202020204"/>
                        </a:rPr>
                        <a:t>I</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50189">
                <a:tc>
                  <a:txBody>
                    <a:bodyPr/>
                    <a:lstStyle/>
                    <a:p>
                      <a:pPr algn="l" rtl="0" eaLnBrk="0">
                        <a:lnSpc>
                          <a:spcPct val="108000"/>
                        </a:lnSpc>
                      </a:pPr>
                      <a:endParaRPr lang="en-US" altLang="en-US" sz="400" dirty="0"/>
                    </a:p>
                    <a:p>
                      <a:pPr marL="472440" algn="l" rtl="0" eaLnBrk="0">
                        <a:lnSpc>
                          <a:spcPts val="1155"/>
                        </a:lnSpc>
                        <a:spcBef>
                          <a:spcPts val="0"/>
                        </a:spcBef>
                      </a:pP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岸迈生</a:t>
                      </a:r>
                      <a:r>
                        <a:rPr sz="9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500" dirty="0"/>
                    </a:p>
                    <a:p>
                      <a:pPr marL="260350" algn="l" rtl="0" eaLnBrk="0">
                        <a:lnSpc>
                          <a:spcPct val="89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Bafisontamab</a:t>
                      </a:r>
                      <a:r>
                        <a:rPr sz="900" spc="160" dirty="0">
                          <a:solidFill>
                            <a:srgbClr val="000000">
                              <a:alpha val="100000"/>
                            </a:srgbClr>
                          </a:solidFill>
                          <a:latin typeface="Arial" panose="020B0604020202020204"/>
                          <a:ea typeface="Arial" panose="020B0604020202020204"/>
                          <a:cs typeface="Arial" panose="020B0604020202020204"/>
                        </a:rPr>
                        <a:t> </a:t>
                      </a:r>
                      <a:r>
                        <a:rPr sz="900" spc="16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EMB</a:t>
                      </a:r>
                      <a:r>
                        <a:rPr sz="900" spc="160" dirty="0">
                          <a:solidFill>
                            <a:srgbClr val="000000">
                              <a:alpha val="100000"/>
                            </a:srgbClr>
                          </a:solidFill>
                          <a:latin typeface="Arial" panose="020B0604020202020204"/>
                          <a:ea typeface="Arial" panose="020B0604020202020204"/>
                          <a:cs typeface="Arial" panose="020B0604020202020204"/>
                        </a:rPr>
                        <a:t>-01</a:t>
                      </a:r>
                      <a:r>
                        <a:rPr sz="900" spc="120" dirty="0">
                          <a:solidFill>
                            <a:srgbClr val="000000">
                              <a:alpha val="100000"/>
                            </a:srgbClr>
                          </a:solidFill>
                          <a:latin typeface="Arial" panose="020B0604020202020204"/>
                          <a:ea typeface="Arial" panose="020B0604020202020204"/>
                          <a:cs typeface="Arial" panose="020B0604020202020204"/>
                        </a:rPr>
                        <a: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500" dirty="0"/>
                    </a:p>
                    <a:p>
                      <a:pPr marL="565150"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EGFR</a:t>
                      </a:r>
                      <a:r>
                        <a:rPr sz="900" spc="26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c</a:t>
                      </a:r>
                      <a:r>
                        <a:rPr sz="900" spc="24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MET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8000"/>
                        </a:lnSpc>
                      </a:pPr>
                      <a:endParaRPr lang="en-US" altLang="en-US" sz="400" dirty="0"/>
                    </a:p>
                    <a:p>
                      <a:pPr marL="339725" algn="l" rtl="0" eaLnBrk="0">
                        <a:lnSpc>
                          <a:spcPts val="1150"/>
                        </a:lnSpc>
                        <a:spcBef>
                          <a:spcPts val="0"/>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临床</a:t>
                      </a:r>
                      <a:r>
                        <a:rPr sz="900" spc="0" dirty="0">
                          <a:solidFill>
                            <a:srgbClr val="000000">
                              <a:alpha val="100000"/>
                            </a:srgbClr>
                          </a:solidFill>
                          <a:latin typeface="Arial" panose="020B0604020202020204"/>
                          <a:ea typeface="Arial" panose="020B0604020202020204"/>
                          <a:cs typeface="Arial" panose="020B0604020202020204"/>
                        </a:rPr>
                        <a:t>I</a:t>
                      </a:r>
                      <a:r>
                        <a:rPr sz="900" spc="9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II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bl>
          </a:graphicData>
        </a:graphic>
      </p:graphicFrame>
      <p:graphicFrame>
        <p:nvGraphicFramePr>
          <p:cNvPr id="857" name="table 857"/>
          <p:cNvGraphicFramePr>
            <a:graphicFrameLocks noGrp="1"/>
          </p:cNvGraphicFramePr>
          <p:nvPr/>
        </p:nvGraphicFramePr>
        <p:xfrm>
          <a:off x="5311394" y="1234186"/>
          <a:ext cx="6343650" cy="1022350"/>
        </p:xfrm>
        <a:graphic>
          <a:graphicData uri="http://schemas.openxmlformats.org/drawingml/2006/table">
            <a:tbl>
              <a:tblPr/>
              <a:tblGrid>
                <a:gridCol w="1437005"/>
                <a:gridCol w="1509395"/>
                <a:gridCol w="2209164"/>
                <a:gridCol w="1188085"/>
              </a:tblGrid>
              <a:tr h="228600">
                <a:tc>
                  <a:txBody>
                    <a:bodyPr/>
                    <a:lstStyle/>
                    <a:p>
                      <a:pPr algn="l" rtl="0" eaLnBrk="0">
                        <a:lnSpc>
                          <a:spcPct val="112000"/>
                        </a:lnSpc>
                      </a:pPr>
                      <a:endParaRPr lang="en-US" altLang="en-US" sz="400" dirty="0"/>
                    </a:p>
                    <a:p>
                      <a:pPr marL="597535"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公</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司</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2000"/>
                        </a:lnSpc>
                      </a:pPr>
                      <a:endParaRPr lang="en-US" altLang="en-US" sz="400" dirty="0"/>
                    </a:p>
                    <a:p>
                      <a:pPr marL="629920" algn="l" rtl="0" eaLnBrk="0">
                        <a:lnSpc>
                          <a:spcPts val="1155"/>
                        </a:lnSpc>
                        <a:spcBef>
                          <a:spcPts val="5"/>
                        </a:spcBef>
                      </a:pPr>
                      <a:r>
                        <a:rPr sz="900" spc="100" dirty="0">
                          <a:solidFill>
                            <a:srgbClr val="FFFFFF">
                              <a:alpha val="100000"/>
                            </a:srgbClr>
                          </a:solidFill>
                          <a:latin typeface="微软雅黑" panose="020B0503020204020204" charset="-122"/>
                          <a:ea typeface="微软雅黑" panose="020B0503020204020204" charset="-122"/>
                          <a:cs typeface="微软雅黑" panose="020B0503020204020204" charset="-122"/>
                        </a:rPr>
                        <a:t>产</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2000"/>
                        </a:lnSpc>
                      </a:pPr>
                      <a:endParaRPr lang="en-US" altLang="en-US" sz="400" dirty="0"/>
                    </a:p>
                    <a:p>
                      <a:pPr marL="981075"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靶</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点</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2000"/>
                        </a:lnSpc>
                      </a:pPr>
                      <a:endParaRPr lang="en-US" altLang="en-US" sz="400" dirty="0"/>
                    </a:p>
                    <a:p>
                      <a:pPr marL="467995"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进</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度</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r>
              <a:tr h="196850">
                <a:tc rowSpan="2">
                  <a:txBody>
                    <a:bodyPr/>
                    <a:lstStyle/>
                    <a:p>
                      <a:pPr algn="l" rtl="0" eaLnBrk="0">
                        <a:lnSpc>
                          <a:spcPct val="108000"/>
                        </a:lnSpc>
                      </a:pPr>
                      <a:endParaRPr lang="en-US" altLang="en-US" sz="900" dirty="0"/>
                    </a:p>
                    <a:p>
                      <a:pPr marL="470535" algn="l" rtl="0" eaLnBrk="0">
                        <a:lnSpc>
                          <a:spcPts val="1155"/>
                        </a:lnSpc>
                        <a:spcBef>
                          <a:spcPts val="5"/>
                        </a:spcBef>
                      </a:pP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康方生</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8000"/>
                        </a:lnSpc>
                      </a:pPr>
                      <a:endParaRPr lang="en-US" altLang="en-US" sz="300" dirty="0"/>
                    </a:p>
                    <a:p>
                      <a:pPr marL="505460" algn="l" rtl="0" eaLnBrk="0">
                        <a:lnSpc>
                          <a:spcPts val="1155"/>
                        </a:lnSpc>
                        <a:spcBef>
                          <a:spcPts val="5"/>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卡度尼</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6000"/>
                        </a:lnSpc>
                      </a:pPr>
                      <a:endParaRPr lang="en-US" altLang="en-US" sz="300" dirty="0"/>
                    </a:p>
                    <a:p>
                      <a:pPr marL="735965" algn="l" rtl="0" eaLnBrk="0">
                        <a:lnSpc>
                          <a:spcPct val="87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PD</a:t>
                      </a:r>
                      <a:r>
                        <a:rPr sz="900" spc="50" dirty="0">
                          <a:solidFill>
                            <a:srgbClr val="000000">
                              <a:alpha val="100000"/>
                            </a:srgbClr>
                          </a:solidFill>
                          <a:latin typeface="Arial" panose="020B0604020202020204"/>
                          <a:ea typeface="Arial" panose="020B0604020202020204"/>
                          <a:cs typeface="Arial" panose="020B0604020202020204"/>
                        </a:rPr>
                        <a:t>-</a:t>
                      </a:r>
                      <a:r>
                        <a:rPr sz="900" spc="50" dirty="0">
                          <a:solidFill>
                            <a:srgbClr val="000000">
                              <a:alpha val="100000"/>
                            </a:srgbClr>
                          </a:solidFill>
                          <a:latin typeface="Arial" panose="020B0604020202020204"/>
                          <a:ea typeface="Arial" panose="020B0604020202020204"/>
                          <a:cs typeface="Arial" panose="020B0604020202020204"/>
                        </a:rPr>
                        <a:t> </a:t>
                      </a:r>
                      <a:r>
                        <a:rPr sz="900" spc="50" dirty="0">
                          <a:solidFill>
                            <a:srgbClr val="000000">
                              <a:alpha val="100000"/>
                            </a:srgbClr>
                          </a:solidFill>
                          <a:latin typeface="Arial" panose="020B0604020202020204"/>
                          <a:ea typeface="Arial" panose="020B0604020202020204"/>
                          <a:cs typeface="Arial" panose="020B0604020202020204"/>
                        </a:rPr>
                        <a:t>1/</a:t>
                      </a:r>
                      <a:r>
                        <a:rPr sz="900" spc="0" dirty="0">
                          <a:solidFill>
                            <a:srgbClr val="000000">
                              <a:alpha val="100000"/>
                            </a:srgbClr>
                          </a:solidFill>
                          <a:latin typeface="Arial" panose="020B0604020202020204"/>
                          <a:ea typeface="Arial" panose="020B0604020202020204"/>
                          <a:cs typeface="Arial" panose="020B0604020202020204"/>
                        </a:rPr>
                        <a:t>CTLA</a:t>
                      </a:r>
                      <a:r>
                        <a:rPr sz="900" spc="50" dirty="0">
                          <a:solidFill>
                            <a:srgbClr val="000000">
                              <a:alpha val="100000"/>
                            </a:srgbClr>
                          </a:solidFill>
                          <a:latin typeface="Arial" panose="020B0604020202020204"/>
                          <a:ea typeface="Arial" panose="020B0604020202020204"/>
                          <a:cs typeface="Arial" panose="020B0604020202020204"/>
                        </a:rPr>
                        <a:t>-</a:t>
                      </a:r>
                      <a:r>
                        <a:rPr sz="900" spc="10" dirty="0">
                          <a:solidFill>
                            <a:srgbClr val="000000">
                              <a:alpha val="100000"/>
                            </a:srgbClr>
                          </a:solidFill>
                          <a:latin typeface="Arial" panose="020B0604020202020204"/>
                          <a:ea typeface="Arial" panose="020B0604020202020204"/>
                          <a:cs typeface="Arial" panose="020B0604020202020204"/>
                        </a:rPr>
                        <a:t>4</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8000"/>
                        </a:lnSpc>
                      </a:pPr>
                      <a:endParaRPr lang="en-US" altLang="en-US" sz="300" dirty="0"/>
                    </a:p>
                    <a:p>
                      <a:pPr marL="469265" algn="l" rtl="0" eaLnBrk="0">
                        <a:lnSpc>
                          <a:spcPts val="1160"/>
                        </a:lnSpc>
                        <a:spcBef>
                          <a:spcPts val="5"/>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上</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市</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19685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565785" algn="l" rtl="0" eaLnBrk="0">
                        <a:lnSpc>
                          <a:spcPct val="86000"/>
                        </a:lnSpc>
                      </a:pPr>
                      <a:r>
                        <a:rPr sz="900" spc="0" dirty="0">
                          <a:solidFill>
                            <a:srgbClr val="000000">
                              <a:alpha val="100000"/>
                            </a:srgbClr>
                          </a:solidFill>
                          <a:latin typeface="Arial" panose="020B0604020202020204"/>
                          <a:ea typeface="Arial" panose="020B0604020202020204"/>
                          <a:cs typeface="Arial" panose="020B0604020202020204"/>
                        </a:rPr>
                        <a:t>AK</a:t>
                      </a:r>
                      <a:r>
                        <a:rPr sz="900" spc="100" dirty="0">
                          <a:solidFill>
                            <a:srgbClr val="000000">
                              <a:alpha val="100000"/>
                            </a:srgbClr>
                          </a:solidFill>
                          <a:latin typeface="Arial" panose="020B0604020202020204"/>
                          <a:ea typeface="Arial" panose="020B0604020202020204"/>
                          <a:cs typeface="Arial" panose="020B0604020202020204"/>
                        </a:rPr>
                        <a:t>11</a:t>
                      </a:r>
                      <a:r>
                        <a:rPr sz="900" spc="70" dirty="0">
                          <a:solidFill>
                            <a:srgbClr val="000000">
                              <a:alpha val="100000"/>
                            </a:srgbClr>
                          </a:solidFill>
                          <a:latin typeface="Arial" panose="020B0604020202020204"/>
                          <a:ea typeface="Arial" panose="020B0604020202020204"/>
                          <a:cs typeface="Arial" panose="020B0604020202020204"/>
                        </a:rPr>
                        <a:t>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7000"/>
                        </a:lnSpc>
                      </a:pPr>
                      <a:endParaRPr lang="en-US" altLang="en-US" sz="300" dirty="0"/>
                    </a:p>
                    <a:p>
                      <a:pPr marL="781685" algn="l" rtl="0" eaLnBrk="0">
                        <a:lnSpc>
                          <a:spcPct val="87000"/>
                        </a:lnSpc>
                      </a:pPr>
                      <a:r>
                        <a:rPr sz="900" spc="0" dirty="0">
                          <a:solidFill>
                            <a:srgbClr val="000000">
                              <a:alpha val="100000"/>
                            </a:srgbClr>
                          </a:solidFill>
                          <a:latin typeface="Arial" panose="020B0604020202020204"/>
                          <a:ea typeface="Arial" panose="020B0604020202020204"/>
                          <a:cs typeface="Arial" panose="020B0604020202020204"/>
                        </a:rPr>
                        <a:t>PD</a:t>
                      </a:r>
                      <a:r>
                        <a:rPr sz="900" spc="50" dirty="0">
                          <a:solidFill>
                            <a:srgbClr val="000000">
                              <a:alpha val="100000"/>
                            </a:srgbClr>
                          </a:solidFill>
                          <a:latin typeface="Arial" panose="020B0604020202020204"/>
                          <a:ea typeface="Arial" panose="020B0604020202020204"/>
                          <a:cs typeface="Arial" panose="020B0604020202020204"/>
                        </a:rPr>
                        <a:t>-</a:t>
                      </a:r>
                      <a:r>
                        <a:rPr sz="900" spc="50" dirty="0">
                          <a:solidFill>
                            <a:srgbClr val="000000">
                              <a:alpha val="100000"/>
                            </a:srgbClr>
                          </a:solidFill>
                          <a:latin typeface="Arial" panose="020B0604020202020204"/>
                          <a:ea typeface="Arial" panose="020B0604020202020204"/>
                          <a:cs typeface="Arial" panose="020B0604020202020204"/>
                        </a:rPr>
                        <a:t> </a:t>
                      </a:r>
                      <a:r>
                        <a:rPr sz="900" spc="50" dirty="0">
                          <a:solidFill>
                            <a:srgbClr val="000000">
                              <a:alpha val="100000"/>
                            </a:srgbClr>
                          </a:solidFill>
                          <a:latin typeface="Arial" panose="020B0604020202020204"/>
                          <a:ea typeface="Arial" panose="020B0604020202020204"/>
                          <a:cs typeface="Arial" panose="020B0604020202020204"/>
                        </a:rPr>
                        <a:t>1</a:t>
                      </a:r>
                      <a:r>
                        <a:rPr sz="900" spc="2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VEGF</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0000"/>
                        </a:lnSpc>
                      </a:pPr>
                      <a:endParaRPr lang="en-US" altLang="en-US" sz="300" dirty="0"/>
                    </a:p>
                    <a:p>
                      <a:pPr marL="488950" algn="l" rtl="0" eaLnBrk="0">
                        <a:lnSpc>
                          <a:spcPts val="1150"/>
                        </a:lnSpc>
                      </a:pPr>
                      <a:r>
                        <a:rPr sz="900" spc="0" dirty="0">
                          <a:solidFill>
                            <a:srgbClr val="000000">
                              <a:alpha val="100000"/>
                            </a:srgbClr>
                          </a:solidFill>
                          <a:latin typeface="Arial" panose="020B0604020202020204"/>
                          <a:ea typeface="Arial" panose="020B0604020202020204"/>
                          <a:cs typeface="Arial" panose="020B0604020202020204"/>
                        </a:rPr>
                        <a:t>III</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196850">
                <a:tc>
                  <a:txBody>
                    <a:bodyPr/>
                    <a:lstStyle/>
                    <a:p>
                      <a:pPr algn="l" rtl="0" eaLnBrk="0">
                        <a:lnSpc>
                          <a:spcPct val="110000"/>
                        </a:lnSpc>
                      </a:pPr>
                      <a:endParaRPr lang="en-US" altLang="en-US" sz="300" dirty="0"/>
                    </a:p>
                    <a:p>
                      <a:pPr marL="470535" algn="l" rtl="0" eaLnBrk="0">
                        <a:lnSpc>
                          <a:spcPts val="1155"/>
                        </a:lnSpc>
                      </a:pP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康宁杰</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瑞</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572135" algn="l" rtl="0" eaLnBrk="0">
                        <a:lnSpc>
                          <a:spcPct val="86000"/>
                        </a:lnSpc>
                      </a:pPr>
                      <a:r>
                        <a:rPr sz="900" spc="0" dirty="0">
                          <a:solidFill>
                            <a:srgbClr val="000000">
                              <a:alpha val="100000"/>
                            </a:srgbClr>
                          </a:solidFill>
                          <a:latin typeface="Arial" panose="020B0604020202020204"/>
                          <a:ea typeface="Arial" panose="020B0604020202020204"/>
                          <a:cs typeface="Arial" panose="020B0604020202020204"/>
                        </a:rPr>
                        <a:t>KN</a:t>
                      </a:r>
                      <a:r>
                        <a:rPr sz="900" spc="80" dirty="0">
                          <a:solidFill>
                            <a:srgbClr val="000000">
                              <a:alpha val="100000"/>
                            </a:srgbClr>
                          </a:solidFill>
                          <a:latin typeface="Arial" panose="020B0604020202020204"/>
                          <a:ea typeface="Arial" panose="020B0604020202020204"/>
                          <a:cs typeface="Arial" panose="020B0604020202020204"/>
                        </a:rPr>
                        <a:t>04</a:t>
                      </a:r>
                      <a:r>
                        <a:rPr sz="900" spc="50" dirty="0">
                          <a:solidFill>
                            <a:srgbClr val="000000">
                              <a:alpha val="100000"/>
                            </a:srgbClr>
                          </a:solidFill>
                          <a:latin typeface="Arial" panose="020B0604020202020204"/>
                          <a:ea typeface="Arial" panose="020B0604020202020204"/>
                          <a:cs typeface="Arial" panose="020B0604020202020204"/>
                        </a:rPr>
                        <a:t>6</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700405" algn="l" rtl="0" eaLnBrk="0">
                        <a:lnSpc>
                          <a:spcPct val="88000"/>
                        </a:lnSpc>
                      </a:pPr>
                      <a:r>
                        <a:rPr sz="900" spc="0" dirty="0">
                          <a:solidFill>
                            <a:srgbClr val="000000">
                              <a:alpha val="100000"/>
                            </a:srgbClr>
                          </a:solidFill>
                          <a:latin typeface="Arial" panose="020B0604020202020204"/>
                          <a:ea typeface="Arial" panose="020B0604020202020204"/>
                          <a:cs typeface="Arial" panose="020B0604020202020204"/>
                        </a:rPr>
                        <a:t>PD</a:t>
                      </a:r>
                      <a:r>
                        <a:rPr sz="900" spc="12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L</a:t>
                      </a:r>
                      <a:r>
                        <a:rPr sz="900" spc="120" dirty="0">
                          <a:solidFill>
                            <a:srgbClr val="000000">
                              <a:alpha val="100000"/>
                            </a:srgbClr>
                          </a:solidFill>
                          <a:latin typeface="Arial" panose="020B0604020202020204"/>
                          <a:ea typeface="Arial" panose="020B0604020202020204"/>
                          <a:cs typeface="Arial" panose="020B0604020202020204"/>
                        </a:rPr>
                        <a:t>1/</a:t>
                      </a:r>
                      <a:r>
                        <a:rPr sz="900" spc="0" dirty="0">
                          <a:solidFill>
                            <a:srgbClr val="000000">
                              <a:alpha val="100000"/>
                            </a:srgbClr>
                          </a:solidFill>
                          <a:latin typeface="Arial" panose="020B0604020202020204"/>
                          <a:ea typeface="Arial" panose="020B0604020202020204"/>
                          <a:cs typeface="Arial" panose="020B0604020202020204"/>
                        </a:rPr>
                        <a:t>CTLA</a:t>
                      </a:r>
                      <a:r>
                        <a:rPr sz="900" spc="120" dirty="0">
                          <a:solidFill>
                            <a:srgbClr val="000000">
                              <a:alpha val="100000"/>
                            </a:srgbClr>
                          </a:solidFill>
                          <a:latin typeface="Arial" panose="020B0604020202020204"/>
                          <a:ea typeface="Arial" panose="020B0604020202020204"/>
                          <a:cs typeface="Arial" panose="020B0604020202020204"/>
                        </a:rPr>
                        <a:t>-</a:t>
                      </a:r>
                      <a:r>
                        <a:rPr sz="900" spc="80" dirty="0">
                          <a:solidFill>
                            <a:srgbClr val="000000">
                              <a:alpha val="100000"/>
                            </a:srgbClr>
                          </a:solidFill>
                          <a:latin typeface="Arial" panose="020B0604020202020204"/>
                          <a:ea typeface="Arial" panose="020B0604020202020204"/>
                          <a:cs typeface="Arial" panose="020B0604020202020204"/>
                        </a:rPr>
                        <a:t>4</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0000"/>
                        </a:lnSpc>
                      </a:pPr>
                      <a:endParaRPr lang="en-US" altLang="en-US" sz="300" dirty="0"/>
                    </a:p>
                    <a:p>
                      <a:pPr marL="488950" algn="l" rtl="0" eaLnBrk="0">
                        <a:lnSpc>
                          <a:spcPts val="1150"/>
                        </a:lnSpc>
                      </a:pPr>
                      <a:r>
                        <a:rPr sz="900" spc="0" dirty="0">
                          <a:solidFill>
                            <a:srgbClr val="000000">
                              <a:alpha val="100000"/>
                            </a:srgbClr>
                          </a:solidFill>
                          <a:latin typeface="Arial" panose="020B0604020202020204"/>
                          <a:ea typeface="Arial" panose="020B0604020202020204"/>
                          <a:cs typeface="Arial" panose="020B0604020202020204"/>
                        </a:rPr>
                        <a:t>III</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3200">
                <a:tc>
                  <a:txBody>
                    <a:bodyPr/>
                    <a:lstStyle/>
                    <a:p>
                      <a:pPr algn="l" rtl="0" eaLnBrk="0">
                        <a:lnSpc>
                          <a:spcPct val="110000"/>
                        </a:lnSpc>
                      </a:pPr>
                      <a:endParaRPr lang="en-US" altLang="en-US" sz="300" dirty="0"/>
                    </a:p>
                    <a:p>
                      <a:pPr marL="471805" algn="l" rtl="0" eaLnBrk="0">
                        <a:lnSpc>
                          <a:spcPts val="1155"/>
                        </a:lnSpc>
                        <a:spcBef>
                          <a:spcPts val="0"/>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齐鲁制</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药</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5000"/>
                        </a:lnSpc>
                      </a:pPr>
                      <a:endParaRPr lang="en-US" altLang="en-US" sz="300" dirty="0"/>
                    </a:p>
                    <a:p>
                      <a:pPr marL="514985" algn="l" rtl="0" eaLnBrk="0">
                        <a:lnSpc>
                          <a:spcPct val="88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QL</a:t>
                      </a:r>
                      <a:r>
                        <a:rPr sz="900" spc="20" dirty="0">
                          <a:solidFill>
                            <a:srgbClr val="000000">
                              <a:alpha val="100000"/>
                            </a:srgbClr>
                          </a:solidFill>
                          <a:latin typeface="Arial" panose="020B0604020202020204"/>
                          <a:ea typeface="Arial" panose="020B0604020202020204"/>
                          <a:cs typeface="Arial" panose="020B0604020202020204"/>
                        </a:rPr>
                        <a:t>-</a:t>
                      </a:r>
                      <a:r>
                        <a:rPr sz="900" spc="20" dirty="0">
                          <a:solidFill>
                            <a:srgbClr val="000000">
                              <a:alpha val="100000"/>
                            </a:srgbClr>
                          </a:solidFill>
                          <a:latin typeface="Arial" panose="020B0604020202020204"/>
                          <a:ea typeface="Arial" panose="020B0604020202020204"/>
                          <a:cs typeface="Arial" panose="020B0604020202020204"/>
                        </a:rPr>
                        <a:t> </a:t>
                      </a:r>
                      <a:r>
                        <a:rPr sz="900" spc="20" dirty="0">
                          <a:solidFill>
                            <a:srgbClr val="000000">
                              <a:alpha val="100000"/>
                            </a:srgbClr>
                          </a:solidFill>
                          <a:latin typeface="Arial" panose="020B0604020202020204"/>
                          <a:ea typeface="Arial" panose="020B0604020202020204"/>
                          <a:cs typeface="Arial" panose="020B0604020202020204"/>
                        </a:rPr>
                        <a:t>17</a:t>
                      </a:r>
                      <a:r>
                        <a:rPr sz="900" spc="0" dirty="0">
                          <a:solidFill>
                            <a:srgbClr val="000000">
                              <a:alpha val="100000"/>
                            </a:srgbClr>
                          </a:solidFill>
                          <a:latin typeface="Arial" panose="020B0604020202020204"/>
                          <a:ea typeface="Arial" panose="020B0604020202020204"/>
                          <a:cs typeface="Arial" panose="020B0604020202020204"/>
                        </a:rPr>
                        <a:t>06</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7000"/>
                        </a:lnSpc>
                      </a:pPr>
                      <a:endParaRPr lang="en-US" altLang="en-US" sz="300" dirty="0"/>
                    </a:p>
                    <a:p>
                      <a:pPr marL="735965" algn="l" rtl="0" eaLnBrk="0">
                        <a:lnSpc>
                          <a:spcPct val="87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PD</a:t>
                      </a:r>
                      <a:r>
                        <a:rPr sz="900" spc="50" dirty="0">
                          <a:solidFill>
                            <a:srgbClr val="000000">
                              <a:alpha val="100000"/>
                            </a:srgbClr>
                          </a:solidFill>
                          <a:latin typeface="Arial" panose="020B0604020202020204"/>
                          <a:ea typeface="Arial" panose="020B0604020202020204"/>
                          <a:cs typeface="Arial" panose="020B0604020202020204"/>
                        </a:rPr>
                        <a:t>-</a:t>
                      </a:r>
                      <a:r>
                        <a:rPr sz="900" spc="50" dirty="0">
                          <a:solidFill>
                            <a:srgbClr val="000000">
                              <a:alpha val="100000"/>
                            </a:srgbClr>
                          </a:solidFill>
                          <a:latin typeface="Arial" panose="020B0604020202020204"/>
                          <a:ea typeface="Arial" panose="020B0604020202020204"/>
                          <a:cs typeface="Arial" panose="020B0604020202020204"/>
                        </a:rPr>
                        <a:t> </a:t>
                      </a:r>
                      <a:r>
                        <a:rPr sz="900" spc="50" dirty="0">
                          <a:solidFill>
                            <a:srgbClr val="000000">
                              <a:alpha val="100000"/>
                            </a:srgbClr>
                          </a:solidFill>
                          <a:latin typeface="Arial" panose="020B0604020202020204"/>
                          <a:ea typeface="Arial" panose="020B0604020202020204"/>
                          <a:cs typeface="Arial" panose="020B0604020202020204"/>
                        </a:rPr>
                        <a:t>1/</a:t>
                      </a:r>
                      <a:r>
                        <a:rPr sz="900" spc="0" dirty="0">
                          <a:solidFill>
                            <a:srgbClr val="000000">
                              <a:alpha val="100000"/>
                            </a:srgbClr>
                          </a:solidFill>
                          <a:latin typeface="Arial" panose="020B0604020202020204"/>
                          <a:ea typeface="Arial" panose="020B0604020202020204"/>
                          <a:cs typeface="Arial" panose="020B0604020202020204"/>
                        </a:rPr>
                        <a:t>CTLA</a:t>
                      </a:r>
                      <a:r>
                        <a:rPr sz="900" spc="50" dirty="0">
                          <a:solidFill>
                            <a:srgbClr val="000000">
                              <a:alpha val="100000"/>
                            </a:srgbClr>
                          </a:solidFill>
                          <a:latin typeface="Arial" panose="020B0604020202020204"/>
                          <a:ea typeface="Arial" panose="020B0604020202020204"/>
                          <a:cs typeface="Arial" panose="020B0604020202020204"/>
                        </a:rPr>
                        <a:t>-</a:t>
                      </a:r>
                      <a:r>
                        <a:rPr sz="900" spc="10" dirty="0">
                          <a:solidFill>
                            <a:srgbClr val="000000">
                              <a:alpha val="100000"/>
                            </a:srgbClr>
                          </a:solidFill>
                          <a:latin typeface="Arial" panose="020B0604020202020204"/>
                          <a:ea typeface="Arial" panose="020B0604020202020204"/>
                          <a:cs typeface="Arial" panose="020B0604020202020204"/>
                        </a:rPr>
                        <a:t>4</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0000"/>
                        </a:lnSpc>
                      </a:pPr>
                      <a:endParaRPr lang="en-US" altLang="en-US" sz="300" dirty="0"/>
                    </a:p>
                    <a:p>
                      <a:pPr marL="488950" algn="l" rtl="0" eaLnBrk="0">
                        <a:lnSpc>
                          <a:spcPts val="115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III</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bl>
          </a:graphicData>
        </a:graphic>
      </p:graphicFrame>
      <p:graphicFrame>
        <p:nvGraphicFramePr>
          <p:cNvPr id="858" name="table 858"/>
          <p:cNvGraphicFramePr>
            <a:graphicFrameLocks noGrp="1"/>
          </p:cNvGraphicFramePr>
          <p:nvPr/>
        </p:nvGraphicFramePr>
        <p:xfrm>
          <a:off x="5311394" y="4121404"/>
          <a:ext cx="6343649" cy="966470"/>
        </p:xfrm>
        <a:graphic>
          <a:graphicData uri="http://schemas.openxmlformats.org/drawingml/2006/table">
            <a:tbl>
              <a:tblPr/>
              <a:tblGrid>
                <a:gridCol w="1438910"/>
                <a:gridCol w="1846579"/>
                <a:gridCol w="1870075"/>
                <a:gridCol w="1188085"/>
              </a:tblGrid>
              <a:tr h="228600">
                <a:tc>
                  <a:txBody>
                    <a:bodyPr/>
                    <a:lstStyle/>
                    <a:p>
                      <a:pPr algn="l" rtl="0" eaLnBrk="0">
                        <a:lnSpc>
                          <a:spcPct val="114000"/>
                        </a:lnSpc>
                      </a:pPr>
                      <a:endParaRPr lang="en-US" altLang="en-US" sz="400" dirty="0"/>
                    </a:p>
                    <a:p>
                      <a:pPr marL="599440" algn="l" rtl="0" eaLnBrk="0">
                        <a:lnSpc>
                          <a:spcPts val="1155"/>
                        </a:lnSpc>
                        <a:spcBef>
                          <a:spcPts val="0"/>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公</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司</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400" dirty="0"/>
                    </a:p>
                    <a:p>
                      <a:pPr marL="799465" algn="l" rtl="0" eaLnBrk="0">
                        <a:lnSpc>
                          <a:spcPts val="1155"/>
                        </a:lnSpc>
                        <a:spcBef>
                          <a:spcPts val="0"/>
                        </a:spcBef>
                      </a:pPr>
                      <a:r>
                        <a:rPr sz="900" spc="100" dirty="0">
                          <a:solidFill>
                            <a:srgbClr val="FFFFFF">
                              <a:alpha val="100000"/>
                            </a:srgbClr>
                          </a:solidFill>
                          <a:latin typeface="微软雅黑" panose="020B0503020204020204" charset="-122"/>
                          <a:ea typeface="微软雅黑" panose="020B0503020204020204" charset="-122"/>
                          <a:cs typeface="微软雅黑" panose="020B0503020204020204" charset="-122"/>
                        </a:rPr>
                        <a:t>产</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400" dirty="0"/>
                    </a:p>
                    <a:p>
                      <a:pPr marL="749300" algn="l" rtl="0" eaLnBrk="0">
                        <a:lnSpc>
                          <a:spcPts val="1155"/>
                        </a:lnSpc>
                        <a:spcBef>
                          <a:spcPts val="0"/>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适应</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症</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400" dirty="0"/>
                    </a:p>
                    <a:p>
                      <a:pPr marL="467995" algn="l" rtl="0" eaLnBrk="0">
                        <a:lnSpc>
                          <a:spcPts val="1155"/>
                        </a:lnSpc>
                        <a:spcBef>
                          <a:spcPts val="0"/>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进</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度</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r>
              <a:tr h="243839">
                <a:tc>
                  <a:txBody>
                    <a:bodyPr/>
                    <a:lstStyle/>
                    <a:p>
                      <a:pPr algn="l" rtl="0" eaLnBrk="0">
                        <a:lnSpc>
                          <a:spcPct val="108000"/>
                        </a:lnSpc>
                      </a:pPr>
                      <a:endParaRPr lang="en-US" altLang="en-US" sz="400" dirty="0"/>
                    </a:p>
                    <a:p>
                      <a:pPr marL="259080" algn="l" rtl="0" eaLnBrk="0">
                        <a:lnSpc>
                          <a:spcPts val="1085"/>
                        </a:lnSpc>
                        <a:spcBef>
                          <a:spcPts val="5"/>
                        </a:spcBef>
                      </a:pPr>
                      <a:r>
                        <a:rPr sz="900" spc="230" dirty="0">
                          <a:solidFill>
                            <a:srgbClr val="000000">
                              <a:alpha val="100000"/>
                            </a:srgbClr>
                          </a:solidFill>
                          <a:latin typeface="微软雅黑" panose="020B0503020204020204" charset="-122"/>
                          <a:ea typeface="微软雅黑" panose="020B0503020204020204" charset="-122"/>
                          <a:cs typeface="微软雅黑" panose="020B0503020204020204" charset="-122"/>
                        </a:rPr>
                        <a:t>百济</a:t>
                      </a:r>
                      <a:r>
                        <a:rPr sz="900" spc="22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Zymeworks</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500" dirty="0"/>
                    </a:p>
                    <a:p>
                      <a:pPr marL="556895" algn="l" rtl="0" eaLnBrk="0">
                        <a:lnSpc>
                          <a:spcPct val="86000"/>
                        </a:lnSpc>
                        <a:spcBef>
                          <a:spcPts val="5"/>
                        </a:spcBef>
                      </a:pPr>
                      <a:r>
                        <a:rPr sz="900" spc="50" dirty="0">
                          <a:solidFill>
                            <a:srgbClr val="000000">
                              <a:alpha val="100000"/>
                            </a:srgbClr>
                          </a:solidFill>
                          <a:latin typeface="Arial" panose="020B0604020202020204"/>
                          <a:ea typeface="Arial" panose="020B0604020202020204"/>
                          <a:cs typeface="Arial" panose="020B0604020202020204"/>
                        </a:rPr>
                        <a:t>Zanidatama</a:t>
                      </a:r>
                      <a:r>
                        <a:rPr sz="900" spc="40" dirty="0">
                          <a:solidFill>
                            <a:srgbClr val="000000">
                              <a:alpha val="100000"/>
                            </a:srgbClr>
                          </a:solidFill>
                          <a:latin typeface="Arial" panose="020B0604020202020204"/>
                          <a:ea typeface="Arial" panose="020B0604020202020204"/>
                          <a:cs typeface="Arial" panose="020B0604020202020204"/>
                        </a:rPr>
                        <a:t>b</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8000"/>
                        </a:lnSpc>
                      </a:pPr>
                      <a:endParaRPr lang="en-US" altLang="en-US" sz="400" dirty="0"/>
                    </a:p>
                    <a:p>
                      <a:pPr marL="824230" algn="l" rtl="0" eaLnBrk="0">
                        <a:lnSpc>
                          <a:spcPts val="1155"/>
                        </a:lnSpc>
                        <a:spcBef>
                          <a:spcPts val="5"/>
                        </a:spcBef>
                      </a:pPr>
                      <a:r>
                        <a:rPr sz="9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胃</a:t>
                      </a: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8000"/>
                        </a:lnSpc>
                      </a:pPr>
                      <a:endParaRPr lang="en-US" altLang="en-US" sz="400" dirty="0"/>
                    </a:p>
                    <a:p>
                      <a:pPr marL="488315" algn="l" rtl="0" eaLnBrk="0">
                        <a:lnSpc>
                          <a:spcPts val="115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III</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43839">
                <a:tc rowSpan="2">
                  <a:txBody>
                    <a:bodyPr/>
                    <a:lstStyle/>
                    <a:p>
                      <a:pPr algn="l" rtl="0" eaLnBrk="0">
                        <a:lnSpc>
                          <a:spcPct val="123000"/>
                        </a:lnSpc>
                      </a:pPr>
                      <a:endParaRPr lang="en-US" altLang="en-US" sz="1000" dirty="0"/>
                    </a:p>
                    <a:p>
                      <a:pPr marL="472440" algn="l" rtl="0" eaLnBrk="0">
                        <a:lnSpc>
                          <a:spcPts val="1155"/>
                        </a:lnSpc>
                        <a:spcBef>
                          <a:spcPts val="5"/>
                        </a:spcBef>
                      </a:pP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康宁杰</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瑞</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rowSpan="2">
                  <a:txBody>
                    <a:bodyPr/>
                    <a:lstStyle/>
                    <a:p>
                      <a:pPr algn="l" rtl="0" eaLnBrk="0">
                        <a:lnSpc>
                          <a:spcPct val="132000"/>
                        </a:lnSpc>
                      </a:pPr>
                      <a:endParaRPr lang="en-US" altLang="en-US" sz="1000" dirty="0"/>
                    </a:p>
                    <a:p>
                      <a:pPr marL="740410" algn="l" rtl="0" eaLnBrk="0">
                        <a:lnSpc>
                          <a:spcPct val="86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KN</a:t>
                      </a:r>
                      <a:r>
                        <a:rPr sz="900" spc="80" dirty="0">
                          <a:solidFill>
                            <a:srgbClr val="000000">
                              <a:alpha val="100000"/>
                            </a:srgbClr>
                          </a:solidFill>
                          <a:latin typeface="Arial" panose="020B0604020202020204"/>
                          <a:ea typeface="Arial" panose="020B0604020202020204"/>
                          <a:cs typeface="Arial" panose="020B0604020202020204"/>
                        </a:rPr>
                        <a:t>02</a:t>
                      </a:r>
                      <a:r>
                        <a:rPr sz="900" spc="50" dirty="0">
                          <a:solidFill>
                            <a:srgbClr val="000000">
                              <a:alpha val="100000"/>
                            </a:srgbClr>
                          </a:solidFill>
                          <a:latin typeface="Arial" panose="020B0604020202020204"/>
                          <a:ea typeface="Arial" panose="020B0604020202020204"/>
                          <a:cs typeface="Arial" panose="020B0604020202020204"/>
                        </a:rPr>
                        <a:t>6</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8000"/>
                        </a:lnSpc>
                      </a:pPr>
                      <a:endParaRPr lang="en-US" altLang="en-US" sz="400" dirty="0"/>
                    </a:p>
                    <a:p>
                      <a:pPr marL="824230" algn="l" rtl="0" eaLnBrk="0">
                        <a:lnSpc>
                          <a:spcPts val="1155"/>
                        </a:lnSpc>
                        <a:spcBef>
                          <a:spcPts val="5"/>
                        </a:spcBef>
                      </a:pPr>
                      <a:r>
                        <a:rPr sz="9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胃</a:t>
                      </a: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8000"/>
                        </a:lnSpc>
                      </a:pPr>
                      <a:endParaRPr lang="en-US" altLang="en-US" sz="400" dirty="0"/>
                    </a:p>
                    <a:p>
                      <a:pPr marL="488315" algn="l" rtl="0" eaLnBrk="0">
                        <a:lnSpc>
                          <a:spcPts val="115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III</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250189">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8000"/>
                        </a:lnSpc>
                      </a:pPr>
                      <a:endParaRPr lang="en-US" altLang="en-US" sz="400" dirty="0"/>
                    </a:p>
                    <a:p>
                      <a:pPr marL="748665" algn="l" rtl="0" eaLnBrk="0">
                        <a:lnSpc>
                          <a:spcPts val="1155"/>
                        </a:lnSpc>
                        <a:spcBef>
                          <a:spcPts val="5"/>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乳腺</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8000"/>
                        </a:lnSpc>
                      </a:pPr>
                      <a:endParaRPr lang="en-US" altLang="en-US" sz="400" dirty="0"/>
                    </a:p>
                    <a:p>
                      <a:pPr marL="378460" algn="l" rtl="0" eaLnBrk="0">
                        <a:lnSpc>
                          <a:spcPts val="115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II</a:t>
                      </a: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期完</a:t>
                      </a:r>
                      <a:r>
                        <a:rPr sz="9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成</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bl>
          </a:graphicData>
        </a:graphic>
      </p:graphicFrame>
      <p:graphicFrame>
        <p:nvGraphicFramePr>
          <p:cNvPr id="859" name="table 859"/>
          <p:cNvGraphicFramePr>
            <a:graphicFrameLocks noGrp="1"/>
          </p:cNvGraphicFramePr>
          <p:nvPr/>
        </p:nvGraphicFramePr>
        <p:xfrm>
          <a:off x="5303901" y="5461889"/>
          <a:ext cx="6343650" cy="722629"/>
        </p:xfrm>
        <a:graphic>
          <a:graphicData uri="http://schemas.openxmlformats.org/drawingml/2006/table">
            <a:tbl>
              <a:tblPr/>
              <a:tblGrid>
                <a:gridCol w="1272539"/>
                <a:gridCol w="1266189"/>
                <a:gridCol w="1266189"/>
                <a:gridCol w="1266189"/>
                <a:gridCol w="1272540"/>
              </a:tblGrid>
              <a:tr h="228600">
                <a:tc>
                  <a:txBody>
                    <a:bodyPr/>
                    <a:lstStyle/>
                    <a:p>
                      <a:pPr algn="l" rtl="0" eaLnBrk="0">
                        <a:lnSpc>
                          <a:spcPct val="114000"/>
                        </a:lnSpc>
                      </a:pPr>
                      <a:endParaRPr lang="en-US" altLang="en-US" sz="400" dirty="0"/>
                    </a:p>
                    <a:p>
                      <a:pPr marL="516255"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公</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司</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400" dirty="0"/>
                    </a:p>
                    <a:p>
                      <a:pPr marL="509270" algn="l" rtl="0" eaLnBrk="0">
                        <a:lnSpc>
                          <a:spcPts val="1155"/>
                        </a:lnSpc>
                        <a:spcBef>
                          <a:spcPts val="5"/>
                        </a:spcBef>
                      </a:pPr>
                      <a:r>
                        <a:rPr sz="900" spc="100" dirty="0">
                          <a:solidFill>
                            <a:srgbClr val="FFFFFF">
                              <a:alpha val="100000"/>
                            </a:srgbClr>
                          </a:solidFill>
                          <a:latin typeface="微软雅黑" panose="020B0503020204020204" charset="-122"/>
                          <a:ea typeface="微软雅黑" panose="020B0503020204020204" charset="-122"/>
                          <a:cs typeface="微软雅黑" panose="020B0503020204020204" charset="-122"/>
                        </a:rPr>
                        <a:t>产</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400" dirty="0"/>
                    </a:p>
                    <a:p>
                      <a:pPr marL="509905"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靶</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点</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400" dirty="0"/>
                    </a:p>
                    <a:p>
                      <a:pPr marL="447040"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适应</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症</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400" dirty="0"/>
                    </a:p>
                    <a:p>
                      <a:pPr marL="509905" algn="l" rtl="0" eaLnBrk="0">
                        <a:lnSpc>
                          <a:spcPts val="1155"/>
                        </a:lnSpc>
                        <a:spcBef>
                          <a:spcPts val="5"/>
                        </a:spcBef>
                      </a:pPr>
                      <a:r>
                        <a:rPr sz="900" spc="90" dirty="0">
                          <a:solidFill>
                            <a:srgbClr val="FFFFFF">
                              <a:alpha val="100000"/>
                            </a:srgbClr>
                          </a:solidFill>
                          <a:latin typeface="微软雅黑" panose="020B0503020204020204" charset="-122"/>
                          <a:ea typeface="微软雅黑" panose="020B0503020204020204" charset="-122"/>
                          <a:cs typeface="微软雅黑" panose="020B0503020204020204" charset="-122"/>
                        </a:rPr>
                        <a:t>进</a:t>
                      </a:r>
                      <a:r>
                        <a:rPr sz="900" spc="80" dirty="0">
                          <a:solidFill>
                            <a:srgbClr val="FFFFFF">
                              <a:alpha val="100000"/>
                            </a:srgbClr>
                          </a:solidFill>
                          <a:latin typeface="微软雅黑" panose="020B0503020204020204" charset="-122"/>
                          <a:ea typeface="微软雅黑" panose="020B0503020204020204" charset="-122"/>
                          <a:cs typeface="微软雅黑" panose="020B0503020204020204" charset="-122"/>
                        </a:rPr>
                        <a:t>度</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r>
              <a:tr h="243840">
                <a:tc>
                  <a:txBody>
                    <a:bodyPr/>
                    <a:lstStyle/>
                    <a:p>
                      <a:pPr algn="l" rtl="0" eaLnBrk="0">
                        <a:lnSpc>
                          <a:spcPct val="109000"/>
                        </a:lnSpc>
                      </a:pPr>
                      <a:endParaRPr lang="en-US" altLang="en-US" sz="400" dirty="0"/>
                    </a:p>
                    <a:p>
                      <a:pPr marL="389890" algn="l" rtl="0" eaLnBrk="0">
                        <a:lnSpc>
                          <a:spcPts val="1155"/>
                        </a:lnSpc>
                        <a:spcBef>
                          <a:spcPts val="0"/>
                        </a:spcBef>
                      </a:pPr>
                      <a:r>
                        <a:rPr sz="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百利天</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恒</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3000"/>
                        </a:lnSpc>
                      </a:pPr>
                      <a:endParaRPr lang="en-US" altLang="en-US" sz="500" dirty="0"/>
                    </a:p>
                    <a:p>
                      <a:pPr marL="410845"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SI</a:t>
                      </a:r>
                      <a:r>
                        <a:rPr sz="900" spc="8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B</a:t>
                      </a:r>
                      <a:r>
                        <a:rPr sz="900" spc="80" dirty="0">
                          <a:solidFill>
                            <a:srgbClr val="000000">
                              <a:alpha val="100000"/>
                            </a:srgbClr>
                          </a:solidFill>
                          <a:latin typeface="Arial" panose="020B0604020202020204"/>
                          <a:ea typeface="Arial" panose="020B0604020202020204"/>
                          <a:cs typeface="Arial" panose="020B0604020202020204"/>
                        </a:rPr>
                        <a:t>00</a:t>
                      </a:r>
                      <a:r>
                        <a:rPr sz="900" spc="50" dirty="0">
                          <a:solidFill>
                            <a:srgbClr val="000000">
                              <a:alpha val="100000"/>
                            </a:srgbClr>
                          </a:solidFill>
                          <a:latin typeface="Arial" panose="020B0604020202020204"/>
                          <a:ea typeface="Arial" panose="020B0604020202020204"/>
                          <a:cs typeface="Arial" panose="020B0604020202020204"/>
                        </a:rPr>
                        <a:t>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3000"/>
                        </a:lnSpc>
                      </a:pPr>
                      <a:endParaRPr lang="en-US" altLang="en-US" sz="500" dirty="0"/>
                    </a:p>
                    <a:p>
                      <a:pPr marL="281305"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EGFR</a:t>
                      </a:r>
                      <a:r>
                        <a:rPr sz="900" spc="24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HER</a:t>
                      </a:r>
                      <a:r>
                        <a:rPr sz="900" spc="220" dirty="0">
                          <a:solidFill>
                            <a:srgbClr val="000000">
                              <a:alpha val="100000"/>
                            </a:srgbClr>
                          </a:solidFill>
                          <a:latin typeface="Arial" panose="020B0604020202020204"/>
                          <a:ea typeface="Arial" panose="020B0604020202020204"/>
                          <a:cs typeface="Arial" panose="020B0604020202020204"/>
                        </a:rPr>
                        <a:t>3</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9000"/>
                        </a:lnSpc>
                      </a:pPr>
                      <a:endParaRPr lang="en-US" altLang="en-US" sz="400" dirty="0"/>
                    </a:p>
                    <a:p>
                      <a:pPr marL="255270" algn="l" rtl="0" eaLnBrk="0">
                        <a:lnSpc>
                          <a:spcPts val="1150"/>
                        </a:lnSpc>
                        <a:spcBef>
                          <a:spcPts val="0"/>
                        </a:spcBef>
                      </a:pP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肺癌等实体</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9000"/>
                        </a:lnSpc>
                      </a:pPr>
                      <a:endParaRPr lang="en-US" altLang="en-US" sz="400" dirty="0"/>
                    </a:p>
                    <a:p>
                      <a:pPr marL="530225" algn="l" rtl="0" eaLnBrk="0">
                        <a:lnSpc>
                          <a:spcPts val="115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III</a:t>
                      </a:r>
                      <a:r>
                        <a:rPr sz="9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50189">
                <a:tc>
                  <a:txBody>
                    <a:bodyPr/>
                    <a:lstStyle/>
                    <a:p>
                      <a:pPr algn="l" rtl="0" eaLnBrk="0">
                        <a:lnSpc>
                          <a:spcPct val="105000"/>
                        </a:lnSpc>
                      </a:pPr>
                      <a:endParaRPr lang="en-US" altLang="en-US" sz="500" dirty="0"/>
                    </a:p>
                    <a:p>
                      <a:pPr marL="472440" algn="l" rtl="0" eaLnBrk="0">
                        <a:lnSpc>
                          <a:spcPct val="86000"/>
                        </a:lnSpc>
                        <a:spcBef>
                          <a:spcPts val="5"/>
                        </a:spcBef>
                      </a:pPr>
                      <a:r>
                        <a:rPr sz="900" spc="40" dirty="0">
                          <a:solidFill>
                            <a:srgbClr val="000000">
                              <a:alpha val="100000"/>
                            </a:srgbClr>
                          </a:solidFill>
                          <a:latin typeface="Arial" panose="020B0604020202020204"/>
                          <a:ea typeface="Arial" panose="020B0604020202020204"/>
                          <a:cs typeface="Arial" panose="020B0604020202020204"/>
                        </a:rPr>
                        <a:t>Meru</a:t>
                      </a:r>
                      <a:r>
                        <a:rPr sz="900" spc="30" dirty="0">
                          <a:solidFill>
                            <a:srgbClr val="000000">
                              <a:alpha val="100000"/>
                            </a:srgbClr>
                          </a:solidFill>
                          <a:latin typeface="Arial" panose="020B0604020202020204"/>
                          <a:ea typeface="Arial" panose="020B0604020202020204"/>
                          <a:cs typeface="Arial" panose="020B0604020202020204"/>
                        </a:rPr>
                        <a:t>s</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5000"/>
                        </a:lnSpc>
                      </a:pPr>
                      <a:endParaRPr lang="en-US" altLang="en-US" sz="500" dirty="0"/>
                    </a:p>
                    <a:p>
                      <a:pPr marL="182245" algn="l" rtl="0" eaLnBrk="0">
                        <a:lnSpc>
                          <a:spcPct val="86000"/>
                        </a:lnSpc>
                        <a:spcBef>
                          <a:spcPts val="5"/>
                        </a:spcBef>
                      </a:pPr>
                      <a:r>
                        <a:rPr sz="900" spc="60" dirty="0">
                          <a:solidFill>
                            <a:srgbClr val="000000">
                              <a:alpha val="100000"/>
                            </a:srgbClr>
                          </a:solidFill>
                          <a:latin typeface="Arial" panose="020B0604020202020204"/>
                          <a:ea typeface="Arial" panose="020B0604020202020204"/>
                          <a:cs typeface="Arial" panose="020B0604020202020204"/>
                        </a:rPr>
                        <a:t>Zenocutuzum</a:t>
                      </a:r>
                      <a:r>
                        <a:rPr sz="900" spc="0" dirty="0">
                          <a:solidFill>
                            <a:srgbClr val="000000">
                              <a:alpha val="100000"/>
                            </a:srgbClr>
                          </a:solidFill>
                          <a:latin typeface="Arial" panose="020B0604020202020204"/>
                          <a:ea typeface="Arial" panose="020B0604020202020204"/>
                          <a:cs typeface="Arial" panose="020B0604020202020204"/>
                        </a:rPr>
                        <a:t>ab</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3000"/>
                        </a:lnSpc>
                      </a:pPr>
                      <a:endParaRPr lang="en-US" altLang="en-US" sz="500" dirty="0"/>
                    </a:p>
                    <a:p>
                      <a:pPr marL="288925" algn="l" rtl="0" eaLnBrk="0">
                        <a:lnSpc>
                          <a:spcPct val="8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HER</a:t>
                      </a:r>
                      <a:r>
                        <a:rPr sz="900" spc="160" dirty="0">
                          <a:solidFill>
                            <a:srgbClr val="000000">
                              <a:alpha val="100000"/>
                            </a:srgbClr>
                          </a:solidFill>
                          <a:latin typeface="Arial" panose="020B0604020202020204"/>
                          <a:ea typeface="Arial" panose="020B0604020202020204"/>
                          <a:cs typeface="Arial" panose="020B0604020202020204"/>
                        </a:rPr>
                        <a:t>2/</a:t>
                      </a:r>
                      <a:r>
                        <a:rPr sz="900" spc="0" dirty="0">
                          <a:solidFill>
                            <a:srgbClr val="000000">
                              <a:alpha val="100000"/>
                            </a:srgbClr>
                          </a:solidFill>
                          <a:latin typeface="Arial" panose="020B0604020202020204"/>
                          <a:ea typeface="Arial" panose="020B0604020202020204"/>
                          <a:cs typeface="Arial" panose="020B0604020202020204"/>
                        </a:rPr>
                        <a:t>HER</a:t>
                      </a:r>
                      <a:r>
                        <a:rPr sz="900" spc="130" dirty="0">
                          <a:solidFill>
                            <a:srgbClr val="000000">
                              <a:alpha val="100000"/>
                            </a:srgbClr>
                          </a:solidFill>
                          <a:latin typeface="Arial" panose="020B0604020202020204"/>
                          <a:ea typeface="Arial" panose="020B0604020202020204"/>
                          <a:cs typeface="Arial" panose="020B0604020202020204"/>
                        </a:rPr>
                        <a:t>3</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9000"/>
                        </a:lnSpc>
                      </a:pPr>
                      <a:endParaRPr lang="en-US" altLang="en-US" sz="400" dirty="0"/>
                    </a:p>
                    <a:p>
                      <a:pPr marL="255270" algn="l" rtl="0" eaLnBrk="0">
                        <a:lnSpc>
                          <a:spcPts val="1150"/>
                        </a:lnSpc>
                        <a:spcBef>
                          <a:spcPts val="0"/>
                        </a:spcBef>
                      </a:pPr>
                      <a:r>
                        <a:rPr sz="9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肺癌等实体</a:t>
                      </a:r>
                      <a:r>
                        <a:rPr sz="9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9000"/>
                        </a:lnSpc>
                      </a:pPr>
                      <a:endParaRPr lang="en-US" altLang="en-US" sz="400" dirty="0"/>
                    </a:p>
                    <a:p>
                      <a:pPr marL="546735" algn="l" rtl="0" eaLnBrk="0">
                        <a:lnSpc>
                          <a:spcPts val="115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II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bl>
          </a:graphicData>
        </a:graphic>
      </p:graphicFrame>
      <p:sp>
        <p:nvSpPr>
          <p:cNvPr id="860" name="textbox 860"/>
          <p:cNvSpPr/>
          <p:nvPr/>
        </p:nvSpPr>
        <p:spPr>
          <a:xfrm>
            <a:off x="613968" y="380517"/>
            <a:ext cx="4903470" cy="380365"/>
          </a:xfrm>
          <a:prstGeom prst="rect">
            <a:avLst/>
          </a:prstGeom>
        </p:spPr>
        <p:txBody>
          <a:bodyPr vert="horz" wrap="square" lIns="0" tIns="0" rIns="0" bIns="0"/>
          <a:lstStyle/>
          <a:p>
            <a:pPr algn="l" rtl="0" eaLnBrk="0">
              <a:lnSpc>
                <a:spcPct val="81000"/>
              </a:lnSpc>
            </a:pPr>
            <a:endParaRPr lang="en-US" altLang="en-US" sz="100" dirty="0"/>
          </a:p>
          <a:p>
            <a:pPr marL="12700" algn="l" rtl="0" eaLnBrk="0">
              <a:lnSpc>
                <a:spcPct val="97000"/>
              </a:lnSpc>
            </a:pP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从免疫双抗到靶向双抗进入第一梯队</a:t>
            </a:r>
            <a:endParaRPr lang="en-US" altLang="en-US" sz="2400" dirty="0"/>
          </a:p>
        </p:txBody>
      </p:sp>
      <p:pic>
        <p:nvPicPr>
          <p:cNvPr id="861" name="picture 861"/>
          <p:cNvPicPr>
            <a:picLocks noChangeAspect="1"/>
          </p:cNvPicPr>
          <p:nvPr/>
        </p:nvPicPr>
        <p:blipFill>
          <a:blip r:embed="rId1"/>
          <a:stretch>
            <a:fillRect/>
          </a:stretch>
        </p:blipFill>
        <p:spPr>
          <a:xfrm rot="21600000">
            <a:off x="9143" y="859535"/>
            <a:ext cx="12182856" cy="89915"/>
          </a:xfrm>
          <a:prstGeom prst="rect">
            <a:avLst/>
          </a:prstGeom>
        </p:spPr>
      </p:pic>
      <p:sp>
        <p:nvSpPr>
          <p:cNvPr id="864" name="textbox 864"/>
          <p:cNvSpPr/>
          <p:nvPr/>
        </p:nvSpPr>
        <p:spPr>
          <a:xfrm>
            <a:off x="5319079" y="1026750"/>
            <a:ext cx="1735454" cy="203200"/>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97000"/>
              </a:lnSpc>
            </a:pP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国产后期</a:t>
            </a:r>
            <a:r>
              <a:rPr sz="1200" b="1" spc="0" dirty="0">
                <a:solidFill>
                  <a:srgbClr val="0B4EA2">
                    <a:alpha val="100000"/>
                  </a:srgbClr>
                </a:solidFill>
                <a:latin typeface="Arial" panose="020B0604020202020204"/>
                <a:ea typeface="Arial" panose="020B0604020202020204"/>
                <a:cs typeface="Arial" panose="020B0604020202020204"/>
              </a:rPr>
              <a:t>PD</a:t>
            </a:r>
            <a:r>
              <a:rPr sz="1200" b="1" spc="-10" dirty="0">
                <a:solidFill>
                  <a:srgbClr val="0B4EA2">
                    <a:alpha val="100000"/>
                  </a:srgbClr>
                </a:solidFill>
                <a:latin typeface="Arial" panose="020B0604020202020204"/>
                <a:ea typeface="Arial" panose="020B0604020202020204"/>
                <a:cs typeface="Arial" panose="020B0604020202020204"/>
              </a:rPr>
              <a:t>-(</a:t>
            </a:r>
            <a:r>
              <a:rPr sz="1200" b="1" spc="0" dirty="0">
                <a:solidFill>
                  <a:srgbClr val="0B4EA2">
                    <a:alpha val="100000"/>
                  </a:srgbClr>
                </a:solidFill>
                <a:latin typeface="Arial" panose="020B0604020202020204"/>
                <a:ea typeface="Arial" panose="020B0604020202020204"/>
                <a:cs typeface="Arial" panose="020B0604020202020204"/>
              </a:rPr>
              <a:t>L</a:t>
            </a:r>
            <a:r>
              <a:rPr sz="1200" b="1" spc="-10" dirty="0">
                <a:solidFill>
                  <a:srgbClr val="0B4EA2">
                    <a:alpha val="100000"/>
                  </a:srgbClr>
                </a:solidFill>
                <a:latin typeface="Arial" panose="020B0604020202020204"/>
                <a:ea typeface="Arial" panose="020B0604020202020204"/>
                <a:cs typeface="Arial" panose="020B0604020202020204"/>
              </a:rPr>
              <a:t>)1</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双抗</a:t>
            </a:r>
            <a:endParaRPr lang="en-US" altLang="en-US" sz="1200" dirty="0"/>
          </a:p>
        </p:txBody>
      </p:sp>
      <p:sp>
        <p:nvSpPr>
          <p:cNvPr id="865" name="textbox 865"/>
          <p:cNvSpPr/>
          <p:nvPr/>
        </p:nvSpPr>
        <p:spPr>
          <a:xfrm>
            <a:off x="9487814" y="6627520"/>
            <a:ext cx="2154554" cy="158750"/>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7000"/>
              </a:lnSpc>
            </a:pPr>
            <a:r>
              <a:rPr sz="900" spc="-30" dirty="0">
                <a:solidFill>
                  <a:srgbClr val="58595B">
                    <a:alpha val="100000"/>
                  </a:srgbClr>
                </a:solidFill>
                <a:latin typeface="微软雅黑" panose="020B0503020204020204" charset="-122"/>
                <a:ea typeface="微软雅黑" panose="020B0503020204020204" charset="-122"/>
                <a:cs typeface="微软雅黑" panose="020B0503020204020204" charset="-122"/>
              </a:rPr>
              <a:t>资料来源：</a:t>
            </a:r>
            <a:r>
              <a:rPr sz="900" spc="-30" dirty="0">
                <a:solidFill>
                  <a:srgbClr val="58595B">
                    <a:alpha val="100000"/>
                  </a:srgbClr>
                </a:solidFill>
                <a:latin typeface="微软雅黑" panose="020B0503020204020204" charset="-122"/>
                <a:ea typeface="微软雅黑" panose="020B0503020204020204" charset="-122"/>
                <a:cs typeface="微软雅黑" panose="020B0503020204020204" charset="-122"/>
              </a:rPr>
              <a:t>  </a:t>
            </a:r>
            <a:r>
              <a:rPr sz="900" spc="-30" dirty="0">
                <a:solidFill>
                  <a:srgbClr val="58595B">
                    <a:alpha val="100000"/>
                  </a:srgbClr>
                </a:solidFill>
                <a:latin typeface="Arial" panose="020B0604020202020204"/>
                <a:ea typeface="Arial" panose="020B0604020202020204"/>
                <a:cs typeface="Arial" panose="020B0604020202020204"/>
              </a:rPr>
              <a:t>CDE</a:t>
            </a:r>
            <a:r>
              <a:rPr sz="900" spc="-30" dirty="0">
                <a:solidFill>
                  <a:srgbClr val="58595B">
                    <a:alpha val="100000"/>
                  </a:srgbClr>
                </a:solidFill>
                <a:latin typeface="Arial" panose="020B0604020202020204"/>
                <a:ea typeface="Arial" panose="020B0604020202020204"/>
                <a:cs typeface="Arial" panose="020B0604020202020204"/>
              </a:rPr>
              <a:t> </a:t>
            </a:r>
            <a:r>
              <a:rPr sz="900" spc="-30" dirty="0">
                <a:solidFill>
                  <a:srgbClr val="58595B">
                    <a:alpha val="100000"/>
                  </a:srgbClr>
                </a:solidFill>
                <a:latin typeface="微软雅黑" panose="020B0503020204020204" charset="-122"/>
                <a:ea typeface="微软雅黑" panose="020B0503020204020204" charset="-122"/>
                <a:cs typeface="微软雅黑" panose="020B0503020204020204" charset="-122"/>
              </a:rPr>
              <a:t>，</a:t>
            </a:r>
            <a:r>
              <a:rPr sz="900" spc="-30" dirty="0">
                <a:solidFill>
                  <a:srgbClr val="58595B">
                    <a:alpha val="100000"/>
                  </a:srgbClr>
                </a:solidFill>
                <a:latin typeface="Arial" panose="020B0604020202020204"/>
                <a:ea typeface="Arial" panose="020B0604020202020204"/>
                <a:cs typeface="Arial" panose="020B0604020202020204"/>
              </a:rPr>
              <a:t>Clinical</a:t>
            </a:r>
            <a:r>
              <a:rPr sz="900" spc="-30" dirty="0">
                <a:solidFill>
                  <a:srgbClr val="58595B">
                    <a:alpha val="100000"/>
                  </a:srgbClr>
                </a:solidFill>
                <a:latin typeface="Arial" panose="020B0604020202020204"/>
                <a:ea typeface="Arial" panose="020B0604020202020204"/>
                <a:cs typeface="Arial" panose="020B0604020202020204"/>
              </a:rPr>
              <a:t> </a:t>
            </a:r>
            <a:r>
              <a:rPr sz="900" spc="-30" dirty="0">
                <a:solidFill>
                  <a:srgbClr val="58595B">
                    <a:alpha val="100000"/>
                  </a:srgbClr>
                </a:solidFill>
                <a:latin typeface="Arial" panose="020B0604020202020204"/>
                <a:ea typeface="Arial" panose="020B0604020202020204"/>
                <a:cs typeface="Arial" panose="020B0604020202020204"/>
              </a:rPr>
              <a:t>tri</a:t>
            </a:r>
            <a:r>
              <a:rPr sz="900" spc="-10" dirty="0">
                <a:solidFill>
                  <a:srgbClr val="58595B">
                    <a:alpha val="100000"/>
                  </a:srgbClr>
                </a:solidFill>
                <a:latin typeface="Arial" panose="020B0604020202020204"/>
                <a:ea typeface="Arial" panose="020B0604020202020204"/>
                <a:cs typeface="Arial" panose="020B0604020202020204"/>
              </a:rPr>
              <a:t>a</a:t>
            </a:r>
            <a:r>
              <a:rPr sz="900" spc="0" dirty="0">
                <a:solidFill>
                  <a:srgbClr val="58595B">
                    <a:alpha val="100000"/>
                  </a:srgbClr>
                </a:solidFill>
                <a:latin typeface="Arial" panose="020B0604020202020204"/>
                <a:ea typeface="Arial" panose="020B0604020202020204"/>
                <a:cs typeface="Arial" panose="020B0604020202020204"/>
              </a:rPr>
              <a:t>ls</a:t>
            </a:r>
            <a:r>
              <a:rPr sz="900" spc="-30" dirty="0">
                <a:solidFill>
                  <a:srgbClr val="58595B">
                    <a:alpha val="100000"/>
                  </a:srgbClr>
                </a:solidFill>
                <a:latin typeface="微软雅黑" panose="020B0503020204020204" charset="-122"/>
                <a:ea typeface="微软雅黑" panose="020B0503020204020204" charset="-122"/>
                <a:cs typeface="微软雅黑" panose="020B0503020204020204" charset="-122"/>
              </a:rPr>
              <a:t>，</a:t>
            </a:r>
            <a:endParaRPr lang="en-US" altLang="en-US" sz="900" dirty="0"/>
          </a:p>
        </p:txBody>
      </p:sp>
      <p:sp>
        <p:nvSpPr>
          <p:cNvPr id="866" name="textbox 866"/>
          <p:cNvSpPr/>
          <p:nvPr/>
        </p:nvSpPr>
        <p:spPr>
          <a:xfrm>
            <a:off x="5319014" y="2345512"/>
            <a:ext cx="1508125" cy="20256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7000"/>
              </a:lnSpc>
            </a:pP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10" dirty="0">
                <a:solidFill>
                  <a:srgbClr val="0B4EA2">
                    <a:alpha val="100000"/>
                  </a:srgbClr>
                </a:solidFill>
                <a:latin typeface="Arial" panose="020B0604020202020204"/>
                <a:ea typeface="Arial" panose="020B0604020202020204"/>
                <a:cs typeface="Arial" panose="020B0604020202020204"/>
              </a:rPr>
              <a:t>EGFR/c-</a:t>
            </a:r>
            <a:r>
              <a:rPr sz="1200" b="1" spc="0" dirty="0">
                <a:solidFill>
                  <a:srgbClr val="0B4EA2">
                    <a:alpha val="100000"/>
                  </a:srgbClr>
                </a:solidFill>
                <a:latin typeface="Arial" panose="020B0604020202020204"/>
                <a:ea typeface="Arial" panose="020B0604020202020204"/>
                <a:cs typeface="Arial" panose="020B0604020202020204"/>
              </a:rPr>
              <a:t>MET</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双抗</a:t>
            </a:r>
            <a:endParaRPr lang="en-US" altLang="en-US" sz="1200" dirty="0"/>
          </a:p>
        </p:txBody>
      </p:sp>
      <p:sp>
        <p:nvSpPr>
          <p:cNvPr id="868" name="textbox 868"/>
          <p:cNvSpPr/>
          <p:nvPr/>
        </p:nvSpPr>
        <p:spPr>
          <a:xfrm>
            <a:off x="5311394" y="5255717"/>
            <a:ext cx="991235" cy="20256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7000"/>
              </a:lnSpc>
            </a:pP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0" dirty="0">
                <a:solidFill>
                  <a:srgbClr val="0B4EA2">
                    <a:alpha val="100000"/>
                  </a:srgbClr>
                </a:solidFill>
                <a:latin typeface="Arial" panose="020B0604020202020204"/>
                <a:ea typeface="Arial" panose="020B0604020202020204"/>
                <a:cs typeface="Arial" panose="020B0604020202020204"/>
              </a:rPr>
              <a:t>HER</a:t>
            </a:r>
            <a:r>
              <a:rPr sz="1200" b="1" spc="-20" dirty="0">
                <a:solidFill>
                  <a:srgbClr val="0B4EA2">
                    <a:alpha val="100000"/>
                  </a:srgbClr>
                </a:solidFill>
                <a:latin typeface="Arial" panose="020B0604020202020204"/>
                <a:ea typeface="Arial" panose="020B0604020202020204"/>
                <a:cs typeface="Arial" panose="020B0604020202020204"/>
              </a:rPr>
              <a:t>3</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双</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抗</a:t>
            </a:r>
            <a:endParaRPr lang="en-US" altLang="en-US" sz="1200" dirty="0"/>
          </a:p>
        </p:txBody>
      </p:sp>
      <p:sp>
        <p:nvSpPr>
          <p:cNvPr id="869" name="textbox 869"/>
          <p:cNvSpPr/>
          <p:nvPr/>
        </p:nvSpPr>
        <p:spPr>
          <a:xfrm>
            <a:off x="5319014" y="3914978"/>
            <a:ext cx="991235" cy="20256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7000"/>
              </a:lnSpc>
            </a:pP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0" dirty="0">
                <a:solidFill>
                  <a:srgbClr val="0B4EA2">
                    <a:alpha val="100000"/>
                  </a:srgbClr>
                </a:solidFill>
                <a:latin typeface="Arial" panose="020B0604020202020204"/>
                <a:ea typeface="Arial" panose="020B0604020202020204"/>
                <a:cs typeface="Arial" panose="020B0604020202020204"/>
              </a:rPr>
              <a:t>HER</a:t>
            </a:r>
            <a:r>
              <a:rPr sz="1200" b="1" spc="-20" dirty="0">
                <a:solidFill>
                  <a:srgbClr val="0B4EA2">
                    <a:alpha val="100000"/>
                  </a:srgbClr>
                </a:solidFill>
                <a:latin typeface="Arial" panose="020B0604020202020204"/>
                <a:ea typeface="Arial" panose="020B0604020202020204"/>
                <a:cs typeface="Arial" panose="020B0604020202020204"/>
              </a:rPr>
              <a:t>2</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双</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抗</a:t>
            </a:r>
            <a:endParaRPr lang="en-US" altLang="en-US" sz="1200" dirty="0"/>
          </a:p>
        </p:txBody>
      </p:sp>
      <p:sp>
        <p:nvSpPr>
          <p:cNvPr id="872" name="textbox 872"/>
          <p:cNvSpPr/>
          <p:nvPr/>
        </p:nvSpPr>
        <p:spPr>
          <a:xfrm>
            <a:off x="6008576" y="6633659"/>
            <a:ext cx="170814" cy="152400"/>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3000"/>
              </a:lnSpc>
            </a:pPr>
            <a:r>
              <a:rPr sz="1000" spc="20" dirty="0">
                <a:solidFill>
                  <a:srgbClr val="898989">
                    <a:alpha val="100000"/>
                  </a:srgbClr>
                </a:solidFill>
                <a:latin typeface="Arial" panose="020B0604020202020204"/>
                <a:ea typeface="Arial" panose="020B0604020202020204"/>
                <a:cs typeface="Arial" panose="020B0604020202020204"/>
              </a:rPr>
              <a:t>2</a:t>
            </a:r>
            <a:r>
              <a:rPr sz="1000" spc="10" dirty="0">
                <a:solidFill>
                  <a:srgbClr val="898989">
                    <a:alpha val="100000"/>
                  </a:srgbClr>
                </a:solidFill>
                <a:latin typeface="Arial" panose="020B0604020202020204"/>
                <a:ea typeface="Arial" panose="020B0604020202020204"/>
                <a:cs typeface="Arial" panose="020B0604020202020204"/>
              </a:rPr>
              <a:t>2</a:t>
            </a:r>
            <a:endParaRPr lang="en-US" altLang="en-US" sz="1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3" name="table 873"/>
          <p:cNvGraphicFramePr>
            <a:graphicFrameLocks noGrp="1"/>
          </p:cNvGraphicFramePr>
          <p:nvPr/>
        </p:nvGraphicFramePr>
        <p:xfrm>
          <a:off x="5112384" y="1106042"/>
          <a:ext cx="6534784" cy="5408931"/>
        </p:xfrm>
        <a:graphic>
          <a:graphicData uri="http://schemas.openxmlformats.org/drawingml/2006/table">
            <a:tbl>
              <a:tblPr/>
              <a:tblGrid>
                <a:gridCol w="1319530"/>
                <a:gridCol w="1197610"/>
                <a:gridCol w="1212215"/>
                <a:gridCol w="2352039"/>
                <a:gridCol w="453390"/>
              </a:tblGrid>
              <a:tr h="222250">
                <a:tc>
                  <a:txBody>
                    <a:bodyPr/>
                    <a:lstStyle/>
                    <a:p>
                      <a:pPr algn="l" rtl="0" eaLnBrk="0">
                        <a:lnSpc>
                          <a:spcPct val="130000"/>
                        </a:lnSpc>
                      </a:pPr>
                      <a:endParaRPr lang="en-US" altLang="en-US" sz="300" dirty="0"/>
                    </a:p>
                    <a:p>
                      <a:pPr marL="530225" algn="l" rtl="0" eaLnBrk="0">
                        <a:lnSpc>
                          <a:spcPts val="1230"/>
                        </a:lnSpc>
                        <a:spcBef>
                          <a:spcPts val="5"/>
                        </a:spcBef>
                      </a:pPr>
                      <a:r>
                        <a:rPr sz="1000" spc="50" dirty="0">
                          <a:solidFill>
                            <a:srgbClr val="FFFFFF">
                              <a:alpha val="100000"/>
                            </a:srgbClr>
                          </a:solidFill>
                          <a:latin typeface="微软雅黑" panose="020B0503020204020204" charset="-122"/>
                          <a:ea typeface="微软雅黑" panose="020B0503020204020204" charset="-122"/>
                          <a:cs typeface="微软雅黑" panose="020B0503020204020204" charset="-122"/>
                        </a:rPr>
                        <a:t>产</a:t>
                      </a:r>
                      <a:r>
                        <a:rPr sz="1000" spc="4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82E92"/>
                    </a:solidFill>
                  </a:tcPr>
                </a:tc>
                <a:tc>
                  <a:txBody>
                    <a:bodyPr/>
                    <a:lstStyle/>
                    <a:p>
                      <a:pPr algn="l" rtl="0" eaLnBrk="0">
                        <a:lnSpc>
                          <a:spcPct val="130000"/>
                        </a:lnSpc>
                      </a:pPr>
                      <a:endParaRPr lang="en-US" altLang="en-US" sz="300" dirty="0"/>
                    </a:p>
                    <a:p>
                      <a:pPr marL="466090" algn="l" rtl="0" eaLnBrk="0">
                        <a:lnSpc>
                          <a:spcPts val="1225"/>
                        </a:lnSpc>
                        <a:spcBef>
                          <a:spcPts val="5"/>
                        </a:spcBef>
                      </a:pPr>
                      <a:r>
                        <a:rPr sz="1000" spc="50" dirty="0">
                          <a:solidFill>
                            <a:srgbClr val="FFFFFF">
                              <a:alpha val="100000"/>
                            </a:srgbClr>
                          </a:solidFill>
                          <a:latin typeface="微软雅黑" panose="020B0503020204020204" charset="-122"/>
                          <a:ea typeface="微软雅黑" panose="020B0503020204020204" charset="-122"/>
                          <a:cs typeface="微软雅黑" panose="020B0503020204020204" charset="-122"/>
                        </a:rPr>
                        <a:t>靶</a:t>
                      </a:r>
                      <a:r>
                        <a:rPr sz="1000" spc="40" dirty="0">
                          <a:solidFill>
                            <a:srgbClr val="FFFFFF">
                              <a:alpha val="100000"/>
                            </a:srgbClr>
                          </a:solidFill>
                          <a:latin typeface="微软雅黑" panose="020B0503020204020204" charset="-122"/>
                          <a:ea typeface="微软雅黑" panose="020B0503020204020204" charset="-122"/>
                          <a:cs typeface="微软雅黑" panose="020B0503020204020204" charset="-122"/>
                        </a:rPr>
                        <a:t>点</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82E92"/>
                    </a:solidFill>
                  </a:tcPr>
                </a:tc>
                <a:tc>
                  <a:txBody>
                    <a:bodyPr/>
                    <a:lstStyle/>
                    <a:p>
                      <a:pPr algn="l" rtl="0" eaLnBrk="0">
                        <a:lnSpc>
                          <a:spcPct val="130000"/>
                        </a:lnSpc>
                      </a:pPr>
                      <a:endParaRPr lang="en-US" altLang="en-US" sz="300" dirty="0"/>
                    </a:p>
                    <a:p>
                      <a:pPr marL="474345" algn="l" rtl="0" eaLnBrk="0">
                        <a:lnSpc>
                          <a:spcPts val="1230"/>
                        </a:lnSpc>
                        <a:spcBef>
                          <a:spcPts val="5"/>
                        </a:spcBef>
                      </a:pPr>
                      <a:r>
                        <a:rPr sz="1000" spc="50" dirty="0">
                          <a:solidFill>
                            <a:srgbClr val="FFFFFF">
                              <a:alpha val="100000"/>
                            </a:srgbClr>
                          </a:solidFill>
                          <a:latin typeface="微软雅黑" panose="020B0503020204020204" charset="-122"/>
                          <a:ea typeface="微软雅黑" panose="020B0503020204020204" charset="-122"/>
                          <a:cs typeface="微软雅黑" panose="020B0503020204020204" charset="-122"/>
                        </a:rPr>
                        <a:t>公</a:t>
                      </a:r>
                      <a:r>
                        <a:rPr sz="1000" spc="40" dirty="0">
                          <a:solidFill>
                            <a:srgbClr val="FFFFFF">
                              <a:alpha val="100000"/>
                            </a:srgbClr>
                          </a:solidFill>
                          <a:latin typeface="微软雅黑" panose="020B0503020204020204" charset="-122"/>
                          <a:ea typeface="微软雅黑" panose="020B0503020204020204" charset="-122"/>
                          <a:cs typeface="微软雅黑" panose="020B0503020204020204" charset="-122"/>
                        </a:rPr>
                        <a:t>司</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82E92"/>
                    </a:solidFill>
                  </a:tcPr>
                </a:tc>
                <a:tc>
                  <a:txBody>
                    <a:bodyPr/>
                    <a:lstStyle/>
                    <a:p>
                      <a:pPr algn="l" rtl="0" eaLnBrk="0">
                        <a:lnSpc>
                          <a:spcPct val="130000"/>
                        </a:lnSpc>
                      </a:pPr>
                      <a:endParaRPr lang="en-US" altLang="en-US" sz="300" dirty="0"/>
                    </a:p>
                    <a:p>
                      <a:pPr marL="977265" algn="l" rtl="0" eaLnBrk="0">
                        <a:lnSpc>
                          <a:spcPts val="1230"/>
                        </a:lnSpc>
                        <a:spcBef>
                          <a:spcPts val="5"/>
                        </a:spcBef>
                      </a:pPr>
                      <a:r>
                        <a:rPr sz="1000" spc="60" dirty="0">
                          <a:solidFill>
                            <a:srgbClr val="FFFFFF">
                              <a:alpha val="100000"/>
                            </a:srgbClr>
                          </a:solidFill>
                          <a:latin typeface="微软雅黑" panose="020B0503020204020204" charset="-122"/>
                          <a:ea typeface="微软雅黑" panose="020B0503020204020204" charset="-122"/>
                          <a:cs typeface="微软雅黑" panose="020B0503020204020204" charset="-122"/>
                        </a:rPr>
                        <a:t>适应</a:t>
                      </a:r>
                      <a:r>
                        <a:rPr sz="1000" spc="30" dirty="0">
                          <a:solidFill>
                            <a:srgbClr val="FFFFFF">
                              <a:alpha val="100000"/>
                            </a:srgbClr>
                          </a:solidFill>
                          <a:latin typeface="微软雅黑" panose="020B0503020204020204" charset="-122"/>
                          <a:ea typeface="微软雅黑" panose="020B0503020204020204" charset="-122"/>
                          <a:cs typeface="微软雅黑" panose="020B0503020204020204" charset="-122"/>
                        </a:rPr>
                        <a:t>症</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82E92"/>
                    </a:solidFill>
                  </a:tcPr>
                </a:tc>
                <a:tc>
                  <a:txBody>
                    <a:bodyPr/>
                    <a:lstStyle/>
                    <a:p>
                      <a:pPr algn="l" rtl="0" eaLnBrk="0">
                        <a:lnSpc>
                          <a:spcPct val="130000"/>
                        </a:lnSpc>
                      </a:pPr>
                      <a:endParaRPr lang="en-US" altLang="en-US" sz="300" dirty="0"/>
                    </a:p>
                    <a:p>
                      <a:pPr marL="92075" algn="l" rtl="0" eaLnBrk="0">
                        <a:lnSpc>
                          <a:spcPts val="1230"/>
                        </a:lnSpc>
                        <a:spcBef>
                          <a:spcPts val="5"/>
                        </a:spcBef>
                      </a:pPr>
                      <a:r>
                        <a:rPr sz="1000" spc="50" dirty="0">
                          <a:solidFill>
                            <a:srgbClr val="FFFFFF">
                              <a:alpha val="100000"/>
                            </a:srgbClr>
                          </a:solidFill>
                          <a:latin typeface="微软雅黑" panose="020B0503020204020204" charset="-122"/>
                          <a:ea typeface="微软雅黑" panose="020B0503020204020204" charset="-122"/>
                          <a:cs typeface="微软雅黑" panose="020B0503020204020204" charset="-122"/>
                        </a:rPr>
                        <a:t>进</a:t>
                      </a:r>
                      <a:r>
                        <a:rPr sz="1000" spc="40" dirty="0">
                          <a:solidFill>
                            <a:srgbClr val="FFFFFF">
                              <a:alpha val="100000"/>
                            </a:srgbClr>
                          </a:solidFill>
                          <a:latin typeface="微软雅黑" panose="020B0503020204020204" charset="-122"/>
                          <a:ea typeface="微软雅黑" panose="020B0503020204020204" charset="-122"/>
                          <a:cs typeface="微软雅黑" panose="020B0503020204020204" charset="-122"/>
                        </a:rPr>
                        <a:t>度</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82E92"/>
                    </a:solidFill>
                  </a:tcPr>
                </a:tc>
              </a:tr>
              <a:tr h="215900">
                <a:tc>
                  <a:txBody>
                    <a:bodyPr/>
                    <a:lstStyle/>
                    <a:p>
                      <a:pPr algn="l" rtl="0" eaLnBrk="0">
                        <a:lnSpc>
                          <a:spcPct val="128000"/>
                        </a:lnSpc>
                      </a:pPr>
                      <a:endParaRPr lang="en-US" altLang="en-US" sz="300" dirty="0"/>
                    </a:p>
                    <a:p>
                      <a:pPr marL="389890"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ARV</a:t>
                      </a:r>
                      <a:r>
                        <a:rPr sz="1000" spc="60" dirty="0">
                          <a:solidFill>
                            <a:srgbClr val="000000">
                              <a:alpha val="100000"/>
                            </a:srgbClr>
                          </a:solidFill>
                          <a:latin typeface="Arial" panose="020B0604020202020204"/>
                          <a:ea typeface="Arial" panose="020B0604020202020204"/>
                          <a:cs typeface="Arial" panose="020B0604020202020204"/>
                        </a:rPr>
                        <a:t>-47</a:t>
                      </a:r>
                      <a:r>
                        <a:rPr sz="1000" spc="50" dirty="0">
                          <a:solidFill>
                            <a:srgbClr val="000000">
                              <a:alpha val="100000"/>
                            </a:srgbClr>
                          </a:solidFill>
                          <a:latin typeface="Arial" panose="020B0604020202020204"/>
                          <a:ea typeface="Arial" panose="020B0604020202020204"/>
                          <a:cs typeface="Arial" panose="020B0604020202020204"/>
                        </a:rPr>
                        <a:t>1</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516255" algn="l" rtl="0" eaLnBrk="0">
                        <a:lnSpc>
                          <a:spcPct val="83000"/>
                        </a:lnSpc>
                        <a:spcBef>
                          <a:spcPts val="0"/>
                        </a:spcBef>
                      </a:pPr>
                      <a:r>
                        <a:rPr sz="1000" spc="-10" dirty="0">
                          <a:solidFill>
                            <a:srgbClr val="000000">
                              <a:alpha val="100000"/>
                            </a:srgbClr>
                          </a:solidFill>
                          <a:latin typeface="Arial" panose="020B0604020202020204"/>
                          <a:ea typeface="Arial" panose="020B0604020202020204"/>
                          <a:cs typeface="Arial" panose="020B0604020202020204"/>
                        </a:rPr>
                        <a:t>E</a:t>
                      </a:r>
                      <a:r>
                        <a:rPr sz="1000" spc="0" dirty="0">
                          <a:solidFill>
                            <a:srgbClr val="00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193675"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Arvinas</a:t>
                      </a:r>
                      <a:r>
                        <a:rPr sz="1000" spc="340" dirty="0">
                          <a:solidFill>
                            <a:srgbClr val="000000">
                              <a:alpha val="100000"/>
                            </a:srgbClr>
                          </a:solidFill>
                          <a:latin typeface="Arial" panose="020B0604020202020204"/>
                          <a:ea typeface="Arial" panose="020B0604020202020204"/>
                          <a:cs typeface="Arial" panose="020B0604020202020204"/>
                        </a:rPr>
                        <a:t>/</a:t>
                      </a:r>
                      <a:r>
                        <a:rPr sz="1000" spc="0" dirty="0">
                          <a:solidFill>
                            <a:srgbClr val="000000">
                              <a:alpha val="100000"/>
                            </a:srgbClr>
                          </a:solidFill>
                          <a:latin typeface="Arial" panose="020B0604020202020204"/>
                          <a:ea typeface="Arial" panose="020B0604020202020204"/>
                          <a:cs typeface="Arial" panose="020B0604020202020204"/>
                        </a:rPr>
                        <a:t>Pfizer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754380" algn="l" rtl="0" eaLnBrk="0">
                        <a:lnSpc>
                          <a:spcPts val="1225"/>
                        </a:lnSpc>
                      </a:pPr>
                      <a:r>
                        <a:rPr sz="1000" spc="0" dirty="0">
                          <a:solidFill>
                            <a:srgbClr val="000000">
                              <a:alpha val="100000"/>
                            </a:srgbClr>
                          </a:solidFill>
                          <a:latin typeface="Arial" panose="020B0604020202020204"/>
                          <a:ea typeface="Arial" panose="020B0604020202020204"/>
                          <a:cs typeface="Arial" panose="020B0604020202020204"/>
                        </a:rPr>
                        <a:t>HR</a:t>
                      </a: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阳性乳腺</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114935" algn="l" rtl="0" eaLnBrk="0">
                        <a:lnSpc>
                          <a:spcPts val="1225"/>
                        </a:lnSpc>
                      </a:pPr>
                      <a:r>
                        <a:rPr sz="1000" spc="-10" dirty="0">
                          <a:solidFill>
                            <a:srgbClr val="000000">
                              <a:alpha val="100000"/>
                            </a:srgbClr>
                          </a:solidFill>
                          <a:latin typeface="Arial" panose="020B0604020202020204"/>
                          <a:ea typeface="Arial" panose="020B0604020202020204"/>
                          <a:cs typeface="Arial" panose="020B0604020202020204"/>
                        </a:rPr>
                        <a:t>I</a:t>
                      </a:r>
                      <a:r>
                        <a:rPr sz="1000" spc="0" dirty="0">
                          <a:solidFill>
                            <a:srgbClr val="000000">
                              <a:alpha val="100000"/>
                            </a:srgbClr>
                          </a:solidFill>
                          <a:latin typeface="Arial" panose="020B0604020202020204"/>
                          <a:ea typeface="Arial" panose="020B0604020202020204"/>
                          <a:cs typeface="Arial" panose="020B0604020202020204"/>
                        </a:rPr>
                        <a:t>II</a:t>
                      </a:r>
                      <a:r>
                        <a:rPr sz="1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5000"/>
                        </a:lnSpc>
                      </a:pPr>
                      <a:endParaRPr lang="en-US" altLang="en-US" sz="300" dirty="0"/>
                    </a:p>
                    <a:p>
                      <a:pPr marL="391160" algn="l" rtl="0" eaLnBrk="0">
                        <a:lnSpc>
                          <a:spcPct val="84000"/>
                        </a:lnSpc>
                        <a:spcBef>
                          <a:spcPts val="0"/>
                        </a:spcBef>
                      </a:pPr>
                      <a:r>
                        <a:rPr sz="1000" spc="0" dirty="0">
                          <a:solidFill>
                            <a:srgbClr val="FF0000">
                              <a:alpha val="100000"/>
                            </a:srgbClr>
                          </a:solidFill>
                          <a:latin typeface="Arial" panose="020B0604020202020204"/>
                          <a:ea typeface="Arial" panose="020B0604020202020204"/>
                          <a:cs typeface="Arial" panose="020B0604020202020204"/>
                        </a:rPr>
                        <a:t>GT</a:t>
                      </a:r>
                      <a:r>
                        <a:rPr sz="1000" spc="40" dirty="0">
                          <a:solidFill>
                            <a:srgbClr val="FF0000">
                              <a:alpha val="100000"/>
                            </a:srgbClr>
                          </a:solidFill>
                          <a:latin typeface="Arial" panose="020B0604020202020204"/>
                          <a:ea typeface="Arial" panose="020B0604020202020204"/>
                          <a:cs typeface="Arial" panose="020B0604020202020204"/>
                        </a:rPr>
                        <a:t>2002</a:t>
                      </a:r>
                      <a:r>
                        <a:rPr sz="1000" spc="10" dirty="0">
                          <a:solidFill>
                            <a:srgbClr val="FF0000">
                              <a:alpha val="100000"/>
                            </a:srgbClr>
                          </a:solidFill>
                          <a:latin typeface="Arial" panose="020B0604020202020204"/>
                          <a:ea typeface="Arial" panose="020B0604020202020204"/>
                          <a:cs typeface="Arial" panose="020B0604020202020204"/>
                        </a:rPr>
                        <a:t>9</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505460" algn="l" rtl="0" eaLnBrk="0">
                        <a:lnSpc>
                          <a:spcPct val="83000"/>
                        </a:lnSpc>
                        <a:spcBef>
                          <a:spcPts val="0"/>
                        </a:spcBef>
                      </a:pPr>
                      <a:r>
                        <a:rPr sz="1000" spc="50" dirty="0">
                          <a:solidFill>
                            <a:srgbClr val="FF0000">
                              <a:alpha val="100000"/>
                            </a:srgbClr>
                          </a:solidFill>
                          <a:latin typeface="Arial" panose="020B0604020202020204"/>
                          <a:ea typeface="Arial" panose="020B0604020202020204"/>
                          <a:cs typeface="Arial" panose="020B0604020202020204"/>
                        </a:rPr>
                        <a:t>A</a:t>
                      </a:r>
                      <a:r>
                        <a:rPr sz="1000" spc="30" dirty="0">
                          <a:solidFill>
                            <a:srgbClr val="FF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340995" algn="l" rtl="0" eaLnBrk="0">
                        <a:lnSpc>
                          <a:spcPts val="1230"/>
                        </a:lnSpc>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开拓药</a:t>
                      </a:r>
                      <a:r>
                        <a:rPr sz="10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业</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425450" algn="l" rtl="0" eaLnBrk="0">
                        <a:lnSpc>
                          <a:spcPts val="1225"/>
                        </a:lnSpc>
                      </a:pPr>
                      <a:r>
                        <a:rPr sz="1000" spc="50" dirty="0">
                          <a:solidFill>
                            <a:srgbClr val="FF0000">
                              <a:alpha val="100000"/>
                            </a:srgbClr>
                          </a:solidFill>
                          <a:latin typeface="微软雅黑" panose="020B0503020204020204" charset="-122"/>
                          <a:ea typeface="微软雅黑" panose="020B0503020204020204" charset="-122"/>
                          <a:cs typeface="微软雅黑" panose="020B0503020204020204" charset="-122"/>
                        </a:rPr>
                        <a:t>雄激素性脱发</a:t>
                      </a:r>
                      <a:r>
                        <a:rPr sz="1000" spc="50" dirty="0">
                          <a:solidFill>
                            <a:srgbClr val="FF0000">
                              <a:alpha val="100000"/>
                            </a:srgbClr>
                          </a:solidFill>
                          <a:latin typeface="Arial" panose="020B0604020202020204"/>
                          <a:ea typeface="Arial" panose="020B0604020202020204"/>
                          <a:cs typeface="Arial" panose="020B0604020202020204"/>
                        </a:rPr>
                        <a:t>;</a:t>
                      </a:r>
                      <a:r>
                        <a:rPr sz="1000" spc="50" dirty="0">
                          <a:solidFill>
                            <a:srgbClr val="FF0000">
                              <a:alpha val="100000"/>
                            </a:srgbClr>
                          </a:solidFill>
                          <a:latin typeface="微软雅黑" panose="020B0503020204020204" charset="-122"/>
                          <a:ea typeface="微软雅黑" panose="020B0503020204020204" charset="-122"/>
                          <a:cs typeface="微软雅黑" panose="020B0503020204020204" charset="-122"/>
                        </a:rPr>
                        <a:t>寻常性痤</a:t>
                      </a:r>
                      <a:r>
                        <a:rPr sz="1000" spc="40" dirty="0">
                          <a:solidFill>
                            <a:srgbClr val="FF0000">
                              <a:alpha val="100000"/>
                            </a:srgbClr>
                          </a:solidFill>
                          <a:latin typeface="微软雅黑" panose="020B0503020204020204" charset="-122"/>
                          <a:ea typeface="微软雅黑" panose="020B0503020204020204" charset="-122"/>
                          <a:cs typeface="微软雅黑" panose="020B0503020204020204" charset="-122"/>
                        </a:rPr>
                        <a:t>疮</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133350" algn="l" rtl="0" eaLnBrk="0">
                        <a:lnSpc>
                          <a:spcPts val="1225"/>
                        </a:lnSpc>
                      </a:pPr>
                      <a:r>
                        <a:rPr sz="1000" spc="-10" dirty="0">
                          <a:solidFill>
                            <a:srgbClr val="FF0000">
                              <a:alpha val="100000"/>
                            </a:srgbClr>
                          </a:solidFill>
                          <a:latin typeface="Arial" panose="020B0604020202020204"/>
                          <a:ea typeface="Arial" panose="020B0604020202020204"/>
                          <a:cs typeface="Arial" panose="020B0604020202020204"/>
                        </a:rPr>
                        <a:t>II</a:t>
                      </a:r>
                      <a:r>
                        <a:rPr sz="10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4000"/>
                        </a:lnSpc>
                      </a:pPr>
                      <a:endParaRPr lang="en-US" altLang="en-US" sz="300" dirty="0"/>
                    </a:p>
                    <a:p>
                      <a:pPr marL="160655" algn="l" rtl="0" eaLnBrk="0">
                        <a:lnSpc>
                          <a:spcPct val="85000"/>
                        </a:lnSpc>
                        <a:spcBef>
                          <a:spcPts val="5"/>
                        </a:spcBef>
                      </a:pPr>
                      <a:r>
                        <a:rPr sz="1000" spc="30" dirty="0">
                          <a:solidFill>
                            <a:srgbClr val="000000">
                              <a:alpha val="100000"/>
                            </a:srgbClr>
                          </a:solidFill>
                          <a:latin typeface="Arial" panose="020B0604020202020204"/>
                          <a:ea typeface="Arial" panose="020B0604020202020204"/>
                          <a:cs typeface="Arial" panose="020B0604020202020204"/>
                        </a:rPr>
                        <a:t>bavdegalutam</a:t>
                      </a:r>
                      <a:r>
                        <a:rPr sz="1000" spc="0" dirty="0">
                          <a:solidFill>
                            <a:srgbClr val="000000">
                              <a:alpha val="100000"/>
                            </a:srgbClr>
                          </a:solidFill>
                          <a:latin typeface="Arial" panose="020B0604020202020204"/>
                          <a:ea typeface="Arial" panose="020B0604020202020204"/>
                          <a:cs typeface="Arial" panose="020B0604020202020204"/>
                        </a:rPr>
                        <a:t>ide</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505460" algn="l" rtl="0" eaLnBrk="0">
                        <a:lnSpc>
                          <a:spcPct val="83000"/>
                        </a:lnSpc>
                        <a:spcBef>
                          <a:spcPts val="0"/>
                        </a:spcBef>
                      </a:pPr>
                      <a:r>
                        <a:rPr sz="1000" spc="50" dirty="0">
                          <a:solidFill>
                            <a:srgbClr val="000000">
                              <a:alpha val="100000"/>
                            </a:srgbClr>
                          </a:solidFill>
                          <a:latin typeface="Arial" panose="020B0604020202020204"/>
                          <a:ea typeface="Arial" panose="020B0604020202020204"/>
                          <a:cs typeface="Arial" panose="020B0604020202020204"/>
                        </a:rPr>
                        <a:t>A</a:t>
                      </a:r>
                      <a:r>
                        <a:rPr sz="1000" spc="30" dirty="0">
                          <a:solidFill>
                            <a:srgbClr val="00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384175" algn="l" rtl="0" eaLnBrk="0">
                        <a:lnSpc>
                          <a:spcPct val="83000"/>
                        </a:lnSpc>
                        <a:spcBef>
                          <a:spcPts val="0"/>
                        </a:spcBef>
                      </a:pPr>
                      <a:r>
                        <a:rPr sz="1000" spc="30" dirty="0">
                          <a:solidFill>
                            <a:srgbClr val="000000">
                              <a:alpha val="100000"/>
                            </a:srgbClr>
                          </a:solidFill>
                          <a:latin typeface="Arial" panose="020B0604020202020204"/>
                          <a:ea typeface="Arial" panose="020B0604020202020204"/>
                          <a:cs typeface="Arial" panose="020B0604020202020204"/>
                        </a:rPr>
                        <a:t>Arvin</a:t>
                      </a:r>
                      <a:r>
                        <a:rPr sz="1000" spc="20" dirty="0">
                          <a:solidFill>
                            <a:srgbClr val="000000">
                              <a:alpha val="100000"/>
                            </a:srgbClr>
                          </a:solidFill>
                          <a:latin typeface="Arial" panose="020B0604020202020204"/>
                          <a:ea typeface="Arial" panose="020B0604020202020204"/>
                          <a:cs typeface="Arial" panose="020B0604020202020204"/>
                        </a:rPr>
                        <a:t>a</a:t>
                      </a:r>
                      <a:r>
                        <a:rPr sz="1000" spc="0" dirty="0">
                          <a:solidFill>
                            <a:srgbClr val="000000">
                              <a:alpha val="100000"/>
                            </a:srgbClr>
                          </a:solidFill>
                          <a:latin typeface="Arial" panose="020B0604020202020204"/>
                          <a:ea typeface="Arial" panose="020B0604020202020204"/>
                          <a:cs typeface="Arial" panose="020B0604020202020204"/>
                        </a:rPr>
                        <a:t>s</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6000"/>
                        </a:lnSpc>
                      </a:pPr>
                      <a:endParaRPr lang="en-US" altLang="en-US" sz="300" dirty="0"/>
                    </a:p>
                    <a:p>
                      <a:pPr marL="645160" algn="l" rtl="0" eaLnBrk="0">
                        <a:lnSpc>
                          <a:spcPts val="1225"/>
                        </a:lnSpc>
                        <a:spcBef>
                          <a:spcPts val="5"/>
                        </a:spcBef>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去势抵抗前列</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腺</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6000"/>
                        </a:lnSpc>
                      </a:pPr>
                      <a:endParaRPr lang="en-US" altLang="en-US" sz="300" dirty="0"/>
                    </a:p>
                    <a:p>
                      <a:pPr marL="133350" algn="l" rtl="0" eaLnBrk="0">
                        <a:lnSpc>
                          <a:spcPts val="1225"/>
                        </a:lnSpc>
                        <a:spcBef>
                          <a:spcPts val="5"/>
                        </a:spcBef>
                      </a:pPr>
                      <a:r>
                        <a:rPr sz="1000" spc="-10" dirty="0">
                          <a:solidFill>
                            <a:srgbClr val="000000">
                              <a:alpha val="100000"/>
                            </a:srgbClr>
                          </a:solidFill>
                          <a:latin typeface="Arial" panose="020B0604020202020204"/>
                          <a:ea typeface="Arial" panose="020B0604020202020204"/>
                          <a:cs typeface="Arial" panose="020B0604020202020204"/>
                        </a:rPr>
                        <a:t>II</a:t>
                      </a:r>
                      <a:r>
                        <a:rPr sz="1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265">
                <a:tc>
                  <a:txBody>
                    <a:bodyPr/>
                    <a:lstStyle/>
                    <a:p>
                      <a:pPr algn="l" rtl="0" eaLnBrk="0">
                        <a:lnSpc>
                          <a:spcPct val="125000"/>
                        </a:lnSpc>
                      </a:pPr>
                      <a:endParaRPr lang="en-US" altLang="en-US" sz="300" dirty="0"/>
                    </a:p>
                    <a:p>
                      <a:pPr marL="389255"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CFT</a:t>
                      </a:r>
                      <a:r>
                        <a:rPr sz="1000" spc="50" dirty="0">
                          <a:solidFill>
                            <a:srgbClr val="000000">
                              <a:alpha val="100000"/>
                            </a:srgbClr>
                          </a:solidFill>
                          <a:latin typeface="Arial" panose="020B0604020202020204"/>
                          <a:ea typeface="Arial" panose="020B0604020202020204"/>
                          <a:cs typeface="Arial" panose="020B0604020202020204"/>
                        </a:rPr>
                        <a:t>863</a:t>
                      </a:r>
                      <a:r>
                        <a:rPr sz="1000" spc="30" dirty="0">
                          <a:solidFill>
                            <a:srgbClr val="000000">
                              <a:alpha val="100000"/>
                            </a:srgbClr>
                          </a:solidFill>
                          <a:latin typeface="Arial" panose="020B0604020202020204"/>
                          <a:ea typeface="Arial" panose="020B0604020202020204"/>
                          <a:cs typeface="Arial" panose="020B0604020202020204"/>
                        </a:rPr>
                        <a:t>4</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428625"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BRD</a:t>
                      </a:r>
                      <a:r>
                        <a:rPr sz="1000" spc="80" dirty="0">
                          <a:solidFill>
                            <a:srgbClr val="000000">
                              <a:alpha val="100000"/>
                            </a:srgbClr>
                          </a:solidFill>
                          <a:latin typeface="Arial" panose="020B0604020202020204"/>
                          <a:ea typeface="Arial" panose="020B0604020202020204"/>
                          <a:cs typeface="Arial" panose="020B0604020202020204"/>
                        </a:rPr>
                        <a:t>9</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528320"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C</a:t>
                      </a:r>
                      <a:r>
                        <a:rPr sz="1000" spc="20" dirty="0">
                          <a:solidFill>
                            <a:srgbClr val="000000">
                              <a:alpha val="100000"/>
                            </a:srgbClr>
                          </a:solidFill>
                          <a:latin typeface="Arial" panose="020B0604020202020204"/>
                          <a:ea typeface="Arial" panose="020B0604020202020204"/>
                          <a:cs typeface="Arial" panose="020B0604020202020204"/>
                        </a:rPr>
                        <a:t>4</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910590" algn="l" rtl="0" eaLnBrk="0">
                        <a:lnSpc>
                          <a:spcPts val="1225"/>
                        </a:lnSpc>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滑膜肉</a:t>
                      </a:r>
                      <a:r>
                        <a:rPr sz="1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97155" algn="l" rtl="0" eaLnBrk="0">
                        <a:lnSpc>
                          <a:spcPts val="1225"/>
                        </a:lnSpc>
                      </a:pPr>
                      <a:r>
                        <a:rPr sz="1000" spc="0" dirty="0">
                          <a:solidFill>
                            <a:srgbClr val="000000">
                              <a:alpha val="100000"/>
                            </a:srgbClr>
                          </a:solidFill>
                          <a:latin typeface="Arial" panose="020B0604020202020204"/>
                          <a:ea typeface="Arial" panose="020B0604020202020204"/>
                          <a:cs typeface="Arial" panose="020B0604020202020204"/>
                        </a:rPr>
                        <a:t>I</a:t>
                      </a:r>
                      <a:r>
                        <a:rPr sz="1000" spc="-10" dirty="0">
                          <a:solidFill>
                            <a:srgbClr val="000000">
                              <a:alpha val="100000"/>
                            </a:srgbClr>
                          </a:solidFill>
                          <a:latin typeface="Arial" panose="020B0604020202020204"/>
                          <a:ea typeface="Arial" panose="020B0604020202020204"/>
                          <a:cs typeface="Arial" panose="020B0604020202020204"/>
                        </a:rPr>
                        <a:t>/</a:t>
                      </a:r>
                      <a:r>
                        <a:rPr sz="1000" spc="0" dirty="0">
                          <a:solidFill>
                            <a:srgbClr val="000000">
                              <a:alpha val="100000"/>
                            </a:srgbClr>
                          </a:solidFill>
                          <a:latin typeface="Arial" panose="020B0604020202020204"/>
                          <a:ea typeface="Arial" panose="020B0604020202020204"/>
                          <a:cs typeface="Arial" panose="020B0604020202020204"/>
                        </a:rPr>
                        <a:t>II</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6000"/>
                        </a:lnSpc>
                      </a:pPr>
                      <a:endParaRPr lang="en-US" altLang="en-US" sz="300" dirty="0"/>
                    </a:p>
                    <a:p>
                      <a:pPr marL="389255"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CFT</a:t>
                      </a:r>
                      <a:r>
                        <a:rPr sz="1000" spc="50" dirty="0">
                          <a:solidFill>
                            <a:srgbClr val="000000">
                              <a:alpha val="100000"/>
                            </a:srgbClr>
                          </a:solidFill>
                          <a:latin typeface="Arial" panose="020B0604020202020204"/>
                          <a:ea typeface="Arial" panose="020B0604020202020204"/>
                          <a:cs typeface="Arial" panose="020B0604020202020204"/>
                        </a:rPr>
                        <a:t>194</a:t>
                      </a:r>
                      <a:r>
                        <a:rPr sz="1000" spc="30" dirty="0">
                          <a:solidFill>
                            <a:srgbClr val="000000">
                              <a:alpha val="100000"/>
                            </a:srgbClr>
                          </a:solidFill>
                          <a:latin typeface="Arial" panose="020B0604020202020204"/>
                          <a:ea typeface="Arial" panose="020B0604020202020204"/>
                          <a:cs typeface="Arial" panose="020B0604020202020204"/>
                        </a:rPr>
                        <a:t>6</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0000"/>
                        </a:lnSpc>
                      </a:pPr>
                      <a:endParaRPr lang="en-US" altLang="en-US" sz="300" dirty="0"/>
                    </a:p>
                    <a:p>
                      <a:pPr marL="428625" algn="l" rtl="0" eaLnBrk="0">
                        <a:lnSpc>
                          <a:spcPct val="83000"/>
                        </a:lnSpc>
                      </a:pPr>
                      <a:r>
                        <a:rPr sz="1000" spc="30" dirty="0">
                          <a:solidFill>
                            <a:srgbClr val="000000">
                              <a:alpha val="100000"/>
                            </a:srgbClr>
                          </a:solidFill>
                          <a:latin typeface="Arial" panose="020B0604020202020204"/>
                          <a:ea typeface="Arial" panose="020B0604020202020204"/>
                          <a:cs typeface="Arial" panose="020B0604020202020204"/>
                        </a:rPr>
                        <a:t>BR</a:t>
                      </a:r>
                      <a:r>
                        <a:rPr sz="1000" spc="20" dirty="0">
                          <a:solidFill>
                            <a:srgbClr val="000000">
                              <a:alpha val="100000"/>
                            </a:srgbClr>
                          </a:solidFill>
                          <a:latin typeface="Arial" panose="020B0604020202020204"/>
                          <a:ea typeface="Arial" panose="020B0604020202020204"/>
                          <a:cs typeface="Arial" panose="020B0604020202020204"/>
                        </a:rPr>
                        <a:t>A</a:t>
                      </a:r>
                      <a:r>
                        <a:rPr sz="1000" spc="0" dirty="0">
                          <a:solidFill>
                            <a:srgbClr val="000000">
                              <a:alpha val="100000"/>
                            </a:srgbClr>
                          </a:solidFill>
                          <a:latin typeface="Arial" panose="020B0604020202020204"/>
                          <a:ea typeface="Arial" panose="020B0604020202020204"/>
                          <a:cs typeface="Arial" panose="020B0604020202020204"/>
                        </a:rPr>
                        <a:t>F</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314325"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C</a:t>
                      </a:r>
                      <a:r>
                        <a:rPr sz="1000" spc="100" dirty="0">
                          <a:solidFill>
                            <a:srgbClr val="000000">
                              <a:alpha val="100000"/>
                            </a:srgbClr>
                          </a:solidFill>
                          <a:latin typeface="Arial" panose="020B0604020202020204"/>
                          <a:ea typeface="Arial" panose="020B0604020202020204"/>
                          <a:cs typeface="Arial" panose="020B0604020202020204"/>
                        </a:rPr>
                        <a:t>4</a:t>
                      </a:r>
                      <a:r>
                        <a:rPr sz="1000" spc="90" dirty="0">
                          <a:solidFill>
                            <a:srgbClr val="000000">
                              <a:alpha val="100000"/>
                            </a:srgbClr>
                          </a:solidFill>
                          <a:latin typeface="Arial" panose="020B0604020202020204"/>
                          <a:ea typeface="Arial" panose="020B0604020202020204"/>
                          <a:cs typeface="Arial" panose="020B0604020202020204"/>
                        </a:rPr>
                        <a:t>/</a:t>
                      </a:r>
                      <a:r>
                        <a:rPr sz="1000" spc="0" dirty="0">
                          <a:solidFill>
                            <a:srgbClr val="000000">
                              <a:alpha val="100000"/>
                            </a:srgbClr>
                          </a:solidFill>
                          <a:latin typeface="Arial" panose="020B0604020202020204"/>
                          <a:ea typeface="Arial" panose="020B0604020202020204"/>
                          <a:cs typeface="Arial" panose="020B0604020202020204"/>
                        </a:rPr>
                        <a:t>Roche</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8000"/>
                        </a:lnSpc>
                      </a:pPr>
                      <a:endParaRPr lang="en-US" altLang="en-US" sz="300" dirty="0"/>
                    </a:p>
                    <a:p>
                      <a:pPr marL="274320" algn="l" rtl="0" eaLnBrk="0">
                        <a:lnSpc>
                          <a:spcPts val="1225"/>
                        </a:lnSpc>
                        <a:spcBef>
                          <a:spcPts val="0"/>
                        </a:spcBef>
                      </a:pP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黑素瘤</a:t>
                      </a:r>
                      <a:r>
                        <a:rPr sz="1000" spc="50" dirty="0">
                          <a:solidFill>
                            <a:srgbClr val="000000">
                              <a:alpha val="100000"/>
                            </a:srgbClr>
                          </a:solidFill>
                          <a:latin typeface="Arial" panose="020B0604020202020204"/>
                          <a:ea typeface="Arial" panose="020B0604020202020204"/>
                          <a:cs typeface="Arial" panose="020B0604020202020204"/>
                        </a:rPr>
                        <a:t>;</a:t>
                      </a: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非小细胞肺癌</a:t>
                      </a:r>
                      <a:r>
                        <a:rPr sz="1000" spc="50" dirty="0">
                          <a:solidFill>
                            <a:srgbClr val="000000">
                              <a:alpha val="100000"/>
                            </a:srgbClr>
                          </a:solidFill>
                          <a:latin typeface="Arial" panose="020B0604020202020204"/>
                          <a:ea typeface="Arial" panose="020B0604020202020204"/>
                          <a:cs typeface="Arial" panose="020B0604020202020204"/>
                        </a:rPr>
                        <a:t>;</a:t>
                      </a: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结直</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肠</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8000"/>
                        </a:lnSpc>
                      </a:pPr>
                      <a:endParaRPr lang="en-US" altLang="en-US" sz="300" dirty="0"/>
                    </a:p>
                    <a:p>
                      <a:pPr marL="97155" algn="l" rtl="0" eaLnBrk="0">
                        <a:lnSpc>
                          <a:spcPts val="1225"/>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I</a:t>
                      </a:r>
                      <a:r>
                        <a:rPr sz="1000" spc="-10" dirty="0">
                          <a:solidFill>
                            <a:srgbClr val="000000">
                              <a:alpha val="100000"/>
                            </a:srgbClr>
                          </a:solidFill>
                          <a:latin typeface="Arial" panose="020B0604020202020204"/>
                          <a:ea typeface="Arial" panose="020B0604020202020204"/>
                          <a:cs typeface="Arial" panose="020B0604020202020204"/>
                        </a:rPr>
                        <a:t>/</a:t>
                      </a:r>
                      <a:r>
                        <a:rPr sz="1000" spc="0" dirty="0">
                          <a:solidFill>
                            <a:srgbClr val="000000">
                              <a:alpha val="100000"/>
                            </a:srgbClr>
                          </a:solidFill>
                          <a:latin typeface="Arial" panose="020B0604020202020204"/>
                          <a:ea typeface="Arial" panose="020B0604020202020204"/>
                          <a:cs typeface="Arial" panose="020B0604020202020204"/>
                        </a:rPr>
                        <a:t>II</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6000"/>
                        </a:lnSpc>
                      </a:pPr>
                      <a:endParaRPr lang="en-US" altLang="en-US" sz="300" dirty="0"/>
                    </a:p>
                    <a:p>
                      <a:pPr marL="344805"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CG</a:t>
                      </a:r>
                      <a:r>
                        <a:rPr sz="1000" spc="40" dirty="0">
                          <a:solidFill>
                            <a:srgbClr val="000000">
                              <a:alpha val="100000"/>
                            </a:srgbClr>
                          </a:solidFill>
                          <a:latin typeface="Arial" panose="020B0604020202020204"/>
                          <a:ea typeface="Arial" panose="020B0604020202020204"/>
                          <a:cs typeface="Arial" panose="020B0604020202020204"/>
                        </a:rPr>
                        <a:t>00141</a:t>
                      </a:r>
                      <a:r>
                        <a:rPr sz="1000" spc="20" dirty="0">
                          <a:solidFill>
                            <a:srgbClr val="000000">
                              <a:alpha val="100000"/>
                            </a:srgbClr>
                          </a:solidFill>
                          <a:latin typeface="Arial" panose="020B0604020202020204"/>
                          <a:ea typeface="Arial" panose="020B0604020202020204"/>
                          <a:cs typeface="Arial" panose="020B0604020202020204"/>
                        </a:rPr>
                        <a:t>9</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504190" algn="l" rtl="0" eaLnBrk="0">
                        <a:lnSpc>
                          <a:spcPct val="83000"/>
                        </a:lnSpc>
                        <a:spcBef>
                          <a:spcPts val="5"/>
                        </a:spcBef>
                      </a:pPr>
                      <a:r>
                        <a:rPr sz="1000" spc="30" dirty="0">
                          <a:solidFill>
                            <a:srgbClr val="000000">
                              <a:alpha val="100000"/>
                            </a:srgbClr>
                          </a:solidFill>
                          <a:latin typeface="Arial" panose="020B0604020202020204"/>
                          <a:ea typeface="Arial" panose="020B0604020202020204"/>
                          <a:cs typeface="Arial" panose="020B0604020202020204"/>
                        </a:rPr>
                        <a:t>Tr</a:t>
                      </a:r>
                      <a:r>
                        <a:rPr sz="1000" spc="0" dirty="0">
                          <a:solidFill>
                            <a:srgbClr val="000000">
                              <a:alpha val="100000"/>
                            </a:srgbClr>
                          </a:solidFill>
                          <a:latin typeface="Arial" panose="020B0604020202020204"/>
                          <a:ea typeface="Arial" panose="020B0604020202020204"/>
                          <a:cs typeface="Arial" panose="020B0604020202020204"/>
                        </a:rPr>
                        <a:t>k</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384810" algn="l" rtl="0" eaLnBrk="0">
                        <a:lnSpc>
                          <a:spcPct val="85000"/>
                        </a:lnSpc>
                        <a:spcBef>
                          <a:spcPts val="0"/>
                        </a:spcBef>
                      </a:pPr>
                      <a:r>
                        <a:rPr sz="1000" spc="30" dirty="0">
                          <a:solidFill>
                            <a:srgbClr val="000000">
                              <a:alpha val="100000"/>
                            </a:srgbClr>
                          </a:solidFill>
                          <a:latin typeface="Arial" panose="020B0604020202020204"/>
                          <a:ea typeface="Arial" panose="020B0604020202020204"/>
                          <a:cs typeface="Arial" panose="020B0604020202020204"/>
                        </a:rPr>
                        <a:t>Cullg</a:t>
                      </a:r>
                      <a:r>
                        <a:rPr sz="1000" spc="0" dirty="0">
                          <a:solidFill>
                            <a:srgbClr val="000000">
                              <a:alpha val="100000"/>
                            </a:srgbClr>
                          </a:solidFill>
                          <a:latin typeface="Arial" panose="020B0604020202020204"/>
                          <a:ea typeface="Arial" panose="020B0604020202020204"/>
                          <a:cs typeface="Arial" panose="020B0604020202020204"/>
                        </a:rPr>
                        <a:t>en</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535940" algn="l" rtl="0" eaLnBrk="0">
                        <a:lnSpc>
                          <a:spcPts val="123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NTRK</a:t>
                      </a:r>
                      <a:r>
                        <a:rPr sz="1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融合阳性实体</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7000"/>
                        </a:lnSpc>
                      </a:pPr>
                      <a:endParaRPr lang="en-US" altLang="en-US" sz="300" dirty="0"/>
                    </a:p>
                    <a:p>
                      <a:pPr marL="97155" algn="l" rtl="0" eaLnBrk="0">
                        <a:lnSpc>
                          <a:spcPts val="1225"/>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I/II</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265">
                <a:tc>
                  <a:txBody>
                    <a:bodyPr/>
                    <a:lstStyle/>
                    <a:p>
                      <a:pPr algn="l" rtl="0" eaLnBrk="0">
                        <a:lnSpc>
                          <a:spcPct val="126000"/>
                        </a:lnSpc>
                      </a:pPr>
                      <a:endParaRPr lang="en-US" altLang="en-US" sz="300" dirty="0"/>
                    </a:p>
                    <a:p>
                      <a:pPr marL="229235" algn="l" rtl="0" eaLnBrk="0">
                        <a:lnSpc>
                          <a:spcPct val="84000"/>
                        </a:lnSpc>
                        <a:spcBef>
                          <a:spcPts val="0"/>
                        </a:spcBef>
                      </a:pPr>
                      <a:r>
                        <a:rPr sz="1000" spc="0" dirty="0">
                          <a:solidFill>
                            <a:srgbClr val="FF0000">
                              <a:alpha val="100000"/>
                            </a:srgbClr>
                          </a:solidFill>
                          <a:latin typeface="Arial" panose="020B0604020202020204"/>
                          <a:ea typeface="Arial" panose="020B0604020202020204"/>
                          <a:cs typeface="Arial" panose="020B0604020202020204"/>
                        </a:rPr>
                        <a:t>BRD</a:t>
                      </a:r>
                      <a:r>
                        <a:rPr sz="1000" spc="160" dirty="0">
                          <a:solidFill>
                            <a:srgbClr val="FF0000">
                              <a:alpha val="100000"/>
                            </a:srgbClr>
                          </a:solidFill>
                          <a:latin typeface="Arial" panose="020B0604020202020204"/>
                          <a:ea typeface="Arial" panose="020B0604020202020204"/>
                          <a:cs typeface="Arial" panose="020B0604020202020204"/>
                        </a:rPr>
                        <a:t>4</a:t>
                      </a:r>
                      <a:r>
                        <a:rPr sz="1000" spc="150" dirty="0">
                          <a:solidFill>
                            <a:srgbClr val="FF0000">
                              <a:alpha val="100000"/>
                            </a:srgbClr>
                          </a:solidFill>
                          <a:latin typeface="Arial" panose="020B0604020202020204"/>
                          <a:ea typeface="Arial" panose="020B0604020202020204"/>
                          <a:cs typeface="Arial" panose="020B0604020202020204"/>
                        </a:rPr>
                        <a:t>-</a:t>
                      </a:r>
                      <a:r>
                        <a:rPr sz="1000" spc="0" dirty="0">
                          <a:solidFill>
                            <a:srgbClr val="FF0000">
                              <a:alpha val="100000"/>
                            </a:srgbClr>
                          </a:solidFill>
                          <a:latin typeface="Arial" panose="020B0604020202020204"/>
                          <a:ea typeface="Arial" panose="020B0604020202020204"/>
                          <a:cs typeface="Arial" panose="020B0604020202020204"/>
                        </a:rPr>
                        <a:t>CHAMP</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0000"/>
                        </a:lnSpc>
                      </a:pPr>
                      <a:endParaRPr lang="en-US" altLang="en-US" sz="300" dirty="0"/>
                    </a:p>
                    <a:p>
                      <a:pPr marL="428625" algn="l" rtl="0" eaLnBrk="0">
                        <a:lnSpc>
                          <a:spcPct val="83000"/>
                        </a:lnSpc>
                      </a:pPr>
                      <a:r>
                        <a:rPr sz="1000" spc="0" dirty="0">
                          <a:solidFill>
                            <a:srgbClr val="FF0000">
                              <a:alpha val="100000"/>
                            </a:srgbClr>
                          </a:solidFill>
                          <a:latin typeface="Arial" panose="020B0604020202020204"/>
                          <a:ea typeface="Arial" panose="020B0604020202020204"/>
                          <a:cs typeface="Arial" panose="020B0604020202020204"/>
                        </a:rPr>
                        <a:t>BRD</a:t>
                      </a:r>
                      <a:r>
                        <a:rPr sz="1000" spc="80" dirty="0">
                          <a:solidFill>
                            <a:srgbClr val="FF0000">
                              <a:alpha val="100000"/>
                            </a:srgbClr>
                          </a:solidFill>
                          <a:latin typeface="Arial" panose="020B0604020202020204"/>
                          <a:ea typeface="Arial" panose="020B0604020202020204"/>
                          <a:cs typeface="Arial" panose="020B0604020202020204"/>
                        </a:rPr>
                        <a:t>4</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8000"/>
                        </a:lnSpc>
                      </a:pPr>
                      <a:endParaRPr lang="en-US" altLang="en-US" sz="300" dirty="0"/>
                    </a:p>
                    <a:p>
                      <a:pPr marL="340360" algn="l" rtl="0" eaLnBrk="0">
                        <a:lnSpc>
                          <a:spcPts val="1235"/>
                        </a:lnSpc>
                        <a:spcBef>
                          <a:spcPts val="0"/>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珃诺生</a:t>
                      </a:r>
                      <a:r>
                        <a:rPr sz="1000" spc="30" dirty="0">
                          <a:solidFill>
                            <a:srgbClr val="FF0000">
                              <a:alpha val="100000"/>
                            </a:srgbClr>
                          </a:solidFill>
                          <a:latin typeface="微软雅黑" panose="020B0503020204020204" charset="-122"/>
                          <a:ea typeface="微软雅黑" panose="020B0503020204020204" charset="-122"/>
                          <a:cs typeface="微软雅黑" panose="020B0503020204020204" charset="-122"/>
                        </a:rPr>
                        <a:t>物</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8000"/>
                        </a:lnSpc>
                      </a:pPr>
                      <a:endParaRPr lang="en-US" altLang="en-US" sz="300" dirty="0"/>
                    </a:p>
                    <a:p>
                      <a:pPr marL="314960" algn="l" rtl="0" eaLnBrk="0">
                        <a:lnSpc>
                          <a:spcPts val="1225"/>
                        </a:lnSpc>
                        <a:spcBef>
                          <a:spcPts val="0"/>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实体瘤</a:t>
                      </a:r>
                      <a:r>
                        <a:rPr sz="1000" spc="60" dirty="0">
                          <a:solidFill>
                            <a:srgbClr val="FF0000">
                              <a:alpha val="100000"/>
                            </a:srgbClr>
                          </a:solidFill>
                          <a:latin typeface="Arial" panose="020B0604020202020204"/>
                          <a:ea typeface="Arial" panose="020B0604020202020204"/>
                          <a:cs typeface="Arial" panose="020B0604020202020204"/>
                        </a:rPr>
                        <a:t>;</a:t>
                      </a: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弥漫性大</a:t>
                      </a:r>
                      <a:r>
                        <a:rPr sz="1000" spc="0" dirty="0">
                          <a:solidFill>
                            <a:srgbClr val="FF0000">
                              <a:alpha val="100000"/>
                            </a:srgbClr>
                          </a:solidFill>
                          <a:latin typeface="Arial" panose="020B0604020202020204"/>
                          <a:ea typeface="Arial" panose="020B0604020202020204"/>
                          <a:cs typeface="Arial" panose="020B0604020202020204"/>
                        </a:rPr>
                        <a:t>B</a:t>
                      </a: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细胞淋</a:t>
                      </a:r>
                      <a:r>
                        <a:rPr sz="10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巴瘤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8000"/>
                        </a:lnSpc>
                      </a:pPr>
                      <a:endParaRPr lang="en-US" altLang="en-US" sz="300" dirty="0"/>
                    </a:p>
                    <a:p>
                      <a:pPr marL="97155" algn="l" rtl="0" eaLnBrk="0">
                        <a:lnSpc>
                          <a:spcPts val="1225"/>
                        </a:lnSpc>
                        <a:spcBef>
                          <a:spcPts val="0"/>
                        </a:spcBef>
                      </a:pPr>
                      <a:r>
                        <a:rPr sz="1000" spc="0" dirty="0">
                          <a:solidFill>
                            <a:srgbClr val="FF0000">
                              <a:alpha val="100000"/>
                            </a:srgbClr>
                          </a:solidFill>
                          <a:latin typeface="Arial" panose="020B0604020202020204"/>
                          <a:ea typeface="Arial" panose="020B0604020202020204"/>
                          <a:cs typeface="Arial" panose="020B0604020202020204"/>
                        </a:rPr>
                        <a:t>I</a:t>
                      </a:r>
                      <a:r>
                        <a:rPr sz="1000" spc="-10" dirty="0">
                          <a:solidFill>
                            <a:srgbClr val="FF0000">
                              <a:alpha val="100000"/>
                            </a:srgbClr>
                          </a:solidFill>
                          <a:latin typeface="Arial" panose="020B0604020202020204"/>
                          <a:ea typeface="Arial" panose="020B0604020202020204"/>
                          <a:cs typeface="Arial" panose="020B0604020202020204"/>
                        </a:rPr>
                        <a:t>/</a:t>
                      </a:r>
                      <a:r>
                        <a:rPr sz="1000" spc="0" dirty="0">
                          <a:solidFill>
                            <a:srgbClr val="FF0000">
                              <a:alpha val="100000"/>
                            </a:srgbClr>
                          </a:solidFill>
                          <a:latin typeface="Arial" panose="020B0604020202020204"/>
                          <a:ea typeface="Arial" panose="020B0604020202020204"/>
                          <a:cs typeface="Arial" panose="020B0604020202020204"/>
                        </a:rPr>
                        <a:t>II</a:t>
                      </a:r>
                      <a:r>
                        <a:rPr sz="10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389890"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ARV</a:t>
                      </a:r>
                      <a:r>
                        <a:rPr sz="1000" spc="60" dirty="0">
                          <a:solidFill>
                            <a:srgbClr val="000000">
                              <a:alpha val="100000"/>
                            </a:srgbClr>
                          </a:solidFill>
                          <a:latin typeface="Arial" panose="020B0604020202020204"/>
                          <a:ea typeface="Arial" panose="020B0604020202020204"/>
                          <a:cs typeface="Arial" panose="020B0604020202020204"/>
                        </a:rPr>
                        <a:t>-76</a:t>
                      </a:r>
                      <a:r>
                        <a:rPr sz="1000" spc="50" dirty="0">
                          <a:solidFill>
                            <a:srgbClr val="000000">
                              <a:alpha val="100000"/>
                            </a:srgbClr>
                          </a:solidFill>
                          <a:latin typeface="Arial" panose="020B0604020202020204"/>
                          <a:ea typeface="Arial" panose="020B0604020202020204"/>
                          <a:cs typeface="Arial" panose="020B0604020202020204"/>
                        </a:rPr>
                        <a:t>6</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505460" algn="l" rtl="0" eaLnBrk="0">
                        <a:lnSpc>
                          <a:spcPct val="83000"/>
                        </a:lnSpc>
                        <a:spcBef>
                          <a:spcPts val="0"/>
                        </a:spcBef>
                      </a:pPr>
                      <a:r>
                        <a:rPr sz="1000" spc="50" dirty="0">
                          <a:solidFill>
                            <a:srgbClr val="000000">
                              <a:alpha val="100000"/>
                            </a:srgbClr>
                          </a:solidFill>
                          <a:latin typeface="Arial" panose="020B0604020202020204"/>
                          <a:ea typeface="Arial" panose="020B0604020202020204"/>
                          <a:cs typeface="Arial" panose="020B0604020202020204"/>
                        </a:rPr>
                        <a:t>A</a:t>
                      </a:r>
                      <a:r>
                        <a:rPr sz="1000" spc="30" dirty="0">
                          <a:solidFill>
                            <a:srgbClr val="00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384175" algn="l" rtl="0" eaLnBrk="0">
                        <a:lnSpc>
                          <a:spcPct val="83000"/>
                        </a:lnSpc>
                        <a:spcBef>
                          <a:spcPts val="0"/>
                        </a:spcBef>
                      </a:pPr>
                      <a:r>
                        <a:rPr sz="1000" spc="30" dirty="0">
                          <a:solidFill>
                            <a:srgbClr val="000000">
                              <a:alpha val="100000"/>
                            </a:srgbClr>
                          </a:solidFill>
                          <a:latin typeface="Arial" panose="020B0604020202020204"/>
                          <a:ea typeface="Arial" panose="020B0604020202020204"/>
                          <a:cs typeface="Arial" panose="020B0604020202020204"/>
                        </a:rPr>
                        <a:t>Arvin</a:t>
                      </a:r>
                      <a:r>
                        <a:rPr sz="1000" spc="20" dirty="0">
                          <a:solidFill>
                            <a:srgbClr val="000000">
                              <a:alpha val="100000"/>
                            </a:srgbClr>
                          </a:solidFill>
                          <a:latin typeface="Arial" panose="020B0604020202020204"/>
                          <a:ea typeface="Arial" panose="020B0604020202020204"/>
                          <a:cs typeface="Arial" panose="020B0604020202020204"/>
                        </a:rPr>
                        <a:t>a</a:t>
                      </a:r>
                      <a:r>
                        <a:rPr sz="1000" spc="0" dirty="0">
                          <a:solidFill>
                            <a:srgbClr val="000000">
                              <a:alpha val="100000"/>
                            </a:srgbClr>
                          </a:solidFill>
                          <a:latin typeface="Arial" panose="020B0604020202020204"/>
                          <a:ea typeface="Arial" panose="020B0604020202020204"/>
                          <a:cs typeface="Arial" panose="020B0604020202020204"/>
                        </a:rPr>
                        <a:t>s</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645160" algn="l" rtl="0" eaLnBrk="0">
                        <a:lnSpc>
                          <a:spcPts val="1225"/>
                        </a:lnSpc>
                        <a:spcBef>
                          <a:spcPts val="5"/>
                        </a:spcBef>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去势抵抗前列</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腺</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97155" algn="l" rtl="0" eaLnBrk="0">
                        <a:lnSpc>
                          <a:spcPts val="1225"/>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I</a:t>
                      </a:r>
                      <a:r>
                        <a:rPr sz="1000" spc="-10" dirty="0">
                          <a:solidFill>
                            <a:srgbClr val="000000">
                              <a:alpha val="100000"/>
                            </a:srgbClr>
                          </a:solidFill>
                          <a:latin typeface="Arial" panose="020B0604020202020204"/>
                          <a:ea typeface="Arial" panose="020B0604020202020204"/>
                          <a:cs typeface="Arial" panose="020B0604020202020204"/>
                        </a:rPr>
                        <a:t>/</a:t>
                      </a:r>
                      <a:r>
                        <a:rPr sz="1000" spc="0" dirty="0">
                          <a:solidFill>
                            <a:srgbClr val="000000">
                              <a:alpha val="100000"/>
                            </a:srgbClr>
                          </a:solidFill>
                          <a:latin typeface="Arial" panose="020B0604020202020204"/>
                          <a:ea typeface="Arial" panose="020B0604020202020204"/>
                          <a:cs typeface="Arial" panose="020B0604020202020204"/>
                        </a:rPr>
                        <a:t>II</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00685"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FHD</a:t>
                      </a:r>
                      <a:r>
                        <a:rPr sz="1000" spc="40" dirty="0">
                          <a:solidFill>
                            <a:srgbClr val="000000">
                              <a:alpha val="100000"/>
                            </a:srgbClr>
                          </a:solidFill>
                          <a:latin typeface="Arial" panose="020B0604020202020204"/>
                          <a:ea typeface="Arial" panose="020B0604020202020204"/>
                          <a:cs typeface="Arial" panose="020B0604020202020204"/>
                        </a:rPr>
                        <a:t>-60</a:t>
                      </a:r>
                      <a:r>
                        <a:rPr sz="1000" spc="30" dirty="0">
                          <a:solidFill>
                            <a:srgbClr val="000000">
                              <a:alpha val="100000"/>
                            </a:srgbClr>
                          </a:solidFill>
                          <a:latin typeface="Arial" panose="020B0604020202020204"/>
                          <a:ea typeface="Arial" panose="020B0604020202020204"/>
                          <a:cs typeface="Arial" panose="020B0604020202020204"/>
                        </a:rPr>
                        <a:t>9</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28625"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BRD</a:t>
                      </a:r>
                      <a:r>
                        <a:rPr sz="1000" spc="80" dirty="0">
                          <a:solidFill>
                            <a:srgbClr val="000000">
                              <a:alpha val="100000"/>
                            </a:srgbClr>
                          </a:solidFill>
                          <a:latin typeface="Arial" panose="020B0604020202020204"/>
                          <a:ea typeface="Arial" panose="020B0604020202020204"/>
                          <a:cs typeface="Arial" panose="020B0604020202020204"/>
                        </a:rPr>
                        <a:t>9</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367665" algn="l" rtl="0" eaLnBrk="0">
                        <a:lnSpc>
                          <a:spcPct val="85000"/>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Foghor</a:t>
                      </a:r>
                      <a:r>
                        <a:rPr sz="1000" spc="0" dirty="0">
                          <a:solidFill>
                            <a:srgbClr val="000000">
                              <a:alpha val="100000"/>
                            </a:srgbClr>
                          </a:solidFill>
                          <a:latin typeface="Arial" panose="020B0604020202020204"/>
                          <a:ea typeface="Arial" panose="020B0604020202020204"/>
                          <a:cs typeface="Arial" panose="020B0604020202020204"/>
                        </a:rPr>
                        <a:t>n</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910590" algn="l" rtl="0" eaLnBrk="0">
                        <a:lnSpc>
                          <a:spcPts val="1225"/>
                        </a:lnSpc>
                        <a:spcBef>
                          <a:spcPts val="0"/>
                        </a:spcBef>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滑膜肉</a:t>
                      </a:r>
                      <a:r>
                        <a:rPr sz="1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7000"/>
                        </a:lnSpc>
                      </a:pPr>
                      <a:endParaRPr lang="en-US" altLang="en-US" sz="300" dirty="0"/>
                    </a:p>
                    <a:p>
                      <a:pPr marL="348615" algn="l" rtl="0" eaLnBrk="0">
                        <a:lnSpc>
                          <a:spcPct val="84000"/>
                        </a:lnSpc>
                        <a:spcBef>
                          <a:spcPts val="5"/>
                        </a:spcBef>
                      </a:pPr>
                      <a:r>
                        <a:rPr sz="1000" spc="0" dirty="0">
                          <a:solidFill>
                            <a:srgbClr val="FF0000">
                              <a:alpha val="100000"/>
                            </a:srgbClr>
                          </a:solidFill>
                          <a:latin typeface="Arial" panose="020B0604020202020204"/>
                          <a:ea typeface="Arial" panose="020B0604020202020204"/>
                          <a:cs typeface="Arial" panose="020B0604020202020204"/>
                        </a:rPr>
                        <a:t>HSK</a:t>
                      </a:r>
                      <a:r>
                        <a:rPr sz="1000" spc="40" dirty="0">
                          <a:solidFill>
                            <a:srgbClr val="FF0000">
                              <a:alpha val="100000"/>
                            </a:srgbClr>
                          </a:solidFill>
                          <a:latin typeface="Arial" panose="020B0604020202020204"/>
                          <a:ea typeface="Arial" panose="020B0604020202020204"/>
                          <a:cs typeface="Arial" panose="020B0604020202020204"/>
                        </a:rPr>
                        <a:t>2911</a:t>
                      </a:r>
                      <a:r>
                        <a:rPr sz="1000" spc="30" dirty="0">
                          <a:solidFill>
                            <a:srgbClr val="FF0000">
                              <a:alpha val="100000"/>
                            </a:srgbClr>
                          </a:solidFill>
                          <a:latin typeface="Arial" panose="020B0604020202020204"/>
                          <a:ea typeface="Arial" panose="020B0604020202020204"/>
                          <a:cs typeface="Arial" panose="020B0604020202020204"/>
                        </a:rPr>
                        <a:t>6</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77520" algn="l" rtl="0" eaLnBrk="0">
                        <a:lnSpc>
                          <a:spcPct val="83000"/>
                        </a:lnSpc>
                        <a:spcBef>
                          <a:spcPts val="0"/>
                        </a:spcBef>
                      </a:pPr>
                      <a:r>
                        <a:rPr sz="1000" spc="20" dirty="0">
                          <a:solidFill>
                            <a:srgbClr val="FF0000">
                              <a:alpha val="100000"/>
                            </a:srgbClr>
                          </a:solidFill>
                          <a:latin typeface="Arial" panose="020B0604020202020204"/>
                          <a:ea typeface="Arial" panose="020B0604020202020204"/>
                          <a:cs typeface="Arial" panose="020B0604020202020204"/>
                        </a:rPr>
                        <a:t>B</a:t>
                      </a:r>
                      <a:r>
                        <a:rPr sz="1000" spc="10" dirty="0">
                          <a:solidFill>
                            <a:srgbClr val="FF0000">
                              <a:alpha val="100000"/>
                            </a:srgbClr>
                          </a:solidFill>
                          <a:latin typeface="Arial" panose="020B0604020202020204"/>
                          <a:ea typeface="Arial" panose="020B0604020202020204"/>
                          <a:cs typeface="Arial" panose="020B0604020202020204"/>
                        </a:rPr>
                        <a:t>T</a:t>
                      </a:r>
                      <a:r>
                        <a:rPr sz="1000" spc="0" dirty="0">
                          <a:solidFill>
                            <a:srgbClr val="FF0000">
                              <a:alpha val="100000"/>
                            </a:srgbClr>
                          </a:solidFill>
                          <a:latin typeface="Arial" panose="020B0604020202020204"/>
                          <a:ea typeface="Arial" panose="020B0604020202020204"/>
                          <a:cs typeface="Arial" panose="020B0604020202020204"/>
                        </a:rPr>
                        <a:t>K</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407670" algn="l" rtl="0" eaLnBrk="0">
                        <a:lnSpc>
                          <a:spcPts val="1230"/>
                        </a:lnSpc>
                        <a:spcBef>
                          <a:spcPts val="5"/>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海思</a:t>
                      </a:r>
                      <a:r>
                        <a:rPr sz="1000" spc="30" dirty="0">
                          <a:solidFill>
                            <a:srgbClr val="FF0000">
                              <a:alpha val="100000"/>
                            </a:srgbClr>
                          </a:solidFill>
                          <a:latin typeface="微软雅黑" panose="020B0503020204020204" charset="-122"/>
                          <a:ea typeface="微软雅黑" panose="020B0503020204020204" charset="-122"/>
                          <a:cs typeface="微软雅黑" panose="020B0503020204020204" charset="-122"/>
                        </a:rPr>
                        <a:t>科</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807085" algn="l" rtl="0" eaLnBrk="0">
                        <a:lnSpc>
                          <a:spcPts val="1225"/>
                        </a:lnSpc>
                        <a:spcBef>
                          <a:spcPts val="5"/>
                        </a:spcBef>
                      </a:pPr>
                      <a:r>
                        <a:rPr sz="1000" spc="0" dirty="0">
                          <a:solidFill>
                            <a:srgbClr val="FF0000">
                              <a:alpha val="100000"/>
                            </a:srgbClr>
                          </a:solidFill>
                          <a:latin typeface="Arial" panose="020B0604020202020204"/>
                          <a:ea typeface="Arial" panose="020B0604020202020204"/>
                          <a:cs typeface="Arial" panose="020B0604020202020204"/>
                        </a:rPr>
                        <a:t>B</a:t>
                      </a:r>
                      <a:r>
                        <a:rPr sz="1000" spc="50" dirty="0">
                          <a:solidFill>
                            <a:srgbClr val="FF0000">
                              <a:alpha val="100000"/>
                            </a:srgbClr>
                          </a:solidFill>
                          <a:latin typeface="微软雅黑" panose="020B0503020204020204" charset="-122"/>
                          <a:ea typeface="微软雅黑" panose="020B0503020204020204" charset="-122"/>
                          <a:cs typeface="微软雅黑" panose="020B0503020204020204" charset="-122"/>
                        </a:rPr>
                        <a:t>细胞淋巴</a:t>
                      </a:r>
                      <a:r>
                        <a:rPr sz="1000" spc="40" dirty="0">
                          <a:solidFill>
                            <a:srgbClr val="FF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151765" algn="l" rtl="0" eaLnBrk="0">
                        <a:lnSpc>
                          <a:spcPts val="1225"/>
                        </a:lnSpc>
                        <a:spcBef>
                          <a:spcPts val="5"/>
                        </a:spcBef>
                      </a:pPr>
                      <a:r>
                        <a:rPr sz="1000" spc="-20" dirty="0">
                          <a:solidFill>
                            <a:srgbClr val="FF0000">
                              <a:alpha val="100000"/>
                            </a:srgbClr>
                          </a:solidFill>
                          <a:latin typeface="Arial" panose="020B0604020202020204"/>
                          <a:ea typeface="Arial" panose="020B0604020202020204"/>
                          <a:cs typeface="Arial" panose="020B0604020202020204"/>
                        </a:rPr>
                        <a:t>I</a:t>
                      </a:r>
                      <a:r>
                        <a:rPr sz="10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08940"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NX</a:t>
                      </a:r>
                      <a:r>
                        <a:rPr sz="1000" spc="30" dirty="0">
                          <a:solidFill>
                            <a:srgbClr val="000000">
                              <a:alpha val="100000"/>
                            </a:srgbClr>
                          </a:solidFill>
                          <a:latin typeface="Arial" panose="020B0604020202020204"/>
                          <a:ea typeface="Arial" panose="020B0604020202020204"/>
                          <a:cs typeface="Arial" panose="020B0604020202020204"/>
                        </a:rPr>
                        <a:t>-212</a:t>
                      </a:r>
                      <a:r>
                        <a:rPr sz="1000" spc="10" dirty="0">
                          <a:solidFill>
                            <a:srgbClr val="000000">
                              <a:alpha val="100000"/>
                            </a:srgbClr>
                          </a:solidFill>
                          <a:latin typeface="Arial" panose="020B0604020202020204"/>
                          <a:ea typeface="Arial" panose="020B0604020202020204"/>
                          <a:cs typeface="Arial" panose="020B0604020202020204"/>
                        </a:rPr>
                        <a:t>7</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222885" algn="l" rtl="0" eaLnBrk="0">
                        <a:lnSpc>
                          <a:spcPct val="91000"/>
                        </a:lnSpc>
                      </a:pPr>
                      <a:r>
                        <a:rPr sz="1000" spc="0" dirty="0">
                          <a:solidFill>
                            <a:srgbClr val="000000">
                              <a:alpha val="100000"/>
                            </a:srgbClr>
                          </a:solidFill>
                          <a:latin typeface="Arial" panose="020B0604020202020204"/>
                          <a:ea typeface="Arial" panose="020B0604020202020204"/>
                          <a:cs typeface="Arial" panose="020B0604020202020204"/>
                        </a:rPr>
                        <a:t>BTK</a:t>
                      </a:r>
                      <a:r>
                        <a:rPr sz="1000" spc="60" dirty="0">
                          <a:solidFill>
                            <a:srgbClr val="000000">
                              <a:alpha val="100000"/>
                            </a:srgbClr>
                          </a:solidFill>
                          <a:latin typeface="Arial" panose="020B0604020202020204"/>
                          <a:ea typeface="Arial" panose="020B0604020202020204"/>
                          <a:cs typeface="Arial" panose="020B0604020202020204"/>
                        </a:rPr>
                        <a:t>;</a:t>
                      </a:r>
                      <a:r>
                        <a:rPr sz="1000" spc="0" dirty="0">
                          <a:solidFill>
                            <a:srgbClr val="000000">
                              <a:alpha val="100000"/>
                            </a:srgbClr>
                          </a:solidFill>
                          <a:latin typeface="Arial" panose="020B0604020202020204"/>
                          <a:ea typeface="Arial" panose="020B0604020202020204"/>
                          <a:cs typeface="Arial" panose="020B0604020202020204"/>
                        </a:rPr>
                        <a:t>IKZF</a:t>
                      </a:r>
                      <a:r>
                        <a:rPr sz="1000" spc="60" dirty="0">
                          <a:solidFill>
                            <a:srgbClr val="000000">
                              <a:alpha val="100000"/>
                            </a:srgbClr>
                          </a:solidFill>
                          <a:latin typeface="Arial" panose="020B0604020202020204"/>
                          <a:ea typeface="Arial" panose="020B0604020202020204"/>
                          <a:cs typeface="Arial" panose="020B0604020202020204"/>
                        </a:rPr>
                        <a:t>1/</a:t>
                      </a:r>
                      <a:r>
                        <a:rPr sz="1000" spc="40" dirty="0">
                          <a:solidFill>
                            <a:srgbClr val="000000">
                              <a:alpha val="100000"/>
                            </a:srgbClr>
                          </a:solidFill>
                          <a:latin typeface="Arial" panose="020B0604020202020204"/>
                          <a:ea typeface="Arial" panose="020B0604020202020204"/>
                          <a:cs typeface="Arial" panose="020B0604020202020204"/>
                        </a:rPr>
                        <a:t>3</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59740" algn="l" rtl="0" eaLnBrk="0">
                        <a:lnSpc>
                          <a:spcPct val="83000"/>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Nu</a:t>
                      </a:r>
                      <a:r>
                        <a:rPr sz="1000" spc="10" dirty="0">
                          <a:solidFill>
                            <a:srgbClr val="000000">
                              <a:alpha val="100000"/>
                            </a:srgbClr>
                          </a:solidFill>
                          <a:latin typeface="Arial" panose="020B0604020202020204"/>
                          <a:ea typeface="Arial" panose="020B0604020202020204"/>
                          <a:cs typeface="Arial" panose="020B0604020202020204"/>
                        </a:rPr>
                        <a:t>r</a:t>
                      </a:r>
                      <a:r>
                        <a:rPr sz="1000" spc="0" dirty="0">
                          <a:solidFill>
                            <a:srgbClr val="000000">
                              <a:alpha val="100000"/>
                            </a:srgbClr>
                          </a:solidFill>
                          <a:latin typeface="Arial" panose="020B0604020202020204"/>
                          <a:ea typeface="Arial" panose="020B0604020202020204"/>
                          <a:cs typeface="Arial" panose="020B0604020202020204"/>
                        </a:rPr>
                        <a:t>ix</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874395" algn="l" rtl="0" eaLnBrk="0">
                        <a:lnSpc>
                          <a:spcPts val="1225"/>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B</a:t>
                      </a: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细胞血</a:t>
                      </a:r>
                      <a:r>
                        <a:rPr sz="1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151765" algn="l" rtl="0" eaLnBrk="0">
                        <a:lnSpc>
                          <a:spcPts val="1225"/>
                        </a:lnSpc>
                        <a:spcBef>
                          <a:spcPts val="5"/>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08940"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NX</a:t>
                      </a:r>
                      <a:r>
                        <a:rPr sz="1000" spc="30" dirty="0">
                          <a:solidFill>
                            <a:srgbClr val="000000">
                              <a:alpha val="100000"/>
                            </a:srgbClr>
                          </a:solidFill>
                          <a:latin typeface="Arial" panose="020B0604020202020204"/>
                          <a:ea typeface="Arial" panose="020B0604020202020204"/>
                          <a:cs typeface="Arial" panose="020B0604020202020204"/>
                        </a:rPr>
                        <a:t>-594</a:t>
                      </a:r>
                      <a:r>
                        <a:rPr sz="1000" spc="10" dirty="0">
                          <a:solidFill>
                            <a:srgbClr val="000000">
                              <a:alpha val="100000"/>
                            </a:srgbClr>
                          </a:solidFill>
                          <a:latin typeface="Arial" panose="020B0604020202020204"/>
                          <a:ea typeface="Arial" panose="020B0604020202020204"/>
                          <a:cs typeface="Arial" panose="020B0604020202020204"/>
                        </a:rPr>
                        <a:t>8</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77520" algn="l" rtl="0" eaLnBrk="0">
                        <a:lnSpc>
                          <a:spcPct val="83000"/>
                        </a:lnSpc>
                        <a:spcBef>
                          <a:spcPts val="5"/>
                        </a:spcBef>
                      </a:pPr>
                      <a:r>
                        <a:rPr sz="1000" spc="20" dirty="0">
                          <a:solidFill>
                            <a:srgbClr val="000000">
                              <a:alpha val="100000"/>
                            </a:srgbClr>
                          </a:solidFill>
                          <a:latin typeface="Arial" panose="020B0604020202020204"/>
                          <a:ea typeface="Arial" panose="020B0604020202020204"/>
                          <a:cs typeface="Arial" panose="020B0604020202020204"/>
                        </a:rPr>
                        <a:t>B</a:t>
                      </a:r>
                      <a:r>
                        <a:rPr sz="1000" spc="10" dirty="0">
                          <a:solidFill>
                            <a:srgbClr val="000000">
                              <a:alpha val="100000"/>
                            </a:srgbClr>
                          </a:solidFill>
                          <a:latin typeface="Arial" panose="020B0604020202020204"/>
                          <a:ea typeface="Arial" panose="020B0604020202020204"/>
                          <a:cs typeface="Arial" panose="020B0604020202020204"/>
                        </a:rPr>
                        <a:t>T</a:t>
                      </a:r>
                      <a:r>
                        <a:rPr sz="1000" spc="0" dirty="0">
                          <a:solidFill>
                            <a:srgbClr val="000000">
                              <a:alpha val="100000"/>
                            </a:srgbClr>
                          </a:solidFill>
                          <a:latin typeface="Arial" panose="020B0604020202020204"/>
                          <a:ea typeface="Arial" panose="020B0604020202020204"/>
                          <a:cs typeface="Arial" panose="020B0604020202020204"/>
                        </a:rPr>
                        <a:t>K</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59740" algn="l" rtl="0" eaLnBrk="0">
                        <a:lnSpc>
                          <a:spcPct val="83000"/>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Nu</a:t>
                      </a:r>
                      <a:r>
                        <a:rPr sz="1000" spc="10" dirty="0">
                          <a:solidFill>
                            <a:srgbClr val="000000">
                              <a:alpha val="100000"/>
                            </a:srgbClr>
                          </a:solidFill>
                          <a:latin typeface="Arial" panose="020B0604020202020204"/>
                          <a:ea typeface="Arial" panose="020B0604020202020204"/>
                          <a:cs typeface="Arial" panose="020B0604020202020204"/>
                        </a:rPr>
                        <a:t>r</a:t>
                      </a:r>
                      <a:r>
                        <a:rPr sz="1000" spc="0" dirty="0">
                          <a:solidFill>
                            <a:srgbClr val="000000">
                              <a:alpha val="100000"/>
                            </a:srgbClr>
                          </a:solidFill>
                          <a:latin typeface="Arial" panose="020B0604020202020204"/>
                          <a:ea typeface="Arial" panose="020B0604020202020204"/>
                          <a:cs typeface="Arial" panose="020B0604020202020204"/>
                        </a:rPr>
                        <a:t>ix</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993140" algn="l" rtl="0" eaLnBrk="0">
                        <a:lnSpc>
                          <a:spcPts val="1245"/>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CLL</a:t>
                      </a:r>
                      <a:r>
                        <a:rPr sz="1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等</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52755"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KT</a:t>
                      </a:r>
                      <a:r>
                        <a:rPr sz="1000" spc="30" dirty="0">
                          <a:solidFill>
                            <a:srgbClr val="000000">
                              <a:alpha val="100000"/>
                            </a:srgbClr>
                          </a:solidFill>
                          <a:latin typeface="Arial" panose="020B0604020202020204"/>
                          <a:ea typeface="Arial" panose="020B0604020202020204"/>
                          <a:cs typeface="Arial" panose="020B0604020202020204"/>
                        </a:rPr>
                        <a:t>-41</a:t>
                      </a:r>
                      <a:r>
                        <a:rPr sz="1000" spc="20" dirty="0">
                          <a:solidFill>
                            <a:srgbClr val="000000">
                              <a:alpha val="100000"/>
                            </a:srgbClr>
                          </a:solidFill>
                          <a:latin typeface="Arial" panose="020B0604020202020204"/>
                          <a:ea typeface="Arial" panose="020B0604020202020204"/>
                          <a:cs typeface="Arial" panose="020B0604020202020204"/>
                        </a:rPr>
                        <a:t>3</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17195"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IRAK</a:t>
                      </a:r>
                      <a:r>
                        <a:rPr sz="1000" spc="60" dirty="0">
                          <a:solidFill>
                            <a:srgbClr val="000000">
                              <a:alpha val="100000"/>
                            </a:srgbClr>
                          </a:solidFill>
                          <a:latin typeface="Arial" panose="020B0604020202020204"/>
                          <a:ea typeface="Arial" panose="020B0604020202020204"/>
                          <a:cs typeface="Arial" panose="020B0604020202020204"/>
                        </a:rPr>
                        <a:t>4</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386715" algn="l" rtl="0" eaLnBrk="0">
                        <a:lnSpc>
                          <a:spcPct val="85000"/>
                        </a:lnSpc>
                        <a:spcBef>
                          <a:spcPts val="5"/>
                        </a:spcBef>
                      </a:pPr>
                      <a:r>
                        <a:rPr sz="1000" spc="20" dirty="0">
                          <a:solidFill>
                            <a:srgbClr val="000000">
                              <a:alpha val="100000"/>
                            </a:srgbClr>
                          </a:solidFill>
                          <a:latin typeface="Arial" panose="020B0604020202020204"/>
                          <a:ea typeface="Arial" panose="020B0604020202020204"/>
                          <a:cs typeface="Arial" panose="020B0604020202020204"/>
                        </a:rPr>
                        <a:t>Kymer</a:t>
                      </a:r>
                      <a:r>
                        <a:rPr sz="1000" spc="10" dirty="0">
                          <a:solidFill>
                            <a:srgbClr val="000000">
                              <a:alpha val="100000"/>
                            </a:srgbClr>
                          </a:solidFill>
                          <a:latin typeface="Arial" panose="020B0604020202020204"/>
                          <a:ea typeface="Arial" panose="020B0604020202020204"/>
                          <a:cs typeface="Arial" panose="020B0604020202020204"/>
                        </a:rPr>
                        <a:t>a</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535305" algn="l" rtl="0" eaLnBrk="0">
                        <a:lnSpc>
                          <a:spcPts val="1225"/>
                        </a:lnSpc>
                        <a:spcBef>
                          <a:spcPts val="5"/>
                        </a:spcBef>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弥漫性大</a:t>
                      </a:r>
                      <a:r>
                        <a:rPr sz="1000" spc="0" dirty="0">
                          <a:solidFill>
                            <a:srgbClr val="000000">
                              <a:alpha val="100000"/>
                            </a:srgbClr>
                          </a:solidFill>
                          <a:latin typeface="Arial" panose="020B0604020202020204"/>
                          <a:ea typeface="Arial" panose="020B0604020202020204"/>
                          <a:cs typeface="Arial" panose="020B0604020202020204"/>
                        </a:rPr>
                        <a:t>B</a:t>
                      </a: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细胞淋巴</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151765" algn="l" rtl="0" eaLnBrk="0">
                        <a:lnSpc>
                          <a:spcPts val="1225"/>
                        </a:lnSpc>
                        <a:spcBef>
                          <a:spcPts val="5"/>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52755" algn="l" rtl="0" eaLnBrk="0">
                        <a:lnSpc>
                          <a:spcPct val="8300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KT</a:t>
                      </a:r>
                      <a:r>
                        <a:rPr sz="1000" spc="30" dirty="0">
                          <a:solidFill>
                            <a:srgbClr val="000000">
                              <a:alpha val="100000"/>
                            </a:srgbClr>
                          </a:solidFill>
                          <a:latin typeface="Arial" panose="020B0604020202020204"/>
                          <a:ea typeface="Arial" panose="020B0604020202020204"/>
                          <a:cs typeface="Arial" panose="020B0604020202020204"/>
                        </a:rPr>
                        <a:t>-33</a:t>
                      </a:r>
                      <a:r>
                        <a:rPr sz="1000" spc="20" dirty="0">
                          <a:solidFill>
                            <a:srgbClr val="000000">
                              <a:alpha val="100000"/>
                            </a:srgbClr>
                          </a:solidFill>
                          <a:latin typeface="Arial" panose="020B0604020202020204"/>
                          <a:ea typeface="Arial" panose="020B0604020202020204"/>
                          <a:cs typeface="Arial" panose="020B0604020202020204"/>
                        </a:rPr>
                        <a:t>3</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395605"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STAT</a:t>
                      </a:r>
                      <a:r>
                        <a:rPr sz="1000" spc="140" dirty="0">
                          <a:solidFill>
                            <a:srgbClr val="000000">
                              <a:alpha val="100000"/>
                            </a:srgbClr>
                          </a:solidFill>
                          <a:latin typeface="Arial" panose="020B0604020202020204"/>
                          <a:ea typeface="Arial" panose="020B0604020202020204"/>
                          <a:cs typeface="Arial" panose="020B0604020202020204"/>
                        </a:rPr>
                        <a:t>3</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386715" algn="l" rtl="0" eaLnBrk="0">
                        <a:lnSpc>
                          <a:spcPct val="85000"/>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Kymer</a:t>
                      </a:r>
                      <a:r>
                        <a:rPr sz="1000" spc="10" dirty="0">
                          <a:solidFill>
                            <a:srgbClr val="000000">
                              <a:alpha val="100000"/>
                            </a:srgbClr>
                          </a:solidFill>
                          <a:latin typeface="Arial" panose="020B0604020202020204"/>
                          <a:ea typeface="Arial" panose="020B0604020202020204"/>
                          <a:cs typeface="Arial" panose="020B0604020202020204"/>
                        </a:rPr>
                        <a:t>a</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977265" algn="l" rtl="0" eaLnBrk="0">
                        <a:lnSpc>
                          <a:spcPts val="1225"/>
                        </a:lnSpc>
                        <a:spcBef>
                          <a:spcPts val="0"/>
                        </a:spcBef>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淋巴</a:t>
                      </a:r>
                      <a:r>
                        <a:rPr sz="1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52755" algn="l" rtl="0" eaLnBrk="0">
                        <a:lnSpc>
                          <a:spcPct val="8300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KT</a:t>
                      </a:r>
                      <a:r>
                        <a:rPr sz="1000" spc="30" dirty="0">
                          <a:solidFill>
                            <a:srgbClr val="000000">
                              <a:alpha val="100000"/>
                            </a:srgbClr>
                          </a:solidFill>
                          <a:latin typeface="Arial" panose="020B0604020202020204"/>
                          <a:ea typeface="Arial" panose="020B0604020202020204"/>
                          <a:cs typeface="Arial" panose="020B0604020202020204"/>
                        </a:rPr>
                        <a:t>-47</a:t>
                      </a:r>
                      <a:r>
                        <a:rPr sz="1000" spc="20" dirty="0">
                          <a:solidFill>
                            <a:srgbClr val="000000">
                              <a:alpha val="100000"/>
                            </a:srgbClr>
                          </a:solidFill>
                          <a:latin typeface="Arial" panose="020B0604020202020204"/>
                          <a:ea typeface="Arial" panose="020B0604020202020204"/>
                          <a:cs typeface="Arial" panose="020B0604020202020204"/>
                        </a:rPr>
                        <a:t>4</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17195" algn="l" rtl="0" eaLnBrk="0">
                        <a:lnSpc>
                          <a:spcPct val="8300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IRAK</a:t>
                      </a:r>
                      <a:r>
                        <a:rPr sz="1000" spc="60" dirty="0">
                          <a:solidFill>
                            <a:srgbClr val="000000">
                              <a:alpha val="100000"/>
                            </a:srgbClr>
                          </a:solidFill>
                          <a:latin typeface="Arial" panose="020B0604020202020204"/>
                          <a:ea typeface="Arial" panose="020B0604020202020204"/>
                          <a:cs typeface="Arial" panose="020B0604020202020204"/>
                        </a:rPr>
                        <a:t>4</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386715" algn="l" rtl="0" eaLnBrk="0">
                        <a:lnSpc>
                          <a:spcPct val="85000"/>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Kymer</a:t>
                      </a:r>
                      <a:r>
                        <a:rPr sz="1000" spc="10" dirty="0">
                          <a:solidFill>
                            <a:srgbClr val="000000">
                              <a:alpha val="100000"/>
                            </a:srgbClr>
                          </a:solidFill>
                          <a:latin typeface="Arial" panose="020B0604020202020204"/>
                          <a:ea typeface="Arial" panose="020B0604020202020204"/>
                          <a:cs typeface="Arial" panose="020B0604020202020204"/>
                        </a:rPr>
                        <a:t>a</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426085" algn="l" rtl="0" eaLnBrk="0">
                        <a:lnSpc>
                          <a:spcPts val="1225"/>
                        </a:lnSpc>
                        <a:spcBef>
                          <a:spcPts val="0"/>
                        </a:spcBef>
                      </a:pP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化脓性汗腺炎</a:t>
                      </a:r>
                      <a:r>
                        <a:rPr sz="1000" spc="50" dirty="0">
                          <a:solidFill>
                            <a:srgbClr val="000000">
                              <a:alpha val="100000"/>
                            </a:srgbClr>
                          </a:solidFill>
                          <a:latin typeface="Arial" panose="020B0604020202020204"/>
                          <a:ea typeface="Arial" panose="020B0604020202020204"/>
                          <a:cs typeface="Arial" panose="020B0604020202020204"/>
                        </a:rPr>
                        <a:t>;</a:t>
                      </a: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特应性皮</a:t>
                      </a:r>
                      <a:r>
                        <a:rPr sz="1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炎</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33705" algn="l" rtl="0" eaLnBrk="0">
                        <a:lnSpc>
                          <a:spcPct val="83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DT</a:t>
                      </a:r>
                      <a:r>
                        <a:rPr sz="1000" spc="40" dirty="0">
                          <a:solidFill>
                            <a:srgbClr val="000000">
                              <a:alpha val="100000"/>
                            </a:srgbClr>
                          </a:solidFill>
                          <a:latin typeface="Arial" panose="020B0604020202020204"/>
                          <a:ea typeface="Arial" panose="020B0604020202020204"/>
                          <a:cs typeface="Arial" panose="020B0604020202020204"/>
                        </a:rPr>
                        <a:t>221</a:t>
                      </a:r>
                      <a:r>
                        <a:rPr sz="1000" spc="0" dirty="0">
                          <a:solidFill>
                            <a:srgbClr val="000000">
                              <a:alpha val="100000"/>
                            </a:srgbClr>
                          </a:solidFill>
                          <a:latin typeface="Arial" panose="020B0604020202020204"/>
                          <a:ea typeface="Arial" panose="020B0604020202020204"/>
                          <a:cs typeface="Arial" panose="020B0604020202020204"/>
                        </a:rPr>
                        <a:t>6</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443865" algn="l" rtl="0" eaLnBrk="0">
                        <a:lnSpc>
                          <a:spcPts val="122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Bcl</a:t>
                      </a:r>
                      <a:r>
                        <a:rPr sz="1000" spc="60" dirty="0">
                          <a:solidFill>
                            <a:srgbClr val="000000">
                              <a:alpha val="100000"/>
                            </a:srgbClr>
                          </a:solidFill>
                          <a:latin typeface="Arial" panose="020B0604020202020204"/>
                          <a:ea typeface="Arial" panose="020B0604020202020204"/>
                          <a:cs typeface="Arial" panose="020B0604020202020204"/>
                        </a:rPr>
                        <a:t>-</a:t>
                      </a:r>
                      <a:r>
                        <a:rPr sz="1000" spc="0" dirty="0">
                          <a:solidFill>
                            <a:srgbClr val="000000">
                              <a:alpha val="100000"/>
                            </a:srgbClr>
                          </a:solidFill>
                          <a:latin typeface="Arial" panose="020B0604020202020204"/>
                          <a:ea typeface="Arial" panose="020B0604020202020204"/>
                          <a:cs typeface="Arial" panose="020B0604020202020204"/>
                        </a:rPr>
                        <a:t>xl</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361950" algn="l" rtl="0" eaLnBrk="0">
                        <a:lnSpc>
                          <a:spcPct val="83000"/>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Dialect</a:t>
                      </a:r>
                      <a:r>
                        <a:rPr sz="1000" spc="0" dirty="0">
                          <a:solidFill>
                            <a:srgbClr val="000000">
                              <a:alpha val="100000"/>
                            </a:srgbClr>
                          </a:solidFill>
                          <a:latin typeface="Arial" panose="020B0604020202020204"/>
                          <a:ea typeface="Arial" panose="020B0604020202020204"/>
                          <a:cs typeface="Arial" panose="020B0604020202020204"/>
                        </a:rPr>
                        <a:t>ic</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825500" algn="l" rtl="0" eaLnBrk="0">
                        <a:lnSpc>
                          <a:spcPts val="1225"/>
                        </a:lnSpc>
                        <a:spcBef>
                          <a:spcPts val="5"/>
                        </a:spcBef>
                      </a:pP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实体瘤</a:t>
                      </a:r>
                      <a:r>
                        <a:rPr sz="1000" spc="50" dirty="0">
                          <a:solidFill>
                            <a:srgbClr val="000000">
                              <a:alpha val="100000"/>
                            </a:srgbClr>
                          </a:solidFill>
                          <a:latin typeface="Arial" panose="020B0604020202020204"/>
                          <a:ea typeface="Arial" panose="020B0604020202020204"/>
                          <a:cs typeface="Arial" panose="020B0604020202020204"/>
                        </a:rPr>
                        <a:t>;</a:t>
                      </a: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血</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9000"/>
                        </a:lnSpc>
                      </a:pPr>
                      <a:endParaRPr lang="en-US" altLang="en-US" sz="300" dirty="0"/>
                    </a:p>
                    <a:p>
                      <a:pPr marL="151765" algn="l" rtl="0" eaLnBrk="0">
                        <a:lnSpc>
                          <a:spcPts val="1225"/>
                        </a:lnSpc>
                        <a:spcBef>
                          <a:spcPts val="5"/>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8000"/>
                        </a:lnSpc>
                      </a:pPr>
                      <a:endParaRPr lang="en-US" altLang="en-US" sz="300" dirty="0"/>
                    </a:p>
                    <a:p>
                      <a:pPr marL="420370"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AC</a:t>
                      </a:r>
                      <a:r>
                        <a:rPr sz="1000" spc="60" dirty="0">
                          <a:solidFill>
                            <a:srgbClr val="000000">
                              <a:alpha val="100000"/>
                            </a:srgbClr>
                          </a:solidFill>
                          <a:latin typeface="Arial" panose="020B0604020202020204"/>
                          <a:ea typeface="Arial" panose="020B0604020202020204"/>
                          <a:cs typeface="Arial" panose="020B0604020202020204"/>
                        </a:rPr>
                        <a:t>068</a:t>
                      </a:r>
                      <a:r>
                        <a:rPr sz="1000" spc="20" dirty="0">
                          <a:solidFill>
                            <a:srgbClr val="000000">
                              <a:alpha val="100000"/>
                            </a:srgbClr>
                          </a:solidFill>
                          <a:latin typeface="Arial" panose="020B0604020202020204"/>
                          <a:ea typeface="Arial" panose="020B0604020202020204"/>
                          <a:cs typeface="Arial" panose="020B0604020202020204"/>
                        </a:rPr>
                        <a:t>2</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476250" algn="l" rtl="0" eaLnBrk="0">
                        <a:lnSpc>
                          <a:spcPts val="122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ER</a:t>
                      </a:r>
                      <a:r>
                        <a:rPr sz="1000" spc="30" dirty="0">
                          <a:solidFill>
                            <a:srgbClr val="000000">
                              <a:alpha val="100000"/>
                            </a:srgbClr>
                          </a:solidFill>
                          <a:latin typeface="Arial" panose="020B0604020202020204"/>
                          <a:ea typeface="Arial" panose="020B0604020202020204"/>
                          <a:cs typeface="Arial" panose="020B0604020202020204"/>
                        </a:rPr>
                        <a:t>α</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379095" algn="l" rtl="0" eaLnBrk="0">
                        <a:lnSpc>
                          <a:spcPct val="83000"/>
                        </a:lnSpc>
                        <a:spcBef>
                          <a:spcPts val="5"/>
                        </a:spcBef>
                      </a:pPr>
                      <a:r>
                        <a:rPr sz="1000" spc="30" dirty="0">
                          <a:solidFill>
                            <a:srgbClr val="000000">
                              <a:alpha val="100000"/>
                            </a:srgbClr>
                          </a:solidFill>
                          <a:latin typeface="Arial" panose="020B0604020202020204"/>
                          <a:ea typeface="Arial" panose="020B0604020202020204"/>
                          <a:cs typeface="Arial" panose="020B0604020202020204"/>
                        </a:rPr>
                        <a:t>Accuta</a:t>
                      </a:r>
                      <a:r>
                        <a:rPr sz="1000" spc="20" dirty="0">
                          <a:solidFill>
                            <a:srgbClr val="00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754380" algn="l" rtl="0" eaLnBrk="0">
                        <a:lnSpc>
                          <a:spcPts val="1225"/>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HR</a:t>
                      </a: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阳性乳腺</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8000"/>
                        </a:lnSpc>
                      </a:pPr>
                      <a:endParaRPr lang="en-US" altLang="en-US" sz="300" dirty="0"/>
                    </a:p>
                    <a:p>
                      <a:pPr marL="348615" algn="l" rtl="0" eaLnBrk="0">
                        <a:lnSpc>
                          <a:spcPct val="84000"/>
                        </a:lnSpc>
                        <a:spcBef>
                          <a:spcPts val="0"/>
                        </a:spcBef>
                      </a:pPr>
                      <a:r>
                        <a:rPr sz="1000" spc="0" dirty="0">
                          <a:solidFill>
                            <a:srgbClr val="FF0000">
                              <a:alpha val="100000"/>
                            </a:srgbClr>
                          </a:solidFill>
                          <a:latin typeface="Arial" panose="020B0604020202020204"/>
                          <a:ea typeface="Arial" panose="020B0604020202020204"/>
                          <a:cs typeface="Arial" panose="020B0604020202020204"/>
                        </a:rPr>
                        <a:t>HSK</a:t>
                      </a:r>
                      <a:r>
                        <a:rPr sz="1000" spc="40" dirty="0">
                          <a:solidFill>
                            <a:srgbClr val="FF0000">
                              <a:alpha val="100000"/>
                            </a:srgbClr>
                          </a:solidFill>
                          <a:latin typeface="Arial" panose="020B0604020202020204"/>
                          <a:ea typeface="Arial" panose="020B0604020202020204"/>
                          <a:cs typeface="Arial" panose="020B0604020202020204"/>
                        </a:rPr>
                        <a:t>4011</a:t>
                      </a:r>
                      <a:r>
                        <a:rPr sz="1000" spc="30" dirty="0">
                          <a:solidFill>
                            <a:srgbClr val="FF0000">
                              <a:alpha val="100000"/>
                            </a:srgbClr>
                          </a:solidFill>
                          <a:latin typeface="Arial" panose="020B0604020202020204"/>
                          <a:ea typeface="Arial" panose="020B0604020202020204"/>
                          <a:cs typeface="Arial" panose="020B0604020202020204"/>
                        </a:rPr>
                        <a:t>8</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422910" algn="l" rtl="0" eaLnBrk="0">
                        <a:lnSpc>
                          <a:spcPct val="84000"/>
                        </a:lnSpc>
                        <a:spcBef>
                          <a:spcPts val="0"/>
                        </a:spcBef>
                      </a:pPr>
                      <a:r>
                        <a:rPr sz="1000" spc="20" dirty="0">
                          <a:solidFill>
                            <a:srgbClr val="FF0000">
                              <a:alpha val="100000"/>
                            </a:srgbClr>
                          </a:solidFill>
                          <a:latin typeface="Arial" panose="020B0604020202020204"/>
                          <a:ea typeface="Arial" panose="020B0604020202020204"/>
                          <a:cs typeface="Arial" panose="020B0604020202020204"/>
                        </a:rPr>
                        <a:t>EGF</a:t>
                      </a:r>
                      <a:r>
                        <a:rPr sz="1000" spc="0" dirty="0">
                          <a:solidFill>
                            <a:srgbClr val="FF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407670" algn="l" rtl="0" eaLnBrk="0">
                        <a:lnSpc>
                          <a:spcPts val="1230"/>
                        </a:lnSpc>
                        <a:spcBef>
                          <a:spcPts val="0"/>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海思</a:t>
                      </a:r>
                      <a:r>
                        <a:rPr sz="1000" spc="30" dirty="0">
                          <a:solidFill>
                            <a:srgbClr val="FF0000">
                              <a:alpha val="100000"/>
                            </a:srgbClr>
                          </a:solidFill>
                          <a:latin typeface="微软雅黑" panose="020B0503020204020204" charset="-122"/>
                          <a:ea typeface="微软雅黑" panose="020B0503020204020204" charset="-122"/>
                          <a:cs typeface="微软雅黑" panose="020B0503020204020204" charset="-122"/>
                        </a:rPr>
                        <a:t>科</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777240" algn="l" rtl="0" eaLnBrk="0">
                        <a:lnSpc>
                          <a:spcPts val="1225"/>
                        </a:lnSpc>
                        <a:spcBef>
                          <a:spcPts val="0"/>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非小细胞肺</a:t>
                      </a:r>
                      <a:r>
                        <a:rPr sz="10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FF0000">
                              <a:alpha val="100000"/>
                            </a:srgbClr>
                          </a:solidFill>
                          <a:latin typeface="Arial" panose="020B0604020202020204"/>
                          <a:ea typeface="Arial" panose="020B0604020202020204"/>
                          <a:cs typeface="Arial" panose="020B0604020202020204"/>
                        </a:rPr>
                        <a:t>I</a:t>
                      </a:r>
                      <a:r>
                        <a:rPr sz="10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8000"/>
                        </a:lnSpc>
                      </a:pPr>
                      <a:endParaRPr lang="en-US" altLang="en-US" sz="300" dirty="0"/>
                    </a:p>
                    <a:p>
                      <a:pPr marL="379095" algn="l" rtl="0" eaLnBrk="0">
                        <a:lnSpc>
                          <a:spcPct val="8400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ASP</a:t>
                      </a:r>
                      <a:r>
                        <a:rPr sz="1000" spc="70" dirty="0">
                          <a:solidFill>
                            <a:srgbClr val="000000">
                              <a:alpha val="100000"/>
                            </a:srgbClr>
                          </a:solidFill>
                          <a:latin typeface="Arial" panose="020B0604020202020204"/>
                          <a:ea typeface="Arial" panose="020B0604020202020204"/>
                          <a:cs typeface="Arial" panose="020B0604020202020204"/>
                        </a:rPr>
                        <a:t>308</a:t>
                      </a:r>
                      <a:r>
                        <a:rPr sz="1000" spc="30" dirty="0">
                          <a:solidFill>
                            <a:srgbClr val="000000">
                              <a:alpha val="100000"/>
                            </a:srgbClr>
                          </a:solidFill>
                          <a:latin typeface="Arial" panose="020B0604020202020204"/>
                          <a:ea typeface="Arial" panose="020B0604020202020204"/>
                          <a:cs typeface="Arial" panose="020B0604020202020204"/>
                        </a:rPr>
                        <a:t>2</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233680" algn="l" rtl="0" eaLnBrk="0">
                        <a:lnSpc>
                          <a:spcPct val="8400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KRAS</a:t>
                      </a:r>
                      <a:r>
                        <a:rPr sz="1000" spc="70" dirty="0">
                          <a:solidFill>
                            <a:srgbClr val="000000">
                              <a:alpha val="100000"/>
                            </a:srgbClr>
                          </a:solidFill>
                          <a:latin typeface="Arial" panose="020B0604020202020204"/>
                          <a:ea typeface="Arial" panose="020B0604020202020204"/>
                          <a:cs typeface="Arial" panose="020B0604020202020204"/>
                        </a:rPr>
                        <a:t> </a:t>
                      </a:r>
                      <a:r>
                        <a:rPr sz="1000" spc="0" dirty="0">
                          <a:solidFill>
                            <a:srgbClr val="000000">
                              <a:alpha val="100000"/>
                            </a:srgbClr>
                          </a:solidFill>
                          <a:latin typeface="Arial" panose="020B0604020202020204"/>
                          <a:ea typeface="Arial" panose="020B0604020202020204"/>
                          <a:cs typeface="Arial" panose="020B0604020202020204"/>
                        </a:rPr>
                        <a:t>G</a:t>
                      </a:r>
                      <a:r>
                        <a:rPr sz="1000" spc="70" dirty="0">
                          <a:solidFill>
                            <a:srgbClr val="000000">
                              <a:alpha val="100000"/>
                            </a:srgbClr>
                          </a:solidFill>
                          <a:latin typeface="Arial" panose="020B0604020202020204"/>
                          <a:ea typeface="Arial" panose="020B0604020202020204"/>
                          <a:cs typeface="Arial" panose="020B0604020202020204"/>
                        </a:rPr>
                        <a:t>1</a:t>
                      </a:r>
                      <a:r>
                        <a:rPr sz="1000" spc="60" dirty="0">
                          <a:solidFill>
                            <a:srgbClr val="000000">
                              <a:alpha val="100000"/>
                            </a:srgbClr>
                          </a:solidFill>
                          <a:latin typeface="Arial" panose="020B0604020202020204"/>
                          <a:ea typeface="Arial" panose="020B0604020202020204"/>
                          <a:cs typeface="Arial" panose="020B0604020202020204"/>
                        </a:rPr>
                        <a:t>2</a:t>
                      </a:r>
                      <a:r>
                        <a:rPr sz="1000" spc="0" dirty="0">
                          <a:solidFill>
                            <a:srgbClr val="000000">
                              <a:alpha val="100000"/>
                            </a:srgbClr>
                          </a:solidFill>
                          <a:latin typeface="Arial" panose="020B0604020202020204"/>
                          <a:ea typeface="Arial" panose="020B0604020202020204"/>
                          <a:cs typeface="Arial" panose="020B0604020202020204"/>
                        </a:rPr>
                        <a:t>D</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2000"/>
                        </a:lnSpc>
                      </a:pPr>
                      <a:endParaRPr lang="en-US" altLang="en-US" sz="300" dirty="0"/>
                    </a:p>
                    <a:p>
                      <a:pPr marL="371475" algn="l" rtl="0" eaLnBrk="0">
                        <a:lnSpc>
                          <a:spcPct val="83000"/>
                        </a:lnSpc>
                        <a:spcBef>
                          <a:spcPts val="0"/>
                        </a:spcBef>
                      </a:pPr>
                      <a:r>
                        <a:rPr sz="1000" spc="30" dirty="0">
                          <a:solidFill>
                            <a:srgbClr val="000000">
                              <a:alpha val="100000"/>
                            </a:srgbClr>
                          </a:solidFill>
                          <a:latin typeface="Arial" panose="020B0604020202020204"/>
                          <a:ea typeface="Arial" panose="020B0604020202020204"/>
                          <a:cs typeface="Arial" panose="020B0604020202020204"/>
                        </a:rPr>
                        <a:t>Astell</a:t>
                      </a:r>
                      <a:r>
                        <a:rPr sz="1000" spc="20" dirty="0">
                          <a:solidFill>
                            <a:srgbClr val="000000">
                              <a:alpha val="100000"/>
                            </a:srgbClr>
                          </a:solidFill>
                          <a:latin typeface="Arial" panose="020B0604020202020204"/>
                          <a:ea typeface="Arial" panose="020B0604020202020204"/>
                          <a:cs typeface="Arial" panose="020B0604020202020204"/>
                        </a:rPr>
                        <a:t>a</a:t>
                      </a:r>
                      <a:r>
                        <a:rPr sz="1000" spc="0" dirty="0">
                          <a:solidFill>
                            <a:srgbClr val="000000">
                              <a:alpha val="100000"/>
                            </a:srgbClr>
                          </a:solidFill>
                          <a:latin typeface="Arial" panose="020B0604020202020204"/>
                          <a:ea typeface="Arial" panose="020B0604020202020204"/>
                          <a:cs typeface="Arial" panose="020B0604020202020204"/>
                        </a:rPr>
                        <a:t>s</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977900" algn="l" rtl="0" eaLnBrk="0">
                        <a:lnSpc>
                          <a:spcPts val="1225"/>
                        </a:lnSpc>
                        <a:spcBef>
                          <a:spcPts val="5"/>
                        </a:spcBef>
                      </a:pP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5"/>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52755" algn="l" rtl="0" eaLnBrk="0">
                        <a:lnSpc>
                          <a:spcPct val="8300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KT</a:t>
                      </a:r>
                      <a:r>
                        <a:rPr sz="1000" spc="30" dirty="0">
                          <a:solidFill>
                            <a:srgbClr val="000000">
                              <a:alpha val="100000"/>
                            </a:srgbClr>
                          </a:solidFill>
                          <a:latin typeface="Arial" panose="020B0604020202020204"/>
                          <a:ea typeface="Arial" panose="020B0604020202020204"/>
                          <a:cs typeface="Arial" panose="020B0604020202020204"/>
                        </a:rPr>
                        <a:t>-25</a:t>
                      </a:r>
                      <a:r>
                        <a:rPr sz="1000" spc="20" dirty="0">
                          <a:solidFill>
                            <a:srgbClr val="000000">
                              <a:alpha val="100000"/>
                            </a:srgbClr>
                          </a:solidFill>
                          <a:latin typeface="Arial" panose="020B0604020202020204"/>
                          <a:ea typeface="Arial" panose="020B0604020202020204"/>
                          <a:cs typeface="Arial" panose="020B0604020202020204"/>
                        </a:rPr>
                        <a:t>3</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412115" algn="l" rtl="0" eaLnBrk="0">
                        <a:lnSpc>
                          <a:spcPct val="83000"/>
                        </a:lnSpc>
                        <a:spcBef>
                          <a:spcPts val="5"/>
                        </a:spcBef>
                      </a:pPr>
                      <a:r>
                        <a:rPr sz="1000" spc="0" dirty="0">
                          <a:solidFill>
                            <a:srgbClr val="000000">
                              <a:alpha val="100000"/>
                            </a:srgbClr>
                          </a:solidFill>
                          <a:latin typeface="Arial" panose="020B0604020202020204"/>
                          <a:ea typeface="Arial" panose="020B0604020202020204"/>
                          <a:cs typeface="Arial" panose="020B0604020202020204"/>
                        </a:rPr>
                        <a:t>MDM</a:t>
                      </a:r>
                      <a:r>
                        <a:rPr sz="1000" spc="80" dirty="0">
                          <a:solidFill>
                            <a:srgbClr val="000000">
                              <a:alpha val="100000"/>
                            </a:srgbClr>
                          </a:solidFill>
                          <a:latin typeface="Arial" panose="020B0604020202020204"/>
                          <a:ea typeface="Arial" panose="020B0604020202020204"/>
                          <a:cs typeface="Arial" panose="020B0604020202020204"/>
                        </a:rPr>
                        <a:t>2</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386715" algn="l" rtl="0" eaLnBrk="0">
                        <a:lnSpc>
                          <a:spcPct val="85000"/>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Kymer</a:t>
                      </a:r>
                      <a:r>
                        <a:rPr sz="1000" spc="10" dirty="0">
                          <a:solidFill>
                            <a:srgbClr val="000000">
                              <a:alpha val="100000"/>
                            </a:srgbClr>
                          </a:solidFill>
                          <a:latin typeface="Arial" panose="020B0604020202020204"/>
                          <a:ea typeface="Arial" panose="020B0604020202020204"/>
                          <a:cs typeface="Arial" panose="020B0604020202020204"/>
                        </a:rPr>
                        <a:t>a</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771525" algn="l" rtl="0" eaLnBrk="0">
                        <a:lnSpc>
                          <a:spcPts val="1225"/>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ALL</a:t>
                      </a:r>
                      <a:r>
                        <a:rPr sz="1000" spc="70" dirty="0">
                          <a:solidFill>
                            <a:srgbClr val="000000">
                              <a:alpha val="100000"/>
                            </a:srgbClr>
                          </a:solidFill>
                          <a:latin typeface="Arial" panose="020B0604020202020204"/>
                          <a:ea typeface="Arial" panose="020B0604020202020204"/>
                          <a:cs typeface="Arial" panose="020B0604020202020204"/>
                        </a:rPr>
                        <a:t>/</a:t>
                      </a:r>
                      <a:r>
                        <a:rPr sz="1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淋巴瘤</a:t>
                      </a:r>
                      <a:r>
                        <a:rPr sz="1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等</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31000"/>
                        </a:lnSpc>
                      </a:pPr>
                      <a:endParaRPr lang="en-US" altLang="en-US" sz="300" dirty="0"/>
                    </a:p>
                    <a:p>
                      <a:pPr marL="467360" algn="l" rtl="0" eaLnBrk="0">
                        <a:lnSpc>
                          <a:spcPct val="83000"/>
                        </a:lnSpc>
                        <a:spcBef>
                          <a:spcPts val="0"/>
                        </a:spcBef>
                      </a:pPr>
                      <a:r>
                        <a:rPr sz="1000" spc="0" dirty="0">
                          <a:solidFill>
                            <a:srgbClr val="FF0000">
                              <a:alpha val="100000"/>
                            </a:srgbClr>
                          </a:solidFill>
                          <a:latin typeface="Arial" panose="020B0604020202020204"/>
                          <a:ea typeface="Arial" panose="020B0604020202020204"/>
                          <a:cs typeface="Arial" panose="020B0604020202020204"/>
                        </a:rPr>
                        <a:t>HP</a:t>
                      </a:r>
                      <a:r>
                        <a:rPr sz="1000" spc="40" dirty="0">
                          <a:solidFill>
                            <a:srgbClr val="FF0000">
                              <a:alpha val="100000"/>
                            </a:srgbClr>
                          </a:solidFill>
                          <a:latin typeface="Arial" panose="020B0604020202020204"/>
                          <a:ea typeface="Arial" panose="020B0604020202020204"/>
                          <a:cs typeface="Arial" panose="020B0604020202020204"/>
                        </a:rPr>
                        <a:t>51</a:t>
                      </a:r>
                      <a:r>
                        <a:rPr sz="1000" spc="10" dirty="0">
                          <a:solidFill>
                            <a:srgbClr val="FF0000">
                              <a:alpha val="100000"/>
                            </a:srgbClr>
                          </a:solidFill>
                          <a:latin typeface="Arial" panose="020B0604020202020204"/>
                          <a:ea typeface="Arial" panose="020B0604020202020204"/>
                          <a:cs typeface="Arial" panose="020B0604020202020204"/>
                        </a:rPr>
                        <a:t>8</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505460" algn="l" rtl="0" eaLnBrk="0">
                        <a:lnSpc>
                          <a:spcPct val="83000"/>
                        </a:lnSpc>
                        <a:spcBef>
                          <a:spcPts val="5"/>
                        </a:spcBef>
                      </a:pPr>
                      <a:r>
                        <a:rPr sz="1000" spc="50" dirty="0">
                          <a:solidFill>
                            <a:srgbClr val="FF0000">
                              <a:alpha val="100000"/>
                            </a:srgbClr>
                          </a:solidFill>
                          <a:latin typeface="Arial" panose="020B0604020202020204"/>
                          <a:ea typeface="Arial" panose="020B0604020202020204"/>
                          <a:cs typeface="Arial" panose="020B0604020202020204"/>
                        </a:rPr>
                        <a:t>A</a:t>
                      </a:r>
                      <a:r>
                        <a:rPr sz="1000" spc="30" dirty="0">
                          <a:solidFill>
                            <a:srgbClr val="FF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340360" algn="l" rtl="0" eaLnBrk="0">
                        <a:lnSpc>
                          <a:spcPts val="1235"/>
                        </a:lnSpc>
                        <a:spcBef>
                          <a:spcPts val="0"/>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海创药</a:t>
                      </a:r>
                      <a:r>
                        <a:rPr sz="10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业</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645160" algn="l" rtl="0" eaLnBrk="0">
                        <a:lnSpc>
                          <a:spcPts val="1225"/>
                        </a:lnSpc>
                        <a:spcBef>
                          <a:spcPts val="0"/>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去势抵抗前列</a:t>
                      </a:r>
                      <a:r>
                        <a:rPr sz="1000" spc="40" dirty="0">
                          <a:solidFill>
                            <a:srgbClr val="FF0000">
                              <a:alpha val="100000"/>
                            </a:srgbClr>
                          </a:solidFill>
                          <a:latin typeface="微软雅黑" panose="020B0503020204020204" charset="-122"/>
                          <a:ea typeface="微软雅黑" panose="020B0503020204020204" charset="-122"/>
                          <a:cs typeface="微软雅黑" panose="020B0503020204020204" charset="-122"/>
                        </a:rPr>
                        <a:t>腺</a:t>
                      </a:r>
                      <a:r>
                        <a:rPr sz="10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FF0000">
                              <a:alpha val="100000"/>
                            </a:srgbClr>
                          </a:solidFill>
                          <a:latin typeface="Arial" panose="020B0604020202020204"/>
                          <a:ea typeface="Arial" panose="020B0604020202020204"/>
                          <a:cs typeface="Arial" panose="020B0604020202020204"/>
                        </a:rPr>
                        <a:t>I</a:t>
                      </a:r>
                      <a:r>
                        <a:rPr sz="10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8000"/>
                        </a:lnSpc>
                      </a:pPr>
                      <a:endParaRPr lang="en-US" altLang="en-US" sz="300" dirty="0"/>
                    </a:p>
                    <a:p>
                      <a:pPr marL="321945" algn="l" rtl="0" eaLnBrk="0">
                        <a:lnSpc>
                          <a:spcPct val="84000"/>
                        </a:lnSpc>
                        <a:spcBef>
                          <a:spcPts val="5"/>
                        </a:spcBef>
                      </a:pPr>
                      <a:r>
                        <a:rPr sz="1000" spc="0" dirty="0">
                          <a:solidFill>
                            <a:srgbClr val="FF0000">
                              <a:alpha val="100000"/>
                            </a:srgbClr>
                          </a:solidFill>
                          <a:latin typeface="Arial" panose="020B0604020202020204"/>
                          <a:ea typeface="Arial" panose="020B0604020202020204"/>
                          <a:cs typeface="Arial" panose="020B0604020202020204"/>
                        </a:rPr>
                        <a:t>BGB</a:t>
                      </a:r>
                      <a:r>
                        <a:rPr sz="1000" spc="-10" dirty="0">
                          <a:solidFill>
                            <a:srgbClr val="FF0000">
                              <a:alpha val="100000"/>
                            </a:srgbClr>
                          </a:solidFill>
                          <a:latin typeface="Arial" panose="020B0604020202020204"/>
                          <a:ea typeface="Arial" panose="020B0604020202020204"/>
                          <a:cs typeface="Arial" panose="020B0604020202020204"/>
                        </a:rPr>
                        <a:t>-</a:t>
                      </a:r>
                      <a:r>
                        <a:rPr sz="1000" spc="-10" dirty="0">
                          <a:solidFill>
                            <a:srgbClr val="FF0000">
                              <a:alpha val="100000"/>
                            </a:srgbClr>
                          </a:solidFill>
                          <a:latin typeface="Arial" panose="020B0604020202020204"/>
                          <a:ea typeface="Arial" panose="020B0604020202020204"/>
                          <a:cs typeface="Arial" panose="020B0604020202020204"/>
                        </a:rPr>
                        <a:t> </a:t>
                      </a:r>
                      <a:r>
                        <a:rPr sz="1000" spc="-10" dirty="0">
                          <a:solidFill>
                            <a:srgbClr val="FF0000">
                              <a:alpha val="100000"/>
                            </a:srgbClr>
                          </a:solidFill>
                          <a:latin typeface="Arial" panose="020B0604020202020204"/>
                          <a:ea typeface="Arial" panose="020B0604020202020204"/>
                          <a:cs typeface="Arial" panose="020B0604020202020204"/>
                        </a:rPr>
                        <a:t>16673</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2000"/>
                        </a:lnSpc>
                      </a:pPr>
                      <a:endParaRPr lang="en-US" altLang="en-US" sz="300" dirty="0"/>
                    </a:p>
                    <a:p>
                      <a:pPr marL="477520" algn="l" rtl="0" eaLnBrk="0">
                        <a:lnSpc>
                          <a:spcPct val="83000"/>
                        </a:lnSpc>
                        <a:spcBef>
                          <a:spcPts val="0"/>
                        </a:spcBef>
                      </a:pPr>
                      <a:r>
                        <a:rPr sz="1000" spc="20" dirty="0">
                          <a:solidFill>
                            <a:srgbClr val="FF0000">
                              <a:alpha val="100000"/>
                            </a:srgbClr>
                          </a:solidFill>
                          <a:latin typeface="Arial" panose="020B0604020202020204"/>
                          <a:ea typeface="Arial" panose="020B0604020202020204"/>
                          <a:cs typeface="Arial" panose="020B0604020202020204"/>
                        </a:rPr>
                        <a:t>B</a:t>
                      </a:r>
                      <a:r>
                        <a:rPr sz="1000" spc="10" dirty="0">
                          <a:solidFill>
                            <a:srgbClr val="FF0000">
                              <a:alpha val="100000"/>
                            </a:srgbClr>
                          </a:solidFill>
                          <a:latin typeface="Arial" panose="020B0604020202020204"/>
                          <a:ea typeface="Arial" panose="020B0604020202020204"/>
                          <a:cs typeface="Arial" panose="020B0604020202020204"/>
                        </a:rPr>
                        <a:t>T</a:t>
                      </a:r>
                      <a:r>
                        <a:rPr sz="1000" spc="0" dirty="0">
                          <a:solidFill>
                            <a:srgbClr val="FF0000">
                              <a:alpha val="100000"/>
                            </a:srgbClr>
                          </a:solidFill>
                          <a:latin typeface="Arial" panose="020B0604020202020204"/>
                          <a:ea typeface="Arial" panose="020B0604020202020204"/>
                          <a:cs typeface="Arial" panose="020B0604020202020204"/>
                        </a:rPr>
                        <a:t>K</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341630" algn="l" rtl="0" eaLnBrk="0">
                        <a:lnSpc>
                          <a:spcPts val="1235"/>
                        </a:lnSpc>
                        <a:spcBef>
                          <a:spcPts val="0"/>
                        </a:spcBef>
                      </a:pPr>
                      <a:r>
                        <a:rPr sz="1000" spc="50" dirty="0">
                          <a:solidFill>
                            <a:srgbClr val="FF0000">
                              <a:alpha val="100000"/>
                            </a:srgbClr>
                          </a:solidFill>
                          <a:latin typeface="微软雅黑" panose="020B0503020204020204" charset="-122"/>
                          <a:ea typeface="微软雅黑" panose="020B0503020204020204" charset="-122"/>
                          <a:cs typeface="微软雅黑" panose="020B0503020204020204" charset="-122"/>
                        </a:rPr>
                        <a:t>百济神</a:t>
                      </a:r>
                      <a:r>
                        <a:rPr sz="1000" spc="40" dirty="0">
                          <a:solidFill>
                            <a:srgbClr val="FF0000">
                              <a:alpha val="100000"/>
                            </a:srgbClr>
                          </a:solidFill>
                          <a:latin typeface="微软雅黑" panose="020B0503020204020204" charset="-122"/>
                          <a:ea typeface="微软雅黑" panose="020B0503020204020204" charset="-122"/>
                          <a:cs typeface="微软雅黑" panose="020B0503020204020204" charset="-122"/>
                        </a:rPr>
                        <a:t>州</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993140" algn="l" rtl="0" eaLnBrk="0">
                        <a:lnSpc>
                          <a:spcPts val="1245"/>
                        </a:lnSpc>
                        <a:spcBef>
                          <a:spcPts val="0"/>
                        </a:spcBef>
                      </a:pPr>
                      <a:r>
                        <a:rPr sz="1000" spc="0" dirty="0">
                          <a:solidFill>
                            <a:srgbClr val="FF0000">
                              <a:alpha val="100000"/>
                            </a:srgbClr>
                          </a:solidFill>
                          <a:latin typeface="Arial" panose="020B0604020202020204"/>
                          <a:ea typeface="Arial" panose="020B0604020202020204"/>
                          <a:cs typeface="Arial" panose="020B0604020202020204"/>
                        </a:rPr>
                        <a:t>CLL</a:t>
                      </a:r>
                      <a:r>
                        <a:rPr sz="1000" spc="110" dirty="0">
                          <a:solidFill>
                            <a:srgbClr val="FF0000">
                              <a:alpha val="100000"/>
                            </a:srgbClr>
                          </a:solidFill>
                          <a:latin typeface="微软雅黑" panose="020B0503020204020204" charset="-122"/>
                          <a:ea typeface="微软雅黑" panose="020B0503020204020204" charset="-122"/>
                          <a:cs typeface="微软雅黑" panose="020B0503020204020204" charset="-122"/>
                        </a:rPr>
                        <a:t>等</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FF0000">
                              <a:alpha val="100000"/>
                            </a:srgbClr>
                          </a:solidFill>
                          <a:latin typeface="Arial" panose="020B0604020202020204"/>
                          <a:ea typeface="Arial" panose="020B0604020202020204"/>
                          <a:cs typeface="Arial" panose="020B0604020202020204"/>
                        </a:rPr>
                        <a:t>I</a:t>
                      </a:r>
                      <a:r>
                        <a:rPr sz="10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5900">
                <a:tc>
                  <a:txBody>
                    <a:bodyPr/>
                    <a:lstStyle/>
                    <a:p>
                      <a:pPr algn="l" rtl="0" eaLnBrk="0">
                        <a:lnSpc>
                          <a:spcPct val="128000"/>
                        </a:lnSpc>
                      </a:pPr>
                      <a:endParaRPr lang="en-US" altLang="en-US" sz="300" dirty="0"/>
                    </a:p>
                    <a:p>
                      <a:pPr marL="420370" algn="l" rtl="0" eaLnBrk="0">
                        <a:lnSpc>
                          <a:spcPct val="84000"/>
                        </a:lnSpc>
                        <a:spcBef>
                          <a:spcPts val="0"/>
                        </a:spcBef>
                      </a:pPr>
                      <a:r>
                        <a:rPr sz="1000" spc="0" dirty="0">
                          <a:solidFill>
                            <a:srgbClr val="000000">
                              <a:alpha val="100000"/>
                            </a:srgbClr>
                          </a:solidFill>
                          <a:latin typeface="Arial" panose="020B0604020202020204"/>
                          <a:ea typeface="Arial" panose="020B0604020202020204"/>
                          <a:cs typeface="Arial" panose="020B0604020202020204"/>
                        </a:rPr>
                        <a:t>AC</a:t>
                      </a:r>
                      <a:r>
                        <a:rPr sz="1000" spc="60" dirty="0">
                          <a:solidFill>
                            <a:srgbClr val="000000">
                              <a:alpha val="100000"/>
                            </a:srgbClr>
                          </a:solidFill>
                          <a:latin typeface="Arial" panose="020B0604020202020204"/>
                          <a:ea typeface="Arial" panose="020B0604020202020204"/>
                          <a:cs typeface="Arial" panose="020B0604020202020204"/>
                        </a:rPr>
                        <a:t>017</a:t>
                      </a:r>
                      <a:r>
                        <a:rPr sz="1000" spc="20" dirty="0">
                          <a:solidFill>
                            <a:srgbClr val="000000">
                              <a:alpha val="100000"/>
                            </a:srgbClr>
                          </a:solidFill>
                          <a:latin typeface="Arial" panose="020B0604020202020204"/>
                          <a:ea typeface="Arial" panose="020B0604020202020204"/>
                          <a:cs typeface="Arial" panose="020B0604020202020204"/>
                        </a:rPr>
                        <a:t>6</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505460" algn="l" rtl="0" eaLnBrk="0">
                        <a:lnSpc>
                          <a:spcPct val="83000"/>
                        </a:lnSpc>
                        <a:spcBef>
                          <a:spcPts val="5"/>
                        </a:spcBef>
                      </a:pPr>
                      <a:r>
                        <a:rPr sz="1000" spc="50" dirty="0">
                          <a:solidFill>
                            <a:srgbClr val="000000">
                              <a:alpha val="100000"/>
                            </a:srgbClr>
                          </a:solidFill>
                          <a:latin typeface="Arial" panose="020B0604020202020204"/>
                          <a:ea typeface="Arial" panose="020B0604020202020204"/>
                          <a:cs typeface="Arial" panose="020B0604020202020204"/>
                        </a:rPr>
                        <a:t>A</a:t>
                      </a:r>
                      <a:r>
                        <a:rPr sz="1000" spc="30" dirty="0">
                          <a:solidFill>
                            <a:srgbClr val="00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1000"/>
                        </a:lnSpc>
                      </a:pPr>
                      <a:endParaRPr lang="en-US" altLang="en-US" sz="300" dirty="0"/>
                    </a:p>
                    <a:p>
                      <a:pPr marL="379095" algn="l" rtl="0" eaLnBrk="0">
                        <a:lnSpc>
                          <a:spcPct val="83000"/>
                        </a:lnSpc>
                        <a:spcBef>
                          <a:spcPts val="5"/>
                        </a:spcBef>
                      </a:pPr>
                      <a:r>
                        <a:rPr sz="1000" spc="30" dirty="0">
                          <a:solidFill>
                            <a:srgbClr val="000000">
                              <a:alpha val="100000"/>
                            </a:srgbClr>
                          </a:solidFill>
                          <a:latin typeface="Arial" panose="020B0604020202020204"/>
                          <a:ea typeface="Arial" panose="020B0604020202020204"/>
                          <a:cs typeface="Arial" panose="020B0604020202020204"/>
                        </a:rPr>
                        <a:t>Accuta</a:t>
                      </a:r>
                      <a:r>
                        <a:rPr sz="1000" spc="20" dirty="0">
                          <a:solidFill>
                            <a:srgbClr val="000000">
                              <a:alpha val="100000"/>
                            </a:srgbClr>
                          </a:solidFill>
                          <a:latin typeface="Arial" panose="020B0604020202020204"/>
                          <a:ea typeface="Arial" panose="020B0604020202020204"/>
                          <a:cs typeface="Arial" panose="020B0604020202020204"/>
                        </a:rPr>
                        <a:t>r</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645160" algn="l" rtl="0" eaLnBrk="0">
                        <a:lnSpc>
                          <a:spcPts val="1225"/>
                        </a:lnSpc>
                        <a:spcBef>
                          <a:spcPts val="0"/>
                        </a:spcBef>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去势抵抗前列</a:t>
                      </a: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腺</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0000"/>
                        </a:lnSpc>
                      </a:pPr>
                      <a:endParaRPr lang="en-US" altLang="en-US" sz="300" dirty="0"/>
                    </a:p>
                    <a:p>
                      <a:pPr marL="151765" algn="l" rtl="0" eaLnBrk="0">
                        <a:lnSpc>
                          <a:spcPts val="1225"/>
                        </a:lnSpc>
                        <a:spcBef>
                          <a:spcPts val="0"/>
                        </a:spcBef>
                      </a:pPr>
                      <a:r>
                        <a:rPr sz="1000" spc="-20" dirty="0">
                          <a:solidFill>
                            <a:srgbClr val="000000">
                              <a:alpha val="100000"/>
                            </a:srgbClr>
                          </a:solidFill>
                          <a:latin typeface="Arial" panose="020B0604020202020204"/>
                          <a:ea typeface="Arial" panose="020B0604020202020204"/>
                          <a:cs typeface="Arial" panose="020B0604020202020204"/>
                        </a:rPr>
                        <a:t>I</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22250">
                <a:tc>
                  <a:txBody>
                    <a:bodyPr/>
                    <a:lstStyle/>
                    <a:p>
                      <a:pPr algn="l" rtl="0" eaLnBrk="0">
                        <a:lnSpc>
                          <a:spcPct val="128000"/>
                        </a:lnSpc>
                      </a:pPr>
                      <a:endParaRPr lang="en-US" altLang="en-US" sz="300" dirty="0"/>
                    </a:p>
                    <a:p>
                      <a:pPr marL="184150" algn="l" rtl="0" eaLnBrk="0">
                        <a:lnSpc>
                          <a:spcPct val="84000"/>
                        </a:lnSpc>
                        <a:spcBef>
                          <a:spcPts val="0"/>
                        </a:spcBef>
                      </a:pPr>
                      <a:r>
                        <a:rPr sz="1000" spc="0" dirty="0">
                          <a:solidFill>
                            <a:srgbClr val="FF0000">
                              <a:alpha val="100000"/>
                            </a:srgbClr>
                          </a:solidFill>
                          <a:latin typeface="Arial" panose="020B0604020202020204"/>
                          <a:ea typeface="Arial" panose="020B0604020202020204"/>
                          <a:cs typeface="Arial" panose="020B0604020202020204"/>
                        </a:rPr>
                        <a:t>IRAK</a:t>
                      </a:r>
                      <a:r>
                        <a:rPr sz="1000" spc="150" dirty="0">
                          <a:solidFill>
                            <a:srgbClr val="FF0000">
                              <a:alpha val="100000"/>
                            </a:srgbClr>
                          </a:solidFill>
                          <a:latin typeface="Arial" panose="020B0604020202020204"/>
                          <a:ea typeface="Arial" panose="020B0604020202020204"/>
                          <a:cs typeface="Arial" panose="020B0604020202020204"/>
                        </a:rPr>
                        <a:t>4</a:t>
                      </a:r>
                      <a:r>
                        <a:rPr sz="1000" spc="140" dirty="0">
                          <a:solidFill>
                            <a:srgbClr val="FF0000">
                              <a:alpha val="100000"/>
                            </a:srgbClr>
                          </a:solidFill>
                          <a:latin typeface="Arial" panose="020B0604020202020204"/>
                          <a:ea typeface="Arial" panose="020B0604020202020204"/>
                          <a:cs typeface="Arial" panose="020B0604020202020204"/>
                        </a:rPr>
                        <a:t> </a:t>
                      </a:r>
                      <a:r>
                        <a:rPr sz="1000" spc="0" dirty="0">
                          <a:solidFill>
                            <a:srgbClr val="FF0000">
                              <a:alpha val="100000"/>
                            </a:srgbClr>
                          </a:solidFill>
                          <a:latin typeface="Arial" panose="020B0604020202020204"/>
                          <a:ea typeface="Arial" panose="020B0604020202020204"/>
                          <a:cs typeface="Arial" panose="020B0604020202020204"/>
                        </a:rPr>
                        <a:t>PROTAC</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1000"/>
                        </a:lnSpc>
                      </a:pPr>
                      <a:endParaRPr lang="en-US" altLang="en-US" sz="300" dirty="0"/>
                    </a:p>
                    <a:p>
                      <a:pPr marL="417195" algn="l" rtl="0" eaLnBrk="0">
                        <a:lnSpc>
                          <a:spcPct val="83000"/>
                        </a:lnSpc>
                        <a:spcBef>
                          <a:spcPts val="5"/>
                        </a:spcBef>
                      </a:pPr>
                      <a:r>
                        <a:rPr sz="1000" spc="0" dirty="0">
                          <a:solidFill>
                            <a:srgbClr val="FF0000">
                              <a:alpha val="100000"/>
                            </a:srgbClr>
                          </a:solidFill>
                          <a:latin typeface="Arial" panose="020B0604020202020204"/>
                          <a:ea typeface="Arial" panose="020B0604020202020204"/>
                          <a:cs typeface="Arial" panose="020B0604020202020204"/>
                        </a:rPr>
                        <a:t>IRAK</a:t>
                      </a:r>
                      <a:r>
                        <a:rPr sz="1000" spc="70" dirty="0">
                          <a:solidFill>
                            <a:srgbClr val="FF0000">
                              <a:alpha val="100000"/>
                            </a:srgbClr>
                          </a:solidFill>
                          <a:latin typeface="Arial" panose="020B0604020202020204"/>
                          <a:ea typeface="Arial" panose="020B0604020202020204"/>
                          <a:cs typeface="Arial" panose="020B0604020202020204"/>
                        </a:rPr>
                        <a:t>4</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pPr>
                      <a:endParaRPr lang="en-US" altLang="en-US" sz="300" dirty="0"/>
                    </a:p>
                    <a:p>
                      <a:pPr marL="340360" algn="l" rtl="0" eaLnBrk="0">
                        <a:lnSpc>
                          <a:spcPts val="1230"/>
                        </a:lnSpc>
                        <a:spcBef>
                          <a:spcPts val="0"/>
                        </a:spcBef>
                      </a:pPr>
                      <a:r>
                        <a:rPr sz="1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领泰生</a:t>
                      </a:r>
                      <a:r>
                        <a:rPr sz="1000" spc="30" dirty="0">
                          <a:solidFill>
                            <a:srgbClr val="FF0000">
                              <a:alpha val="100000"/>
                            </a:srgbClr>
                          </a:solidFill>
                          <a:latin typeface="微软雅黑" panose="020B0503020204020204" charset="-122"/>
                          <a:ea typeface="微软雅黑" panose="020B0503020204020204" charset="-122"/>
                          <a:cs typeface="微软雅黑" panose="020B0503020204020204" charset="-122"/>
                        </a:rPr>
                        <a:t>物</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pPr>
                      <a:endParaRPr lang="en-US" altLang="en-US" sz="300" dirty="0"/>
                    </a:p>
                    <a:p>
                      <a:pPr marL="426085" algn="l" rtl="0" eaLnBrk="0">
                        <a:lnSpc>
                          <a:spcPts val="1225"/>
                        </a:lnSpc>
                        <a:spcBef>
                          <a:spcPts val="0"/>
                        </a:spcBef>
                      </a:pPr>
                      <a:r>
                        <a:rPr sz="1000" spc="50" dirty="0">
                          <a:solidFill>
                            <a:srgbClr val="FF0000">
                              <a:alpha val="100000"/>
                            </a:srgbClr>
                          </a:solidFill>
                          <a:latin typeface="微软雅黑" panose="020B0503020204020204" charset="-122"/>
                          <a:ea typeface="微软雅黑" panose="020B0503020204020204" charset="-122"/>
                          <a:cs typeface="微软雅黑" panose="020B0503020204020204" charset="-122"/>
                        </a:rPr>
                        <a:t>化脓性汗腺炎</a:t>
                      </a:r>
                      <a:r>
                        <a:rPr sz="1000" spc="50" dirty="0">
                          <a:solidFill>
                            <a:srgbClr val="FF0000">
                              <a:alpha val="100000"/>
                            </a:srgbClr>
                          </a:solidFill>
                          <a:latin typeface="Arial" panose="020B0604020202020204"/>
                          <a:ea typeface="Arial" panose="020B0604020202020204"/>
                          <a:cs typeface="Arial" panose="020B0604020202020204"/>
                        </a:rPr>
                        <a:t>;</a:t>
                      </a:r>
                      <a:r>
                        <a:rPr sz="1000" spc="50" dirty="0">
                          <a:solidFill>
                            <a:srgbClr val="FF0000">
                              <a:alpha val="100000"/>
                            </a:srgbClr>
                          </a:solidFill>
                          <a:latin typeface="微软雅黑" panose="020B0503020204020204" charset="-122"/>
                          <a:ea typeface="微软雅黑" panose="020B0503020204020204" charset="-122"/>
                          <a:cs typeface="微软雅黑" panose="020B0503020204020204" charset="-122"/>
                        </a:rPr>
                        <a:t>特应性皮</a:t>
                      </a:r>
                      <a:r>
                        <a:rPr sz="1000" spc="40" dirty="0">
                          <a:solidFill>
                            <a:srgbClr val="FF0000">
                              <a:alpha val="100000"/>
                            </a:srgbClr>
                          </a:solidFill>
                          <a:latin typeface="微软雅黑" panose="020B0503020204020204" charset="-122"/>
                          <a:ea typeface="微软雅黑" panose="020B0503020204020204" charset="-122"/>
                          <a:cs typeface="微软雅黑" panose="020B0503020204020204" charset="-122"/>
                        </a:rPr>
                        <a:t>炎</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pPr>
                      <a:endParaRPr lang="en-US" altLang="en-US" sz="300" dirty="0"/>
                    </a:p>
                    <a:p>
                      <a:pPr marL="151765" algn="l" rtl="0" eaLnBrk="0">
                        <a:lnSpc>
                          <a:spcPts val="1225"/>
                        </a:lnSpc>
                        <a:spcBef>
                          <a:spcPts val="0"/>
                        </a:spcBef>
                      </a:pPr>
                      <a:r>
                        <a:rPr sz="1000" spc="-10" dirty="0">
                          <a:solidFill>
                            <a:srgbClr val="FF0000">
                              <a:alpha val="100000"/>
                            </a:srgbClr>
                          </a:solidFill>
                          <a:latin typeface="Arial" panose="020B0604020202020204"/>
                          <a:ea typeface="Arial" panose="020B0604020202020204"/>
                          <a:cs typeface="Arial" panose="020B0604020202020204"/>
                        </a:rPr>
                        <a:t>I</a:t>
                      </a:r>
                      <a:r>
                        <a:rPr sz="10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sp>
        <p:nvSpPr>
          <p:cNvPr id="874" name="textbox 874"/>
          <p:cNvSpPr/>
          <p:nvPr/>
        </p:nvSpPr>
        <p:spPr>
          <a:xfrm>
            <a:off x="552204" y="1251794"/>
            <a:ext cx="4095750" cy="4973320"/>
          </a:xfrm>
          <a:prstGeom prst="rect">
            <a:avLst/>
          </a:prstGeom>
        </p:spPr>
        <p:txBody>
          <a:bodyPr vert="horz" wrap="square" lIns="0" tIns="0" rIns="0" bIns="0"/>
          <a:lstStyle/>
          <a:p>
            <a:pPr algn="l" rtl="0" eaLnBrk="0">
              <a:lnSpc>
                <a:spcPct val="79000"/>
              </a:lnSpc>
            </a:pPr>
            <a:endParaRPr lang="en-US" altLang="en-US" sz="100" dirty="0"/>
          </a:p>
          <a:p>
            <a:pPr marL="286385" indent="-273685" algn="l" rtl="0" eaLnBrk="0">
              <a:lnSpc>
                <a:spcPct val="148000"/>
              </a:lnSpc>
            </a:pPr>
            <a:r>
              <a:rPr sz="1200" spc="90" dirty="0">
                <a:solidFill>
                  <a:srgbClr val="0B4EA2">
                    <a:alpha val="100000"/>
                  </a:srgbClr>
                </a:solidFill>
                <a:latin typeface="Wingdings" panose="05000000000000000000"/>
                <a:ea typeface="Wingdings" panose="05000000000000000000"/>
                <a:cs typeface="Wingdings" panose="05000000000000000000"/>
              </a:rPr>
              <a:t>1</a:t>
            </a:r>
            <a:r>
              <a:rPr sz="1200" spc="90" dirty="0">
                <a:solidFill>
                  <a:srgbClr val="0B4EA2">
                    <a:alpha val="100000"/>
                  </a:srgbClr>
                </a:solidFill>
                <a:latin typeface="Wingdings" panose="05000000000000000000"/>
                <a:ea typeface="Wingdings" panose="05000000000000000000"/>
                <a:cs typeface="Wingdings" panose="05000000000000000000"/>
              </a:rPr>
              <a:t> </a:t>
            </a:r>
            <a:r>
              <a:rPr sz="1200" spc="0" dirty="0">
                <a:solidFill>
                  <a:srgbClr val="000000">
                    <a:alpha val="100000"/>
                  </a:srgbClr>
                </a:solidFill>
                <a:latin typeface="Arial" panose="020B0604020202020204"/>
                <a:ea typeface="Arial" panose="020B0604020202020204"/>
                <a:cs typeface="Arial" panose="020B0604020202020204"/>
              </a:rPr>
              <a:t>PROTAC</a:t>
            </a:r>
            <a:r>
              <a:rPr sz="12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作为新一代成药技术已经基本完成</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了</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概念</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验证</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部分产品在临床</a:t>
            </a:r>
            <a:r>
              <a:rPr sz="1200" spc="0" dirty="0">
                <a:solidFill>
                  <a:srgbClr val="000000">
                    <a:alpha val="100000"/>
                  </a:srgbClr>
                </a:solidFill>
                <a:latin typeface="Arial" panose="020B0604020202020204"/>
                <a:ea typeface="Arial" panose="020B0604020202020204"/>
                <a:cs typeface="Arial" panose="020B0604020202020204"/>
              </a:rPr>
              <a:t>I</a:t>
            </a:r>
            <a:r>
              <a:rPr sz="1200" spc="4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II</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期中取得了积极结果</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，有</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望克服现有产品耐药或者突破不可成药的靶点</a:t>
            </a:r>
            <a:r>
              <a:rPr sz="12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给</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小分子领域带来了全新的增量投资机</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会</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algn="l" rtl="0" eaLnBrk="0">
              <a:lnSpc>
                <a:spcPct val="117000"/>
              </a:lnSpc>
            </a:pPr>
            <a:endParaRPr lang="en-US" altLang="en-US" sz="1000" dirty="0"/>
          </a:p>
          <a:p>
            <a:pPr algn="l" rtl="0" eaLnBrk="0">
              <a:lnSpc>
                <a:spcPct val="117000"/>
              </a:lnSpc>
            </a:pPr>
            <a:endParaRPr lang="en-US" altLang="en-US" sz="1000" dirty="0"/>
          </a:p>
          <a:p>
            <a:pPr marL="287020" indent="-274320" algn="l" rtl="0" eaLnBrk="0">
              <a:lnSpc>
                <a:spcPct val="148000"/>
              </a:lnSpc>
              <a:spcBef>
                <a:spcPts val="365"/>
              </a:spcBef>
            </a:pPr>
            <a:r>
              <a:rPr sz="1200" spc="40" dirty="0">
                <a:solidFill>
                  <a:srgbClr val="0B4EA2">
                    <a:alpha val="100000"/>
                  </a:srgbClr>
                </a:solidFill>
                <a:latin typeface="Wingdings" panose="05000000000000000000"/>
                <a:ea typeface="Wingdings" panose="05000000000000000000"/>
                <a:cs typeface="Wingdings" panose="05000000000000000000"/>
              </a:rPr>
              <a:t>1</a:t>
            </a:r>
            <a:r>
              <a:rPr sz="1200" spc="40" dirty="0">
                <a:solidFill>
                  <a:srgbClr val="0B4EA2">
                    <a:alpha val="100000"/>
                  </a:srgbClr>
                </a:solidFill>
                <a:latin typeface="Wingdings" panose="05000000000000000000"/>
                <a:ea typeface="Wingdings" panose="05000000000000000000"/>
                <a:cs typeface="Wingdings" panose="05000000000000000000"/>
              </a:rPr>
              <a:t> </a:t>
            </a:r>
            <a:r>
              <a:rPr sz="1200" spc="40" dirty="0">
                <a:solidFill>
                  <a:srgbClr val="000000">
                    <a:alpha val="100000"/>
                  </a:srgbClr>
                </a:solidFill>
                <a:latin typeface="Arial" panose="020B0604020202020204"/>
                <a:ea typeface="Arial" panose="020B0604020202020204"/>
                <a:cs typeface="Arial" panose="020B0604020202020204"/>
              </a:rPr>
              <a:t>2022</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Arvinas</a:t>
            </a:r>
            <a:r>
              <a:rPr sz="1200" spc="40" dirty="0">
                <a:solidFill>
                  <a:srgbClr val="000000">
                    <a:alpha val="100000"/>
                  </a:srgbClr>
                </a:solidFill>
                <a:latin typeface="Arial" panose="020B0604020202020204"/>
                <a:ea typeface="Arial" panose="020B0604020202020204"/>
                <a:cs typeface="Arial" panose="020B0604020202020204"/>
              </a:rPr>
              <a:t>/</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辉瑞的</a:t>
            </a:r>
            <a:r>
              <a:rPr sz="1200" spc="0" dirty="0">
                <a:solidFill>
                  <a:srgbClr val="000000">
                    <a:alpha val="100000"/>
                  </a:srgbClr>
                </a:solidFill>
                <a:latin typeface="Arial" panose="020B0604020202020204"/>
                <a:ea typeface="Arial" panose="020B0604020202020204"/>
                <a:cs typeface="Arial" panose="020B0604020202020204"/>
              </a:rPr>
              <a:t>ARV</a:t>
            </a:r>
            <a:r>
              <a:rPr sz="1200" spc="40" dirty="0">
                <a:solidFill>
                  <a:srgbClr val="000000">
                    <a:alpha val="100000"/>
                  </a:srgbClr>
                </a:solidFill>
                <a:latin typeface="Arial" panose="020B0604020202020204"/>
                <a:ea typeface="Arial" panose="020B0604020202020204"/>
                <a:cs typeface="Arial" panose="020B0604020202020204"/>
              </a:rPr>
              <a:t>-471</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启</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动</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了治疗</a:t>
            </a:r>
            <a:r>
              <a:rPr sz="1200" spc="0" dirty="0">
                <a:solidFill>
                  <a:srgbClr val="000000">
                    <a:alpha val="100000"/>
                  </a:srgbClr>
                </a:solidFill>
                <a:latin typeface="Arial" panose="020B0604020202020204"/>
                <a:ea typeface="Arial" panose="020B0604020202020204"/>
                <a:cs typeface="Arial" panose="020B0604020202020204"/>
              </a:rPr>
              <a:t>HR+</a:t>
            </a:r>
            <a:r>
              <a:rPr sz="1200" spc="0" dirty="0">
                <a:solidFill>
                  <a:srgbClr val="000000">
                    <a:alpha val="100000"/>
                  </a:srgbClr>
                </a:solidFill>
                <a:latin typeface="Arial" panose="020B0604020202020204"/>
                <a:ea typeface="Arial" panose="020B0604020202020204"/>
                <a:cs typeface="Arial" panose="020B0604020202020204"/>
              </a:rPr>
              <a:t>   </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乳腺癌的临床</a:t>
            </a:r>
            <a:r>
              <a:rPr sz="1200" spc="0" dirty="0">
                <a:solidFill>
                  <a:srgbClr val="000000">
                    <a:alpha val="100000"/>
                  </a:srgbClr>
                </a:solidFill>
                <a:latin typeface="Arial" panose="020B0604020202020204"/>
                <a:ea typeface="Arial" panose="020B0604020202020204"/>
                <a:cs typeface="Arial" panose="020B0604020202020204"/>
              </a:rPr>
              <a:t>III</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期研究</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成为首个进入</a:t>
            </a:r>
            <a:r>
              <a:rPr sz="1200" spc="0" dirty="0">
                <a:solidFill>
                  <a:srgbClr val="000000">
                    <a:alpha val="100000"/>
                  </a:srgbClr>
                </a:solidFill>
                <a:latin typeface="Arial" panose="020B0604020202020204"/>
                <a:ea typeface="Arial" panose="020B0604020202020204"/>
                <a:cs typeface="Arial" panose="020B0604020202020204"/>
              </a:rPr>
              <a:t>III</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期阶段</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PROTAC</a:t>
            </a:r>
            <a:r>
              <a:rPr sz="12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新药</a:t>
            </a:r>
            <a:r>
              <a:rPr sz="12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Kymera</a:t>
            </a:r>
            <a:r>
              <a:rPr sz="12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均取得了积极的早期临</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床</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数据</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algn="l" rtl="0" eaLnBrk="0">
              <a:lnSpc>
                <a:spcPct val="117000"/>
              </a:lnSpc>
            </a:pPr>
            <a:endParaRPr lang="en-US" altLang="en-US" sz="1000" dirty="0"/>
          </a:p>
          <a:p>
            <a:pPr algn="l" rtl="0" eaLnBrk="0">
              <a:lnSpc>
                <a:spcPct val="118000"/>
              </a:lnSpc>
            </a:pPr>
            <a:endParaRPr lang="en-US" altLang="en-US" sz="1000" dirty="0"/>
          </a:p>
          <a:p>
            <a:pPr marL="287655" indent="-274955" algn="l" rtl="0" eaLnBrk="0">
              <a:lnSpc>
                <a:spcPct val="148000"/>
              </a:lnSpc>
              <a:spcBef>
                <a:spcPts val="365"/>
              </a:spcBef>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0" dirty="0">
                <a:solidFill>
                  <a:srgbClr val="0B4EA2">
                    <a:alpha val="100000"/>
                  </a:srgbClr>
                </a:solidFill>
                <a:latin typeface="Wingdings" panose="05000000000000000000"/>
                <a:ea typeface="Wingdings" panose="05000000000000000000"/>
                <a:cs typeface="Wingdings" panose="05000000000000000000"/>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在这一领域</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国产新药值得关注：</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珃诺生物和辉瑞</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达成了技术合作</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核心产品</a:t>
            </a:r>
            <a:r>
              <a:rPr sz="1200" spc="0" dirty="0">
                <a:solidFill>
                  <a:srgbClr val="000000">
                    <a:alpha val="100000"/>
                  </a:srgbClr>
                </a:solidFill>
                <a:latin typeface="Arial" panose="020B0604020202020204"/>
                <a:ea typeface="Arial" panose="020B0604020202020204"/>
                <a:cs typeface="Arial" panose="020B0604020202020204"/>
              </a:rPr>
              <a:t>BRD</a:t>
            </a:r>
            <a:r>
              <a:rPr sz="1200" spc="100" dirty="0">
                <a:solidFill>
                  <a:srgbClr val="000000">
                    <a:alpha val="100000"/>
                  </a:srgbClr>
                </a:solidFill>
                <a:latin typeface="Arial" panose="020B0604020202020204"/>
                <a:ea typeface="Arial" panose="020B0604020202020204"/>
                <a:cs typeface="Arial" panose="020B0604020202020204"/>
              </a:rPr>
              <a:t>4-</a:t>
            </a:r>
            <a:r>
              <a:rPr sz="1200" spc="0" dirty="0">
                <a:solidFill>
                  <a:srgbClr val="000000">
                    <a:alpha val="100000"/>
                  </a:srgbClr>
                </a:solidFill>
                <a:latin typeface="Arial" panose="020B0604020202020204"/>
                <a:ea typeface="Arial" panose="020B0604020202020204"/>
                <a:cs typeface="Arial" panose="020B0604020202020204"/>
              </a:rPr>
              <a:t>CHAMP</a:t>
            </a:r>
            <a:r>
              <a:rPr sz="12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处</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于</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临</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床</a:t>
            </a:r>
            <a:r>
              <a:rPr sz="1200" spc="0" dirty="0">
                <a:solidFill>
                  <a:srgbClr val="000000">
                    <a:alpha val="100000"/>
                  </a:srgbClr>
                </a:solidFill>
                <a:latin typeface="Arial" panose="020B0604020202020204"/>
                <a:ea typeface="Arial" panose="020B0604020202020204"/>
                <a:cs typeface="Arial" panose="020B0604020202020204"/>
              </a:rPr>
              <a:t>I</a:t>
            </a:r>
            <a:r>
              <a:rPr sz="1200" spc="5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II</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百济神州</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海思科的</a:t>
            </a:r>
            <a:r>
              <a:rPr sz="1200" spc="0" dirty="0">
                <a:solidFill>
                  <a:srgbClr val="000000">
                    <a:alpha val="100000"/>
                  </a:srgbClr>
                </a:solidFill>
                <a:latin typeface="Arial" panose="020B0604020202020204"/>
                <a:ea typeface="Arial" panose="020B0604020202020204"/>
                <a:cs typeface="Arial" panose="020B0604020202020204"/>
              </a:rPr>
              <a:t>BTK</a:t>
            </a:r>
            <a:r>
              <a:rPr sz="1200" spc="50" dirty="0">
                <a:solidFill>
                  <a:srgbClr val="000000">
                    <a:alpha val="100000"/>
                  </a:srgbClr>
                </a:solidFill>
                <a:latin typeface="Arial" panose="020B0604020202020204"/>
                <a:ea typeface="Arial" panose="020B0604020202020204"/>
                <a:cs typeface="Arial" panose="020B0604020202020204"/>
              </a:rPr>
              <a:t> </a:t>
            </a:r>
            <a:r>
              <a:rPr sz="1200" spc="10" dirty="0">
                <a:solidFill>
                  <a:srgbClr val="000000">
                    <a:alpha val="100000"/>
                  </a:srgbClr>
                </a:solidFill>
                <a:latin typeface="Arial" panose="020B0604020202020204"/>
                <a:ea typeface="Arial" panose="020B0604020202020204"/>
                <a:cs typeface="Arial" panose="020B0604020202020204"/>
              </a:rPr>
              <a:t> </a:t>
            </a:r>
            <a:r>
              <a:rPr sz="1200" spc="0" dirty="0">
                <a:solidFill>
                  <a:srgbClr val="000000">
                    <a:alpha val="100000"/>
                  </a:srgbClr>
                </a:solidFill>
                <a:latin typeface="Arial" panose="020B0604020202020204"/>
                <a:ea typeface="Arial" panose="020B0604020202020204"/>
                <a:cs typeface="Arial" panose="020B0604020202020204"/>
              </a:rPr>
              <a:t>PROTAC</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处于</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临床</a:t>
            </a:r>
            <a:r>
              <a:rPr sz="1200" spc="0" dirty="0">
                <a:solidFill>
                  <a:srgbClr val="000000">
                    <a:alpha val="100000"/>
                  </a:srgbClr>
                </a:solidFill>
                <a:latin typeface="Arial" panose="020B0604020202020204"/>
                <a:ea typeface="Arial" panose="020B0604020202020204"/>
                <a:cs typeface="Arial" panose="020B0604020202020204"/>
              </a:rPr>
              <a:t>I</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开拓和海创的</a:t>
            </a:r>
            <a:r>
              <a:rPr sz="1200" spc="0" dirty="0">
                <a:solidFill>
                  <a:srgbClr val="000000">
                    <a:alpha val="100000"/>
                  </a:srgbClr>
                </a:solidFill>
                <a:latin typeface="Arial" panose="020B0604020202020204"/>
                <a:ea typeface="Arial" panose="020B0604020202020204"/>
                <a:cs typeface="Arial" panose="020B0604020202020204"/>
              </a:rPr>
              <a:t>AR</a:t>
            </a:r>
            <a:r>
              <a:rPr sz="1200" spc="70" dirty="0">
                <a:solidFill>
                  <a:srgbClr val="000000">
                    <a:alpha val="100000"/>
                  </a:srgbClr>
                </a:solidFill>
                <a:latin typeface="Arial" panose="020B0604020202020204"/>
                <a:ea typeface="Arial" panose="020B0604020202020204"/>
                <a:cs typeface="Arial" panose="020B0604020202020204"/>
              </a:rPr>
              <a:t>  </a:t>
            </a:r>
            <a:r>
              <a:rPr sz="1200" spc="0" dirty="0">
                <a:solidFill>
                  <a:srgbClr val="000000">
                    <a:alpha val="100000"/>
                  </a:srgbClr>
                </a:solidFill>
                <a:latin typeface="Arial" panose="020B0604020202020204"/>
                <a:ea typeface="Arial" panose="020B0604020202020204"/>
                <a:cs typeface="Arial" panose="020B0604020202020204"/>
              </a:rPr>
              <a:t>PROTAC</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处于临床</a:t>
            </a:r>
            <a:r>
              <a:rPr sz="1200" spc="0" dirty="0">
                <a:solidFill>
                  <a:srgbClr val="000000">
                    <a:alpha val="100000"/>
                  </a:srgbClr>
                </a:solidFill>
                <a:latin typeface="Arial" panose="020B0604020202020204"/>
                <a:ea typeface="Arial" panose="020B0604020202020204"/>
                <a:cs typeface="Arial" panose="020B0604020202020204"/>
              </a:rPr>
              <a:t>I</a:t>
            </a:r>
            <a:r>
              <a:rPr sz="12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algn="l" rtl="0" eaLnBrk="0">
              <a:lnSpc>
                <a:spcPct val="117000"/>
              </a:lnSpc>
            </a:pPr>
            <a:endParaRPr lang="en-US" altLang="en-US" sz="1000" dirty="0"/>
          </a:p>
          <a:p>
            <a:pPr algn="l" rtl="0" eaLnBrk="0">
              <a:lnSpc>
                <a:spcPct val="117000"/>
              </a:lnSpc>
            </a:pPr>
            <a:endParaRPr lang="en-US" altLang="en-US" sz="1000" dirty="0"/>
          </a:p>
          <a:p>
            <a:pPr algn="l" rtl="0" eaLnBrk="0">
              <a:lnSpc>
                <a:spcPct val="100000"/>
              </a:lnSpc>
            </a:pPr>
            <a:endParaRPr lang="en-US" altLang="en-US" sz="300" dirty="0"/>
          </a:p>
          <a:p>
            <a:pPr marL="290195" indent="-277495" algn="l" rtl="0" eaLnBrk="0">
              <a:lnSpc>
                <a:spcPct val="134000"/>
              </a:lnSpc>
              <a:spcBef>
                <a:spcPts val="5"/>
              </a:spcBef>
            </a:pPr>
            <a:r>
              <a:rPr sz="1200" spc="20" dirty="0">
                <a:solidFill>
                  <a:srgbClr val="0B4EA2">
                    <a:alpha val="100000"/>
                  </a:srgbClr>
                </a:solidFill>
                <a:latin typeface="Wingdings" panose="05000000000000000000"/>
                <a:ea typeface="Wingdings" panose="05000000000000000000"/>
                <a:cs typeface="Wingdings" panose="05000000000000000000"/>
              </a:rPr>
              <a:t>1</a:t>
            </a:r>
            <a:r>
              <a:rPr sz="1200" spc="20" dirty="0">
                <a:solidFill>
                  <a:srgbClr val="0B4EA2">
                    <a:alpha val="100000"/>
                  </a:srgbClr>
                </a:solidFill>
                <a:latin typeface="Wingdings" panose="05000000000000000000"/>
                <a:ea typeface="Wingdings" panose="05000000000000000000"/>
                <a:cs typeface="Wingdings" panose="05000000000000000000"/>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在这一全新领域</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，处于临床阶段的产</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品中</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国产新</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药占比高达</a:t>
            </a:r>
            <a:r>
              <a:rPr sz="1200" spc="80" dirty="0">
                <a:solidFill>
                  <a:srgbClr val="FF0000">
                    <a:alpha val="100000"/>
                  </a:srgbClr>
                </a:solidFill>
                <a:latin typeface="Arial" panose="020B0604020202020204"/>
                <a:ea typeface="Arial" panose="020B0604020202020204"/>
                <a:cs typeface="Arial" panose="020B0604020202020204"/>
              </a:rPr>
              <a:t>29</a:t>
            </a:r>
            <a:r>
              <a:rPr sz="1200" spc="70" dirty="0">
                <a:solidFill>
                  <a:srgbClr val="FF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sp>
        <p:nvSpPr>
          <p:cNvPr id="875" name="textbox 875"/>
          <p:cNvSpPr/>
          <p:nvPr/>
        </p:nvSpPr>
        <p:spPr>
          <a:xfrm>
            <a:off x="341892" y="6633659"/>
            <a:ext cx="11318875" cy="189229"/>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ts val="1285"/>
              </a:lnSpc>
            </a:pPr>
            <a:r>
              <a:rPr lang="en-US" sz="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600" spc="20" baseline="12000" dirty="0">
                <a:solidFill>
                  <a:srgbClr val="898989">
                    <a:alpha val="100000"/>
                  </a:srgbClr>
                </a:solidFill>
                <a:latin typeface="Arial" panose="020B0604020202020204"/>
                <a:ea typeface="Arial" panose="020B0604020202020204"/>
                <a:cs typeface="Arial" panose="020B0604020202020204"/>
              </a:rPr>
              <a:t>23</a:t>
            </a:r>
            <a:r>
              <a:rPr sz="1000" spc="20" dirty="0">
                <a:solidFill>
                  <a:srgbClr val="898989">
                    <a:alpha val="100000"/>
                  </a:srgbClr>
                </a:solidFill>
                <a:latin typeface="Arial" panose="020B0604020202020204"/>
                <a:ea typeface="Arial" panose="020B0604020202020204"/>
                <a:cs typeface="Arial" panose="020B0604020202020204"/>
              </a:rPr>
              <a:t>                                  </a:t>
            </a:r>
            <a:r>
              <a:rPr sz="1000" spc="0" dirty="0">
                <a:solidFill>
                  <a:srgbClr val="898989">
                    <a:alpha val="100000"/>
                  </a:srgbClr>
                </a:solidFill>
                <a:latin typeface="Arial" panose="020B0604020202020204"/>
                <a:ea typeface="Arial" panose="020B0604020202020204"/>
                <a:cs typeface="Arial" panose="020B0604020202020204"/>
              </a:rPr>
              <a:t>                                                                  </a:t>
            </a:r>
            <a:r>
              <a:rPr sz="1300" spc="0" baseline="14000" dirty="0">
                <a:solidFill>
                  <a:srgbClr val="58595B">
                    <a:alpha val="100000"/>
                  </a:srgbClr>
                </a:solidFill>
                <a:latin typeface="微软雅黑" panose="020B0503020204020204" charset="-122"/>
                <a:ea typeface="微软雅黑" panose="020B0503020204020204" charset="-122"/>
                <a:cs typeface="微软雅黑" panose="020B0503020204020204" charset="-122"/>
              </a:rPr>
              <a:t>资料来源：医药魔方数据库，</a:t>
            </a:r>
            <a:endParaRPr lang="en-US" altLang="en-US" sz="845" dirty="0"/>
          </a:p>
        </p:txBody>
      </p:sp>
      <p:sp>
        <p:nvSpPr>
          <p:cNvPr id="876" name="textbox 876"/>
          <p:cNvSpPr/>
          <p:nvPr/>
        </p:nvSpPr>
        <p:spPr>
          <a:xfrm>
            <a:off x="627684" y="380517"/>
            <a:ext cx="4318634" cy="38036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7000"/>
              </a:lnSpc>
            </a:pPr>
            <a:r>
              <a:rPr sz="2400" spc="-3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国产</a:t>
            </a:r>
            <a:r>
              <a:rPr sz="2400" b="1" spc="-30" dirty="0">
                <a:solidFill>
                  <a:srgbClr val="0B4EA2">
                    <a:alpha val="100000"/>
                  </a:srgbClr>
                </a:solidFill>
                <a:latin typeface="Arial" panose="020B0604020202020204"/>
                <a:ea typeface="Arial" panose="020B0604020202020204"/>
                <a:cs typeface="Arial" panose="020B0604020202020204"/>
              </a:rPr>
              <a:t>P</a:t>
            </a:r>
            <a:r>
              <a:rPr sz="2400" b="1" spc="0" dirty="0">
                <a:solidFill>
                  <a:srgbClr val="0B4EA2">
                    <a:alpha val="100000"/>
                  </a:srgbClr>
                </a:solidFill>
                <a:latin typeface="Arial" panose="020B0604020202020204"/>
                <a:ea typeface="Arial" panose="020B0604020202020204"/>
                <a:cs typeface="Arial" panose="020B0604020202020204"/>
              </a:rPr>
              <a:t>ROTAC</a:t>
            </a:r>
            <a:r>
              <a:rPr sz="2400" spc="-3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陆续进入临床阶段</a:t>
            </a:r>
            <a:endParaRPr lang="en-US" altLang="en-US" sz="2400" dirty="0"/>
          </a:p>
        </p:txBody>
      </p:sp>
      <p:pic>
        <p:nvPicPr>
          <p:cNvPr id="877" name="picture 877"/>
          <p:cNvPicPr>
            <a:picLocks noChangeAspect="1"/>
          </p:cNvPicPr>
          <p:nvPr/>
        </p:nvPicPr>
        <p:blipFill>
          <a:blip r:embed="rId1"/>
          <a:stretch>
            <a:fillRect/>
          </a:stretch>
        </p:blipFill>
        <p:spPr>
          <a:xfrm rot="21600000">
            <a:off x="9143" y="859535"/>
            <a:ext cx="12182856" cy="8991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50"/>
          <p:cNvGrpSpPr/>
          <p:nvPr/>
        </p:nvGrpSpPr>
        <p:grpSpPr>
          <a:xfrm rot="21600000">
            <a:off x="6736080" y="2980944"/>
            <a:ext cx="4421123" cy="3002279"/>
            <a:chOff x="0" y="0"/>
            <a:chExt cx="4421123" cy="3002279"/>
          </a:xfrm>
        </p:grpSpPr>
        <p:pic>
          <p:nvPicPr>
            <p:cNvPr id="881" name="picture 881"/>
            <p:cNvPicPr>
              <a:picLocks noChangeAspect="1"/>
            </p:cNvPicPr>
            <p:nvPr/>
          </p:nvPicPr>
          <p:blipFill>
            <a:blip r:embed="rId1"/>
            <a:stretch>
              <a:fillRect/>
            </a:stretch>
          </p:blipFill>
          <p:spPr>
            <a:xfrm rot="21600000">
              <a:off x="0" y="0"/>
              <a:ext cx="4421123" cy="3002279"/>
            </a:xfrm>
            <a:prstGeom prst="rect">
              <a:avLst/>
            </a:prstGeom>
          </p:spPr>
        </p:pic>
        <p:sp>
          <p:nvSpPr>
            <p:cNvPr id="882" name="textbox 882"/>
            <p:cNvSpPr/>
            <p:nvPr/>
          </p:nvSpPr>
          <p:spPr>
            <a:xfrm>
              <a:off x="898871" y="928392"/>
              <a:ext cx="3399154" cy="195072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12</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marL="827405" algn="l" rtl="0" eaLnBrk="0">
                <a:lnSpc>
                  <a:spcPct val="80000"/>
                </a:lnSpc>
                <a:spcBef>
                  <a:spcPts val="275"/>
                </a:spcBef>
              </a:pPr>
              <a:r>
                <a:rPr sz="900" spc="-30" dirty="0">
                  <a:solidFill>
                    <a:srgbClr val="000000">
                      <a:alpha val="100000"/>
                    </a:srgbClr>
                  </a:solidFill>
                  <a:latin typeface="Arial" panose="020B0604020202020204"/>
                  <a:ea typeface="Arial" panose="020B0604020202020204"/>
                  <a:cs typeface="Arial" panose="020B0604020202020204"/>
                </a:rPr>
                <a:t>11</a:t>
              </a:r>
              <a:r>
                <a:rPr sz="900" spc="-10" dirty="0">
                  <a:solidFill>
                    <a:srgbClr val="000000">
                      <a:alpha val="100000"/>
                    </a:srgbClr>
                  </a:solidFill>
                  <a:latin typeface="Arial" panose="020B0604020202020204"/>
                  <a:ea typeface="Arial" panose="020B0604020202020204"/>
                  <a:cs typeface="Arial" panose="020B0604020202020204"/>
                </a:rPr>
                <a:t>1</a:t>
              </a:r>
              <a:endParaRPr lang="en-US" altLang="en-US" sz="900" dirty="0"/>
            </a:p>
            <a:p>
              <a:pPr algn="l" rtl="0" eaLnBrk="0">
                <a:lnSpc>
                  <a:spcPct val="156000"/>
                </a:lnSpc>
              </a:pPr>
              <a:endParaRPr lang="en-US" altLang="en-US" sz="1000" dirty="0"/>
            </a:p>
            <a:p>
              <a:pPr algn="l" rtl="0" eaLnBrk="0">
                <a:lnSpc>
                  <a:spcPct val="115000"/>
                </a:lnSpc>
              </a:pPr>
              <a:endParaRPr lang="en-US" altLang="en-US" sz="200" dirty="0"/>
            </a:p>
            <a:p>
              <a:pPr algn="r" rtl="0" eaLnBrk="0">
                <a:lnSpc>
                  <a:spcPts val="1225"/>
                </a:lnSpc>
                <a:spcBef>
                  <a:spcPts val="0"/>
                </a:spcBef>
              </a:pPr>
              <a:r>
                <a:rPr sz="1300" spc="10" baseline="16000" dirty="0">
                  <a:solidFill>
                    <a:srgbClr val="000000">
                      <a:alpha val="100000"/>
                    </a:srgbClr>
                  </a:solidFill>
                  <a:latin typeface="Arial" panose="020B0604020202020204"/>
                  <a:ea typeface="Arial" panose="020B0604020202020204"/>
                  <a:cs typeface="Arial" panose="020B0604020202020204"/>
                </a:rPr>
                <a:t>28</a:t>
              </a:r>
              <a:r>
                <a:rPr sz="800" spc="10" dirty="0">
                  <a:solidFill>
                    <a:srgbClr val="000000">
                      <a:alpha val="100000"/>
                    </a:srgbClr>
                  </a:solidFill>
                  <a:latin typeface="Arial" panose="020B0604020202020204"/>
                  <a:ea typeface="Arial" panose="020B0604020202020204"/>
                  <a:cs typeface="Arial" panose="020B0604020202020204"/>
                </a:rPr>
                <a:t>                </a:t>
              </a:r>
              <a:r>
                <a:rPr sz="8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25</a:t>
              </a:r>
              <a:r>
                <a:rPr sz="900" spc="0" dirty="0">
                  <a:solidFill>
                    <a:srgbClr val="000000">
                      <a:alpha val="100000"/>
                    </a:srgbClr>
                  </a:solidFill>
                  <a:latin typeface="Arial" panose="020B0604020202020204"/>
                  <a:ea typeface="Arial" panose="020B0604020202020204"/>
                  <a:cs typeface="Arial" panose="020B0604020202020204"/>
                </a:rPr>
                <a:t>                     </a:t>
              </a:r>
              <a:r>
                <a:rPr sz="1300" spc="0" baseline="-12000" dirty="0">
                  <a:solidFill>
                    <a:srgbClr val="000000">
                      <a:alpha val="100000"/>
                    </a:srgbClr>
                  </a:solidFill>
                  <a:latin typeface="Arial" panose="020B0604020202020204"/>
                  <a:ea typeface="Arial" panose="020B0604020202020204"/>
                  <a:cs typeface="Arial" panose="020B0604020202020204"/>
                </a:rPr>
                <a:t>18</a:t>
              </a:r>
              <a:endParaRPr lang="en-US" altLang="en-US" sz="845" dirty="0"/>
            </a:p>
          </p:txBody>
        </p:sp>
      </p:grpSp>
      <p:pic>
        <p:nvPicPr>
          <p:cNvPr id="883" name="picture 883"/>
          <p:cNvPicPr>
            <a:picLocks noChangeAspect="1"/>
          </p:cNvPicPr>
          <p:nvPr/>
        </p:nvPicPr>
        <p:blipFill>
          <a:blip r:embed="rId2"/>
          <a:stretch>
            <a:fillRect/>
          </a:stretch>
        </p:blipFill>
        <p:spPr>
          <a:xfrm rot="21600000">
            <a:off x="1118616" y="3656076"/>
            <a:ext cx="4265676" cy="2327148"/>
          </a:xfrm>
          <a:prstGeom prst="rect">
            <a:avLst/>
          </a:prstGeom>
        </p:spPr>
      </p:pic>
      <p:sp>
        <p:nvSpPr>
          <p:cNvPr id="884" name="textbox 884"/>
          <p:cNvSpPr/>
          <p:nvPr/>
        </p:nvSpPr>
        <p:spPr>
          <a:xfrm>
            <a:off x="630141" y="380524"/>
            <a:ext cx="11180444" cy="379729"/>
          </a:xfrm>
          <a:prstGeom prst="rect">
            <a:avLst/>
          </a:prstGeom>
        </p:spPr>
        <p:txBody>
          <a:bodyPr vert="horz" wrap="square" lIns="0" tIns="0" rIns="0" bIns="0"/>
          <a:lstStyle/>
          <a:p>
            <a:pPr algn="l" rtl="0" eaLnBrk="0">
              <a:lnSpc>
                <a:spcPct val="78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中国</a:t>
            </a:r>
            <a:r>
              <a:rPr sz="2400" b="1" spc="0" dirty="0">
                <a:solidFill>
                  <a:srgbClr val="0B4EA2">
                    <a:alpha val="100000"/>
                  </a:srgbClr>
                </a:solidFill>
                <a:latin typeface="Arial" panose="020B0604020202020204"/>
                <a:ea typeface="Arial" panose="020B0604020202020204"/>
                <a:cs typeface="Arial" panose="020B0604020202020204"/>
              </a:rPr>
              <a:t>CAR</a:t>
            </a:r>
            <a:r>
              <a:rPr sz="2400" b="1" spc="-10" dirty="0">
                <a:solidFill>
                  <a:srgbClr val="0B4EA2">
                    <a:alpha val="100000"/>
                  </a:srgbClr>
                </a:solidFill>
                <a:latin typeface="Arial" panose="020B0604020202020204"/>
                <a:ea typeface="Arial" panose="020B0604020202020204"/>
                <a:cs typeface="Arial" panose="020B0604020202020204"/>
              </a:rPr>
              <a:t>-</a:t>
            </a:r>
            <a:r>
              <a:rPr sz="2400" b="1" spc="0" dirty="0">
                <a:solidFill>
                  <a:srgbClr val="0B4EA2">
                    <a:alpha val="100000"/>
                  </a:srgbClr>
                </a:solidFill>
                <a:latin typeface="Arial" panose="020B0604020202020204"/>
                <a:ea typeface="Arial" panose="020B0604020202020204"/>
                <a:cs typeface="Arial" panose="020B0604020202020204"/>
              </a:rPr>
              <a:t>T</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数量世界第一，传奇成</a:t>
            </a:r>
            <a:r>
              <a:rPr sz="2400" b="1" spc="0" dirty="0">
                <a:solidFill>
                  <a:srgbClr val="0B4EA2">
                    <a:alpha val="100000"/>
                  </a:srgbClr>
                </a:solidFill>
                <a:latin typeface="Arial" panose="020B0604020202020204"/>
                <a:ea typeface="Arial" panose="020B0604020202020204"/>
                <a:cs typeface="Arial" panose="020B0604020202020204"/>
              </a:rPr>
              <a:t>CAR</a:t>
            </a:r>
            <a:r>
              <a:rPr sz="2400" b="1" spc="-10" dirty="0">
                <a:solidFill>
                  <a:srgbClr val="0B4EA2">
                    <a:alpha val="100000"/>
                  </a:srgbClr>
                </a:solidFill>
                <a:latin typeface="Arial" panose="020B0604020202020204"/>
                <a:ea typeface="Arial" panose="020B0604020202020204"/>
                <a:cs typeface="Arial" panose="020B0604020202020204"/>
              </a:rPr>
              <a:t>-</a:t>
            </a:r>
            <a:r>
              <a:rPr sz="2400" b="1" spc="0" dirty="0">
                <a:solidFill>
                  <a:srgbClr val="0B4EA2">
                    <a:alpha val="100000"/>
                  </a:srgbClr>
                </a:solidFill>
                <a:latin typeface="Arial" panose="020B0604020202020204"/>
                <a:ea typeface="Arial" panose="020B0604020202020204"/>
                <a:cs typeface="Arial" panose="020B0604020202020204"/>
              </a:rPr>
              <a:t>T</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市值第</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一</a:t>
            </a:r>
            <a:r>
              <a:rPr sz="2400" spc="0" dirty="0">
                <a:solidFill>
                  <a:srgbClr val="0B4EA2">
                    <a:alpha val="100000"/>
                  </a:srgbClr>
                </a:solidFill>
                <a:latin typeface="微软雅黑" panose="020B0503020204020204" charset="-122"/>
                <a:ea typeface="微软雅黑" panose="020B0503020204020204" charset="-122"/>
                <a:cs typeface="微软雅黑" panose="020B0503020204020204" charset="-122"/>
              </a:rPr>
              <a:t>                                     </a:t>
            </a:r>
            <a:endParaRPr lang="en-US" altLang="en-US" sz="2400" dirty="0"/>
          </a:p>
        </p:txBody>
      </p:sp>
      <p:sp>
        <p:nvSpPr>
          <p:cNvPr id="886" name="textbox 886"/>
          <p:cNvSpPr/>
          <p:nvPr/>
        </p:nvSpPr>
        <p:spPr>
          <a:xfrm>
            <a:off x="551179" y="1087069"/>
            <a:ext cx="7399019" cy="466725"/>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97000"/>
              </a:lnSpc>
            </a:pPr>
            <a:r>
              <a:rPr sz="1200" spc="-30" dirty="0">
                <a:solidFill>
                  <a:srgbClr val="0B4EA2">
                    <a:alpha val="100000"/>
                  </a:srgbClr>
                </a:solidFill>
                <a:latin typeface="Wingdings" panose="05000000000000000000"/>
                <a:ea typeface="Wingdings" panose="05000000000000000000"/>
                <a:cs typeface="Wingdings" panose="05000000000000000000"/>
              </a:rPr>
              <a:t>1</a:t>
            </a:r>
            <a:r>
              <a:rPr sz="1200" spc="-30" dirty="0">
                <a:solidFill>
                  <a:srgbClr val="0B4EA2">
                    <a:alpha val="100000"/>
                  </a:srgbClr>
                </a:solidFill>
                <a:latin typeface="Wingdings" panose="05000000000000000000"/>
                <a:ea typeface="Wingdings" panose="05000000000000000000"/>
                <a:cs typeface="Wingdings" panose="05000000000000000000"/>
              </a:rPr>
              <a:t> </a:t>
            </a:r>
            <a:r>
              <a:rPr sz="1200" spc="-30" dirty="0">
                <a:solidFill>
                  <a:srgbClr val="000000">
                    <a:alpha val="100000"/>
                  </a:srgbClr>
                </a:solidFill>
                <a:latin typeface="Arial" panose="020B0604020202020204"/>
                <a:ea typeface="Arial" panose="020B0604020202020204"/>
                <a:cs typeface="Arial" panose="020B0604020202020204"/>
              </a:rPr>
              <a:t>Gilea</a:t>
            </a:r>
            <a:r>
              <a:rPr sz="1200" spc="-20" dirty="0">
                <a:solidFill>
                  <a:srgbClr val="000000">
                    <a:alpha val="100000"/>
                  </a:srgbClr>
                </a:solidFill>
                <a:latin typeface="Arial" panose="020B0604020202020204"/>
                <a:ea typeface="Arial" panose="020B0604020202020204"/>
                <a:cs typeface="Arial" panose="020B0604020202020204"/>
              </a:rPr>
              <a:t>d</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1200" spc="0" dirty="0">
                <a:solidFill>
                  <a:srgbClr val="000000">
                    <a:alpha val="100000"/>
                  </a:srgbClr>
                </a:solidFill>
                <a:latin typeface="Arial" panose="020B0604020202020204"/>
                <a:ea typeface="Arial" panose="020B0604020202020204"/>
                <a:cs typeface="Arial" panose="020B0604020202020204"/>
              </a:rPr>
              <a:t>Yescarta</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销售在</a:t>
            </a:r>
            <a:r>
              <a:rPr sz="1200" spc="-30" dirty="0">
                <a:solidFill>
                  <a:srgbClr val="000000">
                    <a:alpha val="100000"/>
                  </a:srgbClr>
                </a:solidFill>
                <a:latin typeface="Arial" panose="020B0604020202020204"/>
                <a:ea typeface="Arial" panose="020B0604020202020204"/>
                <a:cs typeface="Arial" panose="020B0604020202020204"/>
              </a:rPr>
              <a:t>2022</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年突破</a:t>
            </a:r>
            <a:r>
              <a:rPr sz="1200" spc="-30" dirty="0">
                <a:solidFill>
                  <a:srgbClr val="000000">
                    <a:alpha val="100000"/>
                  </a:srgbClr>
                </a:solidFill>
                <a:latin typeface="Arial" panose="020B0604020202020204"/>
                <a:ea typeface="Arial" panose="020B0604020202020204"/>
                <a:cs typeface="Arial" panose="020B0604020202020204"/>
              </a:rPr>
              <a:t>10</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亿美元</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，成为</a:t>
            </a:r>
            <a:r>
              <a:rPr sz="1200" spc="0" dirty="0">
                <a:solidFill>
                  <a:srgbClr val="000000">
                    <a:alpha val="100000"/>
                  </a:srgbClr>
                </a:solidFill>
                <a:latin typeface="Arial" panose="020B0604020202020204"/>
                <a:ea typeface="Arial" panose="020B0604020202020204"/>
                <a:cs typeface="Arial" panose="020B0604020202020204"/>
              </a:rPr>
              <a:t>CAR</a:t>
            </a:r>
            <a:r>
              <a:rPr sz="1200" spc="-3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领域首个重磅产品。</a:t>
            </a:r>
            <a:endParaRPr lang="en-US" altLang="en-US" sz="1200" dirty="0"/>
          </a:p>
          <a:p>
            <a:pPr algn="l" rtl="0" eaLnBrk="0">
              <a:lnSpc>
                <a:spcPct val="106000"/>
              </a:lnSpc>
            </a:pPr>
            <a:endParaRPr lang="en-US" altLang="en-US" sz="600" dirty="0"/>
          </a:p>
          <a:p>
            <a:pPr marL="12700" algn="l" rtl="0" eaLnBrk="0">
              <a:lnSpc>
                <a:spcPct val="91000"/>
              </a:lnSpc>
              <a:spcBef>
                <a:spcPts val="0"/>
              </a:spcBef>
            </a:pPr>
            <a:r>
              <a:rPr sz="1200" spc="-40" dirty="0">
                <a:solidFill>
                  <a:srgbClr val="0B4EA2">
                    <a:alpha val="100000"/>
                  </a:srgbClr>
                </a:solidFill>
                <a:latin typeface="Wingdings" panose="05000000000000000000"/>
                <a:ea typeface="Wingdings" panose="05000000000000000000"/>
                <a:cs typeface="Wingdings" panose="05000000000000000000"/>
              </a:rPr>
              <a:t>1</a:t>
            </a:r>
            <a:r>
              <a:rPr sz="1200" spc="-40" dirty="0">
                <a:solidFill>
                  <a:srgbClr val="0B4EA2">
                    <a:alpha val="100000"/>
                  </a:srgbClr>
                </a:solidFill>
                <a:latin typeface="Wingdings" panose="05000000000000000000"/>
                <a:ea typeface="Wingdings" panose="05000000000000000000"/>
                <a:cs typeface="Wingdings" panose="05000000000000000000"/>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强生预计与传奇生物合作的</a:t>
            </a:r>
            <a:r>
              <a:rPr sz="1200" spc="-40" dirty="0">
                <a:solidFill>
                  <a:srgbClr val="000000">
                    <a:alpha val="100000"/>
                  </a:srgbClr>
                </a:solidFill>
                <a:latin typeface="Arial" panose="020B0604020202020204"/>
                <a:ea typeface="Arial" panose="020B0604020202020204"/>
                <a:cs typeface="Arial" panose="020B0604020202020204"/>
              </a:rPr>
              <a:t>Carvykti</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峰值销售将达到</a:t>
            </a:r>
            <a:r>
              <a:rPr sz="1200" spc="-40" dirty="0">
                <a:solidFill>
                  <a:srgbClr val="000000">
                    <a:alpha val="100000"/>
                  </a:srgbClr>
                </a:solidFill>
                <a:latin typeface="Arial" panose="020B0604020202020204"/>
                <a:ea typeface="Arial" panose="020B0604020202020204"/>
                <a:cs typeface="Arial" panose="020B0604020202020204"/>
              </a:rPr>
              <a:t>50</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亿美元，</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目前传奇也成为了</a:t>
            </a:r>
            <a:r>
              <a:rPr sz="1200" spc="-40" dirty="0">
                <a:solidFill>
                  <a:srgbClr val="000000">
                    <a:alpha val="100000"/>
                  </a:srgbClr>
                </a:solidFill>
                <a:latin typeface="Arial" panose="020B0604020202020204"/>
                <a:ea typeface="Arial" panose="020B0604020202020204"/>
                <a:cs typeface="Arial" panose="020B0604020202020204"/>
              </a:rPr>
              <a:t>C</a:t>
            </a:r>
            <a:r>
              <a:rPr sz="1200" spc="0" dirty="0">
                <a:solidFill>
                  <a:srgbClr val="000000">
                    <a:alpha val="100000"/>
                  </a:srgbClr>
                </a:solidFill>
                <a:latin typeface="Arial" panose="020B0604020202020204"/>
                <a:ea typeface="Arial" panose="020B0604020202020204"/>
                <a:cs typeface="Arial" panose="020B0604020202020204"/>
              </a:rPr>
              <a:t>AR</a:t>
            </a:r>
            <a:r>
              <a:rPr sz="1200" spc="-4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市值第一的公司。</a:t>
            </a:r>
            <a:endParaRPr lang="en-US" altLang="en-US" sz="1200" dirty="0"/>
          </a:p>
        </p:txBody>
      </p:sp>
      <p:grpSp>
        <p:nvGrpSpPr>
          <p:cNvPr id="52" name="group 52"/>
          <p:cNvGrpSpPr/>
          <p:nvPr/>
        </p:nvGrpSpPr>
        <p:grpSpPr>
          <a:xfrm rot="21600000">
            <a:off x="4026408" y="3096768"/>
            <a:ext cx="1357883" cy="1231391"/>
            <a:chOff x="0" y="0"/>
            <a:chExt cx="1357883" cy="1231391"/>
          </a:xfrm>
        </p:grpSpPr>
        <p:pic>
          <p:nvPicPr>
            <p:cNvPr id="887" name="picture 887"/>
            <p:cNvPicPr>
              <a:picLocks noChangeAspect="1"/>
            </p:cNvPicPr>
            <p:nvPr/>
          </p:nvPicPr>
          <p:blipFill>
            <a:blip r:embed="rId3"/>
            <a:stretch>
              <a:fillRect/>
            </a:stretch>
          </p:blipFill>
          <p:spPr>
            <a:xfrm rot="21600000">
              <a:off x="0" y="0"/>
              <a:ext cx="1357883" cy="1231391"/>
            </a:xfrm>
            <a:prstGeom prst="rect">
              <a:avLst/>
            </a:prstGeom>
          </p:spPr>
        </p:pic>
        <p:sp>
          <p:nvSpPr>
            <p:cNvPr id="888" name="textbox 888"/>
            <p:cNvSpPr/>
            <p:nvPr/>
          </p:nvSpPr>
          <p:spPr>
            <a:xfrm>
              <a:off x="-12700" y="-12700"/>
              <a:ext cx="1383664" cy="1283335"/>
            </a:xfrm>
            <a:prstGeom prst="rect">
              <a:avLst/>
            </a:prstGeom>
          </p:spPr>
          <p:txBody>
            <a:bodyPr vert="horz" wrap="square" lIns="0" tIns="0" rIns="0" bIns="0"/>
            <a:lstStyle/>
            <a:p>
              <a:pPr algn="l" rtl="0" eaLnBrk="0">
                <a:lnSpc>
                  <a:spcPct val="118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algn="l" rtl="0" eaLnBrk="0">
                <a:lnSpc>
                  <a:spcPct val="119000"/>
                </a:lnSpc>
              </a:pPr>
              <a:endParaRPr lang="en-US" altLang="en-US" sz="1000" dirty="0"/>
            </a:p>
            <a:p>
              <a:pPr marL="74930" algn="l" rtl="0" eaLnBrk="0">
                <a:lnSpc>
                  <a:spcPct val="80000"/>
                </a:lnSpc>
                <a:spcBef>
                  <a:spcPts val="5"/>
                </a:spcBef>
              </a:pPr>
              <a:r>
                <a:rPr sz="900" spc="-20" dirty="0">
                  <a:solidFill>
                    <a:srgbClr val="000000">
                      <a:alpha val="100000"/>
                    </a:srgbClr>
                  </a:solidFill>
                  <a:latin typeface="Arial" panose="020B0604020202020204"/>
                  <a:ea typeface="Arial" panose="020B0604020202020204"/>
                  <a:cs typeface="Arial" panose="020B0604020202020204"/>
                </a:rPr>
                <a:t>17.0</a:t>
              </a:r>
              <a:r>
                <a:rPr sz="900" spc="-10" dirty="0">
                  <a:solidFill>
                    <a:srgbClr val="000000">
                      <a:alpha val="100000"/>
                    </a:srgbClr>
                  </a:solidFill>
                  <a:latin typeface="Arial" panose="020B0604020202020204"/>
                  <a:ea typeface="Arial" panose="020B0604020202020204"/>
                  <a:cs typeface="Arial" panose="020B0604020202020204"/>
                </a:rPr>
                <a:t>9</a:t>
              </a:r>
              <a:endParaRPr lang="en-US" altLang="en-US" sz="900" dirty="0"/>
            </a:p>
          </p:txBody>
        </p:sp>
      </p:grpSp>
      <p:pic>
        <p:nvPicPr>
          <p:cNvPr id="889" name="picture 889"/>
          <p:cNvPicPr>
            <a:picLocks noChangeAspect="1"/>
          </p:cNvPicPr>
          <p:nvPr/>
        </p:nvPicPr>
        <p:blipFill>
          <a:blip r:embed="rId4"/>
          <a:stretch>
            <a:fillRect/>
          </a:stretch>
        </p:blipFill>
        <p:spPr>
          <a:xfrm rot="21600000">
            <a:off x="9143" y="859535"/>
            <a:ext cx="12182856" cy="89915"/>
          </a:xfrm>
          <a:prstGeom prst="rect">
            <a:avLst/>
          </a:prstGeom>
        </p:spPr>
      </p:pic>
      <p:sp>
        <p:nvSpPr>
          <p:cNvPr id="890" name="textbox 890"/>
          <p:cNvSpPr/>
          <p:nvPr/>
        </p:nvSpPr>
        <p:spPr>
          <a:xfrm>
            <a:off x="6196903" y="2283391"/>
            <a:ext cx="222884" cy="3777615"/>
          </a:xfrm>
          <a:prstGeom prst="rect">
            <a:avLst/>
          </a:prstGeom>
        </p:spPr>
        <p:txBody>
          <a:bodyPr vert="horz" wrap="square" lIns="0" tIns="0" rIns="0" bIns="0"/>
          <a:lstStyle/>
          <a:p>
            <a:pPr algn="l" rtl="0" eaLnBrk="0">
              <a:lnSpc>
                <a:spcPct val="78000"/>
              </a:lnSpc>
            </a:pPr>
            <a:endParaRPr lang="en-US" altLang="en-US" sz="100" dirty="0"/>
          </a:p>
          <a:p>
            <a:pPr marL="12700" algn="l" rtl="0" eaLnBrk="0">
              <a:lnSpc>
                <a:spcPct val="97000"/>
              </a:lnSpc>
            </a:pPr>
            <a:r>
              <a:rPr sz="1200" spc="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endParaRPr lang="en-US" altLang="en-US" sz="1200" dirty="0"/>
          </a:p>
          <a:p>
            <a:pPr algn="l" rtl="0" eaLnBrk="0">
              <a:lnSpc>
                <a:spcPct val="135000"/>
              </a:lnSpc>
            </a:pPr>
            <a:endParaRPr lang="en-US" altLang="en-US" sz="1000" dirty="0"/>
          </a:p>
          <a:p>
            <a:pPr marL="24130"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70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marL="23495"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marL="23495"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50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marL="20320" algn="l" rtl="0" eaLnBrk="0">
              <a:lnSpc>
                <a:spcPct val="80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00</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marL="23495" algn="l" rtl="0" eaLnBrk="0">
              <a:lnSpc>
                <a:spcPct val="80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marL="22225" algn="l" rtl="0" eaLnBrk="0">
              <a:lnSpc>
                <a:spcPct val="80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200</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marL="31115" algn="l" rtl="0" eaLnBrk="0">
              <a:lnSpc>
                <a:spcPct val="80000"/>
              </a:lnSpc>
              <a:spcBef>
                <a:spcPts val="280"/>
              </a:spcBef>
            </a:pPr>
            <a:r>
              <a:rPr sz="900" spc="-40" dirty="0">
                <a:solidFill>
                  <a:srgbClr val="000000">
                    <a:alpha val="100000"/>
                  </a:srgbClr>
                </a:solidFill>
                <a:latin typeface="Arial" panose="020B0604020202020204"/>
                <a:ea typeface="Arial" panose="020B0604020202020204"/>
                <a:cs typeface="Arial" panose="020B0604020202020204"/>
              </a:rPr>
              <a:t>10</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3000"/>
              </a:lnSpc>
            </a:pPr>
            <a:endParaRPr lang="en-US" altLang="en-US" sz="1000" dirty="0"/>
          </a:p>
          <a:p>
            <a:pPr algn="l" rtl="0" eaLnBrk="0">
              <a:lnSpc>
                <a:spcPct val="104000"/>
              </a:lnSpc>
            </a:pPr>
            <a:endParaRPr lang="en-US" altLang="en-US" sz="1000" dirty="0"/>
          </a:p>
          <a:p>
            <a:pPr algn="l" rtl="0" eaLnBrk="0">
              <a:lnSpc>
                <a:spcPct val="116000"/>
              </a:lnSpc>
            </a:pPr>
            <a:endParaRPr lang="en-US" altLang="en-US" sz="200" dirty="0"/>
          </a:p>
          <a:p>
            <a:pPr marL="151130" algn="l" rtl="0" eaLnBrk="0">
              <a:lnSpc>
                <a:spcPct val="80000"/>
              </a:lnSpc>
            </a:pP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graphicFrame>
        <p:nvGraphicFramePr>
          <p:cNvPr id="891" name="table 891"/>
          <p:cNvGraphicFramePr>
            <a:graphicFrameLocks noGrp="1"/>
          </p:cNvGraphicFramePr>
          <p:nvPr/>
        </p:nvGraphicFramePr>
        <p:xfrm>
          <a:off x="1414272" y="2932960"/>
          <a:ext cx="3919220" cy="159385"/>
        </p:xfrm>
        <a:graphic>
          <a:graphicData uri="http://schemas.openxmlformats.org/drawingml/2006/table">
            <a:tbl>
              <a:tblPr/>
              <a:tblGrid>
                <a:gridCol w="73660"/>
                <a:gridCol w="695325"/>
                <a:gridCol w="337820"/>
                <a:gridCol w="715009"/>
                <a:gridCol w="323850"/>
                <a:gridCol w="972185"/>
                <a:gridCol w="801369"/>
              </a:tblGrid>
              <a:tr h="159385">
                <a:tc>
                  <a:txBody>
                    <a:bodyPr/>
                    <a:lstStyle/>
                    <a:p>
                      <a:pPr algn="l" rtl="0" eaLnBrk="0">
                        <a:lnSpc>
                          <a:spcPct val="100000"/>
                        </a:lnSpc>
                      </a:pPr>
                      <a:endParaRPr lang="en-US" altLang="en-US" sz="1000" dirty="0"/>
                    </a:p>
                  </a:txBody>
                  <a:tcPr marL="0" marR="0" marT="0" marB="0" vert="horz">
                    <a:lnL>
                      <a:noFill/>
                    </a:lnL>
                    <a:lnR>
                      <a:noFill/>
                    </a:lnR>
                    <a:lnT>
                      <a:noFill/>
                    </a:lnT>
                    <a:lnB>
                      <a:noFill/>
                    </a:lnB>
                  </a:tcPr>
                </a:tc>
                <a:tc>
                  <a:txBody>
                    <a:bodyPr/>
                    <a:lstStyle/>
                    <a:p>
                      <a:pPr algn="l" rtl="0" eaLnBrk="0">
                        <a:lnSpc>
                          <a:spcPct val="113000"/>
                        </a:lnSpc>
                      </a:pPr>
                      <a:endParaRPr lang="en-US" altLang="en-US" sz="300" dirty="0"/>
                    </a:p>
                    <a:p>
                      <a:pPr marL="16510" algn="l" rtl="0" eaLnBrk="0">
                        <a:lnSpc>
                          <a:spcPct val="88000"/>
                        </a:lnSpc>
                        <a:spcBef>
                          <a:spcPts val="5"/>
                        </a:spcBef>
                      </a:pPr>
                      <a:r>
                        <a:rPr sz="800" spc="50" dirty="0">
                          <a:solidFill>
                            <a:srgbClr val="000000">
                              <a:alpha val="100000"/>
                            </a:srgbClr>
                          </a:solidFill>
                          <a:latin typeface="Arial" panose="020B0604020202020204"/>
                          <a:ea typeface="Arial" panose="020B0604020202020204"/>
                          <a:cs typeface="Arial" panose="020B0604020202020204"/>
                        </a:rPr>
                        <a:t>Kymri</a:t>
                      </a:r>
                      <a:r>
                        <a:rPr sz="800" spc="40" dirty="0">
                          <a:solidFill>
                            <a:srgbClr val="000000">
                              <a:alpha val="100000"/>
                            </a:srgbClr>
                          </a:solidFill>
                          <a:latin typeface="Arial" panose="020B0604020202020204"/>
                          <a:ea typeface="Arial" panose="020B0604020202020204"/>
                          <a:cs typeface="Arial" panose="020B0604020202020204"/>
                        </a:rPr>
                        <a:t>a</a:t>
                      </a:r>
                      <a:r>
                        <a:rPr sz="800" spc="0" dirty="0">
                          <a:solidFill>
                            <a:srgbClr val="000000">
                              <a:alpha val="100000"/>
                            </a:srgbClr>
                          </a:solidFill>
                          <a:latin typeface="Arial" panose="020B0604020202020204"/>
                          <a:ea typeface="Arial" panose="020B0604020202020204"/>
                          <a:cs typeface="Arial" panose="020B0604020202020204"/>
                        </a:rPr>
                        <a:t>h</a:t>
                      </a:r>
                      <a:endParaRPr lang="en-US" altLang="en-US" sz="800" dirty="0"/>
                    </a:p>
                  </a:txBody>
                  <a:tcPr marL="0" marR="0" marT="0" marB="0" vert="horz">
                    <a:lnL>
                      <a:noFill/>
                    </a:lnL>
                    <a:lnR>
                      <a:noFill/>
                    </a:lnR>
                    <a:lnT>
                      <a:noFill/>
                    </a:lnT>
                    <a:lnB>
                      <a:noFill/>
                    </a:lnB>
                  </a:tcPr>
                </a:tc>
                <a:tc>
                  <a:txBody>
                    <a:bodyPr/>
                    <a:lstStyle/>
                    <a:p>
                      <a:pPr algn="l" rtl="0" eaLnBrk="0">
                        <a:lnSpc>
                          <a:spcPct val="100000"/>
                        </a:lnSpc>
                      </a:pPr>
                      <a:endParaRPr lang="en-US" altLang="en-US" sz="1000" dirty="0"/>
                    </a:p>
                  </a:txBody>
                  <a:tcPr marL="0" marR="0" marT="0" marB="0" vert="horz">
                    <a:lnL>
                      <a:noFill/>
                    </a:lnL>
                    <a:lnR>
                      <a:noFill/>
                    </a:lnR>
                    <a:lnT>
                      <a:noFill/>
                    </a:lnT>
                    <a:lnB>
                      <a:noFill/>
                    </a:lnB>
                  </a:tcPr>
                </a:tc>
                <a:tc>
                  <a:txBody>
                    <a:bodyPr/>
                    <a:lstStyle/>
                    <a:p>
                      <a:pPr algn="l" rtl="0" eaLnBrk="0">
                        <a:lnSpc>
                          <a:spcPct val="116000"/>
                        </a:lnSpc>
                      </a:pPr>
                      <a:endParaRPr lang="en-US" altLang="en-US" sz="300" dirty="0"/>
                    </a:p>
                    <a:p>
                      <a:pPr marL="12700" algn="l" rtl="0" eaLnBrk="0">
                        <a:lnSpc>
                          <a:spcPct val="87000"/>
                        </a:lnSpc>
                        <a:spcBef>
                          <a:spcPts val="0"/>
                        </a:spcBef>
                      </a:pPr>
                      <a:r>
                        <a:rPr sz="800" spc="50" dirty="0">
                          <a:solidFill>
                            <a:srgbClr val="000000">
                              <a:alpha val="100000"/>
                            </a:srgbClr>
                          </a:solidFill>
                          <a:latin typeface="Arial" panose="020B0604020202020204"/>
                          <a:ea typeface="Arial" panose="020B0604020202020204"/>
                          <a:cs typeface="Arial" panose="020B0604020202020204"/>
                        </a:rPr>
                        <a:t>Yescart</a:t>
                      </a:r>
                      <a:r>
                        <a:rPr sz="800" spc="30" dirty="0">
                          <a:solidFill>
                            <a:srgbClr val="000000">
                              <a:alpha val="100000"/>
                            </a:srgbClr>
                          </a:solidFill>
                          <a:latin typeface="Arial" panose="020B0604020202020204"/>
                          <a:ea typeface="Arial" panose="020B0604020202020204"/>
                          <a:cs typeface="Arial" panose="020B0604020202020204"/>
                        </a:rPr>
                        <a:t>a</a:t>
                      </a:r>
                      <a:endParaRPr lang="en-US" altLang="en-US" sz="800" dirty="0"/>
                    </a:p>
                  </a:txBody>
                  <a:tcPr marL="0" marR="0" marT="0" marB="0" vert="horz">
                    <a:lnL>
                      <a:noFill/>
                    </a:lnL>
                    <a:lnR>
                      <a:noFill/>
                    </a:lnR>
                    <a:lnT>
                      <a:noFill/>
                    </a:lnT>
                    <a:lnB>
                      <a:noFill/>
                    </a:lnB>
                  </a:tcPr>
                </a:tc>
                <a:tc>
                  <a:txBody>
                    <a:bodyPr/>
                    <a:lstStyle/>
                    <a:p>
                      <a:pPr algn="l" rtl="0" eaLnBrk="0">
                        <a:lnSpc>
                          <a:spcPct val="100000"/>
                        </a:lnSpc>
                      </a:pPr>
                      <a:endParaRPr lang="en-US" altLang="en-US" sz="1000" dirty="0"/>
                    </a:p>
                  </a:txBody>
                  <a:tcPr marL="0" marR="0" marT="0" marB="0" vert="horz">
                    <a:lnL>
                      <a:noFill/>
                    </a:lnL>
                    <a:lnR>
                      <a:noFill/>
                    </a:lnR>
                    <a:lnT>
                      <a:noFill/>
                    </a:lnT>
                    <a:lnB>
                      <a:noFill/>
                    </a:lnB>
                  </a:tcPr>
                </a:tc>
                <a:tc>
                  <a:txBody>
                    <a:bodyPr/>
                    <a:lstStyle/>
                    <a:p>
                      <a:pPr algn="l" rtl="0" eaLnBrk="0">
                        <a:lnSpc>
                          <a:spcPct val="116000"/>
                        </a:lnSpc>
                      </a:pPr>
                      <a:endParaRPr lang="en-US" altLang="en-US" sz="300" dirty="0"/>
                    </a:p>
                    <a:p>
                      <a:pPr marL="13970" algn="l" rtl="0" eaLnBrk="0">
                        <a:lnSpc>
                          <a:spcPct val="87000"/>
                        </a:lnSpc>
                        <a:spcBef>
                          <a:spcPts val="0"/>
                        </a:spcBef>
                      </a:pPr>
                      <a:r>
                        <a:rPr sz="800" spc="50" dirty="0">
                          <a:solidFill>
                            <a:srgbClr val="000000">
                              <a:alpha val="100000"/>
                            </a:srgbClr>
                          </a:solidFill>
                          <a:latin typeface="Arial" panose="020B0604020202020204"/>
                          <a:ea typeface="Arial" panose="020B0604020202020204"/>
                          <a:cs typeface="Arial" panose="020B0604020202020204"/>
                        </a:rPr>
                        <a:t>Tecartu</a:t>
                      </a:r>
                      <a:r>
                        <a:rPr sz="800" spc="10" dirty="0">
                          <a:solidFill>
                            <a:srgbClr val="000000">
                              <a:alpha val="100000"/>
                            </a:srgbClr>
                          </a:solidFill>
                          <a:latin typeface="Arial" panose="020B0604020202020204"/>
                          <a:ea typeface="Arial" panose="020B0604020202020204"/>
                          <a:cs typeface="Arial" panose="020B0604020202020204"/>
                        </a:rPr>
                        <a:t>s</a:t>
                      </a:r>
                      <a:endParaRPr lang="en-US" altLang="en-US" sz="800" dirty="0"/>
                    </a:p>
                  </a:txBody>
                  <a:tcPr marL="0" marR="0" marT="0" marB="0" vert="horz">
                    <a:lnL>
                      <a:noFill/>
                    </a:lnL>
                    <a:lnR>
                      <a:noFill/>
                    </a:lnR>
                    <a:lnT>
                      <a:noFill/>
                    </a:lnT>
                    <a:lnB>
                      <a:noFill/>
                    </a:lnB>
                  </a:tcPr>
                </a:tc>
                <a:tc>
                  <a:txBody>
                    <a:bodyPr/>
                    <a:lstStyle/>
                    <a:p>
                      <a:pPr algn="l" rtl="0" eaLnBrk="0">
                        <a:lnSpc>
                          <a:spcPct val="9000"/>
                        </a:lnSpc>
                      </a:pPr>
                      <a:endParaRPr lang="en-US" altLang="en-US" sz="100" dirty="0"/>
                    </a:p>
                    <a:p>
                      <a:pPr marL="516890" algn="l" rtl="0" eaLnBrk="0">
                        <a:lnSpc>
                          <a:spcPct val="79000"/>
                        </a:lnSpc>
                      </a:pPr>
                      <a:r>
                        <a:rPr sz="900" spc="-10" dirty="0">
                          <a:solidFill>
                            <a:srgbClr val="000000">
                              <a:alpha val="100000"/>
                            </a:srgbClr>
                          </a:solidFill>
                          <a:latin typeface="Arial" panose="020B0604020202020204"/>
                          <a:ea typeface="Arial" panose="020B0604020202020204"/>
                          <a:cs typeface="Arial" panose="020B0604020202020204"/>
                        </a:rPr>
                        <a:t>26</a:t>
                      </a:r>
                      <a:r>
                        <a:rPr sz="900" spc="0" dirty="0">
                          <a:solidFill>
                            <a:srgbClr val="000000">
                              <a:alpha val="100000"/>
                            </a:srgbClr>
                          </a:solidFill>
                          <a:latin typeface="Arial" panose="020B0604020202020204"/>
                          <a:ea typeface="Arial" panose="020B0604020202020204"/>
                          <a:cs typeface="Arial" panose="020B0604020202020204"/>
                        </a:rPr>
                        <a:t>.95</a:t>
                      </a:r>
                      <a:endParaRPr lang="en-US" altLang="en-US" sz="900" dirty="0"/>
                    </a:p>
                  </a:txBody>
                  <a:tcPr marL="0" marR="0" marT="0" marB="0" vert="horz">
                    <a:lnL>
                      <a:noFill/>
                    </a:lnL>
                    <a:lnR>
                      <a:noFill/>
                    </a:lnR>
                    <a:lnT>
                      <a:noFill/>
                    </a:lnT>
                    <a:lnB>
                      <a:noFill/>
                    </a:lnB>
                  </a:tcPr>
                </a:tc>
              </a:tr>
            </a:tbl>
          </a:graphicData>
        </a:graphic>
      </p:graphicFrame>
      <p:sp>
        <p:nvSpPr>
          <p:cNvPr id="892" name="textbox 892"/>
          <p:cNvSpPr/>
          <p:nvPr/>
        </p:nvSpPr>
        <p:spPr>
          <a:xfrm>
            <a:off x="2161959" y="4650219"/>
            <a:ext cx="1245235" cy="507365"/>
          </a:xfrm>
          <a:prstGeom prst="rect">
            <a:avLst/>
          </a:prstGeom>
        </p:spPr>
        <p:txBody>
          <a:bodyPr vert="horz" wrap="square" lIns="0" tIns="0" rIns="0" bIns="0"/>
          <a:lstStyle/>
          <a:p>
            <a:pPr algn="l" rtl="0" eaLnBrk="0">
              <a:lnSpc>
                <a:spcPct val="82000"/>
              </a:lnSpc>
            </a:pPr>
            <a:endParaRPr lang="en-US" altLang="en-US" sz="100" dirty="0"/>
          </a:p>
          <a:p>
            <a:pPr algn="r" rtl="0" eaLnBrk="0">
              <a:lnSpc>
                <a:spcPct val="80000"/>
              </a:lnSpc>
            </a:pPr>
            <a:r>
              <a:rPr sz="900" spc="-20" dirty="0">
                <a:solidFill>
                  <a:srgbClr val="000000">
                    <a:alpha val="100000"/>
                  </a:srgbClr>
                </a:solidFill>
                <a:latin typeface="Arial" panose="020B0604020202020204"/>
                <a:ea typeface="Arial" panose="020B0604020202020204"/>
                <a:cs typeface="Arial" panose="020B0604020202020204"/>
              </a:rPr>
              <a:t>10.8</a:t>
            </a:r>
            <a:r>
              <a:rPr sz="900" spc="-10" dirty="0">
                <a:solidFill>
                  <a:srgbClr val="000000">
                    <a:alpha val="100000"/>
                  </a:srgbClr>
                </a:solidFill>
                <a:latin typeface="Arial" panose="020B0604020202020204"/>
                <a:ea typeface="Arial" panose="020B0604020202020204"/>
                <a:cs typeface="Arial" panose="020B0604020202020204"/>
              </a:rPr>
              <a:t>1</a:t>
            </a:r>
            <a:endParaRPr lang="en-US" altLang="en-US" sz="900" dirty="0"/>
          </a:p>
          <a:p>
            <a:pPr algn="l" rtl="0" eaLnBrk="0">
              <a:lnSpc>
                <a:spcPct val="149000"/>
              </a:lnSpc>
            </a:pPr>
            <a:endParaRPr lang="en-US" altLang="en-US" sz="1000" dirty="0"/>
          </a:p>
          <a:p>
            <a:pPr algn="l" rtl="0" eaLnBrk="0">
              <a:lnSpc>
                <a:spcPct val="115000"/>
              </a:lnSpc>
            </a:pPr>
            <a:endParaRPr lang="en-US" altLang="en-US" sz="200" dirty="0"/>
          </a:p>
          <a:p>
            <a:pPr marL="12700" algn="l" rtl="0" eaLnBrk="0">
              <a:lnSpc>
                <a:spcPct val="80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7.34</a:t>
            </a:r>
            <a:endParaRPr lang="en-US" altLang="en-US" sz="900" dirty="0"/>
          </a:p>
        </p:txBody>
      </p:sp>
      <p:sp>
        <p:nvSpPr>
          <p:cNvPr id="893" name="textbox 893"/>
          <p:cNvSpPr/>
          <p:nvPr/>
        </p:nvSpPr>
        <p:spPr>
          <a:xfrm>
            <a:off x="544082" y="2283391"/>
            <a:ext cx="167004" cy="3778884"/>
          </a:xfrm>
          <a:prstGeom prst="rect">
            <a:avLst/>
          </a:prstGeom>
        </p:spPr>
        <p:txBody>
          <a:bodyPr vert="horz" wrap="square" lIns="0" tIns="0" rIns="0" bIns="0"/>
          <a:lstStyle/>
          <a:p>
            <a:pPr algn="l" rtl="0" eaLnBrk="0">
              <a:lnSpc>
                <a:spcPct val="78000"/>
              </a:lnSpc>
            </a:pPr>
            <a:endParaRPr lang="en-US" altLang="en-US" sz="100" dirty="0"/>
          </a:p>
          <a:p>
            <a:pPr marL="12700" algn="l" rtl="0" eaLnBrk="0">
              <a:lnSpc>
                <a:spcPct val="97000"/>
              </a:lnSpc>
            </a:pPr>
            <a:r>
              <a:rPr sz="1200" spc="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endParaRPr lang="en-US" altLang="en-US" sz="1200" dirty="0"/>
          </a:p>
          <a:p>
            <a:pPr algn="l" rtl="0" eaLnBrk="0">
              <a:lnSpc>
                <a:spcPct val="142000"/>
              </a:lnSpc>
            </a:pPr>
            <a:endParaRPr lang="en-US" altLang="en-US" sz="1000" dirty="0"/>
          </a:p>
          <a:p>
            <a:pPr marL="31115" algn="l" rtl="0" eaLnBrk="0">
              <a:lnSpc>
                <a:spcPct val="80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30</a:t>
            </a:r>
            <a:endParaRPr lang="en-US" altLang="en-US" sz="900" dirty="0"/>
          </a:p>
          <a:p>
            <a:pPr algn="l" rtl="0" eaLnBrk="0">
              <a:lnSpc>
                <a:spcPct val="128000"/>
              </a:lnSpc>
            </a:pPr>
            <a:endParaRPr lang="en-US" altLang="en-US" sz="1000" dirty="0"/>
          </a:p>
          <a:p>
            <a:pPr algn="l" rtl="0" eaLnBrk="0">
              <a:lnSpc>
                <a:spcPct val="129000"/>
              </a:lnSpc>
            </a:pPr>
            <a:endParaRPr lang="en-US" altLang="en-US" sz="1000" dirty="0"/>
          </a:p>
          <a:p>
            <a:pPr marL="29845" algn="l" rtl="0" eaLnBrk="0">
              <a:lnSpc>
                <a:spcPct val="80000"/>
              </a:lnSpc>
              <a:spcBef>
                <a:spcPts val="270"/>
              </a:spcBef>
            </a:pPr>
            <a:r>
              <a:rPr sz="900" spc="-10" dirty="0">
                <a:solidFill>
                  <a:srgbClr val="000000">
                    <a:alpha val="100000"/>
                  </a:srgbClr>
                </a:solidFill>
                <a:latin typeface="Arial" panose="020B0604020202020204"/>
                <a:ea typeface="Arial" panose="020B0604020202020204"/>
                <a:cs typeface="Arial" panose="020B0604020202020204"/>
              </a:rPr>
              <a:t>25</a:t>
            </a:r>
            <a:endParaRPr lang="en-US" altLang="en-US" sz="900" dirty="0"/>
          </a:p>
          <a:p>
            <a:pPr algn="l" rtl="0" eaLnBrk="0">
              <a:lnSpc>
                <a:spcPct val="128000"/>
              </a:lnSpc>
            </a:pPr>
            <a:endParaRPr lang="en-US" altLang="en-US" sz="1000" dirty="0"/>
          </a:p>
          <a:p>
            <a:pPr algn="l" rtl="0" eaLnBrk="0">
              <a:lnSpc>
                <a:spcPct val="129000"/>
              </a:lnSpc>
            </a:pPr>
            <a:endParaRPr lang="en-US" altLang="en-US" sz="1000" dirty="0"/>
          </a:p>
          <a:p>
            <a:pPr marL="29845" algn="l" rtl="0" eaLnBrk="0">
              <a:lnSpc>
                <a:spcPct val="80000"/>
              </a:lnSpc>
              <a:spcBef>
                <a:spcPts val="270"/>
              </a:spcBef>
            </a:pPr>
            <a:r>
              <a:rPr sz="900" spc="-10" dirty="0">
                <a:solidFill>
                  <a:srgbClr val="000000">
                    <a:alpha val="100000"/>
                  </a:srgbClr>
                </a:solidFill>
                <a:latin typeface="Arial" panose="020B0604020202020204"/>
                <a:ea typeface="Arial" panose="020B0604020202020204"/>
                <a:cs typeface="Arial" panose="020B0604020202020204"/>
              </a:rPr>
              <a:t>20</a:t>
            </a:r>
            <a:endParaRPr lang="en-US" altLang="en-US" sz="900" dirty="0"/>
          </a:p>
          <a:p>
            <a:pPr algn="l" rtl="0" eaLnBrk="0">
              <a:lnSpc>
                <a:spcPct val="128000"/>
              </a:lnSpc>
            </a:pPr>
            <a:endParaRPr lang="en-US" altLang="en-US" sz="1000" dirty="0"/>
          </a:p>
          <a:p>
            <a:pPr algn="l" rtl="0" eaLnBrk="0">
              <a:lnSpc>
                <a:spcPct val="129000"/>
              </a:lnSpc>
            </a:pPr>
            <a:endParaRPr lang="en-US" altLang="en-US" sz="1000" dirty="0"/>
          </a:p>
          <a:p>
            <a:pPr marL="38735" algn="l" rtl="0" eaLnBrk="0">
              <a:lnSpc>
                <a:spcPct val="80000"/>
              </a:lnSpc>
              <a:spcBef>
                <a:spcPts val="270"/>
              </a:spcBef>
            </a:pPr>
            <a:r>
              <a:rPr sz="900" spc="-30" dirty="0">
                <a:solidFill>
                  <a:srgbClr val="000000">
                    <a:alpha val="100000"/>
                  </a:srgbClr>
                </a:solidFill>
                <a:latin typeface="Arial" panose="020B0604020202020204"/>
                <a:ea typeface="Arial" panose="020B0604020202020204"/>
                <a:cs typeface="Arial" panose="020B0604020202020204"/>
              </a:rPr>
              <a:t>1</a:t>
            </a:r>
            <a:r>
              <a:rPr sz="900" spc="-20" dirty="0">
                <a:solidFill>
                  <a:srgbClr val="000000">
                    <a:alpha val="100000"/>
                  </a:srgbClr>
                </a:solidFill>
                <a:latin typeface="Arial" panose="020B0604020202020204"/>
                <a:ea typeface="Arial" panose="020B0604020202020204"/>
                <a:cs typeface="Arial" panose="020B0604020202020204"/>
              </a:rPr>
              <a:t>5</a:t>
            </a:r>
            <a:endParaRPr lang="en-US" altLang="en-US" sz="900" dirty="0"/>
          </a:p>
          <a:p>
            <a:pPr algn="l" rtl="0" eaLnBrk="0">
              <a:lnSpc>
                <a:spcPct val="128000"/>
              </a:lnSpc>
            </a:pPr>
            <a:endParaRPr lang="en-US" altLang="en-US" sz="1000" dirty="0"/>
          </a:p>
          <a:p>
            <a:pPr algn="l" rtl="0" eaLnBrk="0">
              <a:lnSpc>
                <a:spcPct val="129000"/>
              </a:lnSpc>
            </a:pPr>
            <a:endParaRPr lang="en-US" altLang="en-US" sz="1000" dirty="0"/>
          </a:p>
          <a:p>
            <a:pPr marL="38735" algn="l" rtl="0" eaLnBrk="0">
              <a:lnSpc>
                <a:spcPct val="80000"/>
              </a:lnSpc>
              <a:spcBef>
                <a:spcPts val="270"/>
              </a:spcBef>
            </a:pPr>
            <a:r>
              <a:rPr sz="900" spc="-30" dirty="0">
                <a:solidFill>
                  <a:srgbClr val="000000">
                    <a:alpha val="100000"/>
                  </a:srgbClr>
                </a:solidFill>
                <a:latin typeface="Arial" panose="020B0604020202020204"/>
                <a:ea typeface="Arial" panose="020B0604020202020204"/>
                <a:cs typeface="Arial" panose="020B0604020202020204"/>
              </a:rPr>
              <a:t>1</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29000"/>
              </a:lnSpc>
            </a:pPr>
            <a:endParaRPr lang="en-US" altLang="en-US" sz="1000" dirty="0"/>
          </a:p>
          <a:p>
            <a:pPr algn="l" rtl="0" eaLnBrk="0">
              <a:lnSpc>
                <a:spcPct val="129000"/>
              </a:lnSpc>
            </a:pPr>
            <a:endParaRPr lang="en-US" altLang="en-US" sz="1000" dirty="0"/>
          </a:p>
          <a:p>
            <a:pPr marL="95250" algn="l" rtl="0" eaLnBrk="0">
              <a:lnSpc>
                <a:spcPct val="79000"/>
              </a:lnSpc>
              <a:spcBef>
                <a:spcPts val="270"/>
              </a:spcBef>
            </a:pPr>
            <a:r>
              <a:rPr sz="900" spc="0" dirty="0">
                <a:solidFill>
                  <a:srgbClr val="000000">
                    <a:alpha val="100000"/>
                  </a:srgbClr>
                </a:solidFill>
                <a:latin typeface="Arial" panose="020B0604020202020204"/>
                <a:ea typeface="Arial" panose="020B0604020202020204"/>
                <a:cs typeface="Arial" panose="020B0604020202020204"/>
              </a:rPr>
              <a:t>5</a:t>
            </a:r>
            <a:endParaRPr lang="en-US" altLang="en-US" sz="900" dirty="0"/>
          </a:p>
          <a:p>
            <a:pPr algn="l" rtl="0" eaLnBrk="0">
              <a:lnSpc>
                <a:spcPct val="128000"/>
              </a:lnSpc>
            </a:pPr>
            <a:endParaRPr lang="en-US" altLang="en-US" sz="1000" dirty="0"/>
          </a:p>
          <a:p>
            <a:pPr algn="l" rtl="0" eaLnBrk="0">
              <a:lnSpc>
                <a:spcPct val="129000"/>
              </a:lnSpc>
            </a:pPr>
            <a:endParaRPr lang="en-US" altLang="en-US" sz="1000" dirty="0"/>
          </a:p>
          <a:p>
            <a:pPr algn="l" rtl="0" eaLnBrk="0">
              <a:lnSpc>
                <a:spcPct val="112000"/>
              </a:lnSpc>
            </a:pPr>
            <a:endParaRPr lang="en-US" altLang="en-US" sz="200" dirty="0"/>
          </a:p>
          <a:p>
            <a:pPr marL="95250" algn="l" rtl="0" eaLnBrk="0">
              <a:lnSpc>
                <a:spcPct val="80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894" name="textbox 894"/>
          <p:cNvSpPr/>
          <p:nvPr/>
        </p:nvSpPr>
        <p:spPr>
          <a:xfrm>
            <a:off x="6819874" y="6091072"/>
            <a:ext cx="4264025" cy="158750"/>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美国</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欧洲</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澳大利亚</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加拿大</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日本</a:t>
            </a:r>
            <a:endParaRPr lang="en-US" altLang="en-US" sz="900" dirty="0"/>
          </a:p>
        </p:txBody>
      </p:sp>
      <p:sp>
        <p:nvSpPr>
          <p:cNvPr id="896" name="textbox 896"/>
          <p:cNvSpPr/>
          <p:nvPr/>
        </p:nvSpPr>
        <p:spPr>
          <a:xfrm>
            <a:off x="1175990" y="6062773"/>
            <a:ext cx="4154804"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2018</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2019</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
        <p:nvSpPr>
          <p:cNvPr id="897" name="textbox 897"/>
          <p:cNvSpPr/>
          <p:nvPr/>
        </p:nvSpPr>
        <p:spPr>
          <a:xfrm>
            <a:off x="6457760" y="2282780"/>
            <a:ext cx="1837689" cy="198754"/>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95000"/>
              </a:lnSpc>
            </a:pPr>
            <a:r>
              <a:rPr sz="1200" b="1" spc="0" dirty="0">
                <a:solidFill>
                  <a:srgbClr val="0B4EA2">
                    <a:alpha val="100000"/>
                  </a:srgbClr>
                </a:solidFill>
                <a:latin typeface="Arial" panose="020B0604020202020204"/>
                <a:ea typeface="Arial" panose="020B0604020202020204"/>
                <a:cs typeface="Arial" panose="020B0604020202020204"/>
              </a:rPr>
              <a:t>CAR</a:t>
            </a:r>
            <a:r>
              <a:rPr sz="1200" b="1" spc="80" dirty="0">
                <a:solidFill>
                  <a:srgbClr val="0B4EA2">
                    <a:alpha val="100000"/>
                  </a:srgbClr>
                </a:solidFill>
                <a:latin typeface="Arial" panose="020B0604020202020204"/>
                <a:ea typeface="Arial" panose="020B0604020202020204"/>
                <a:cs typeface="Arial" panose="020B0604020202020204"/>
              </a:rPr>
              <a:t>-</a:t>
            </a:r>
            <a:r>
              <a:rPr sz="1200" b="1" spc="0" dirty="0">
                <a:solidFill>
                  <a:srgbClr val="0B4EA2">
                    <a:alpha val="100000"/>
                  </a:srgbClr>
                </a:solidFill>
                <a:latin typeface="Arial" panose="020B0604020202020204"/>
                <a:ea typeface="Arial" panose="020B0604020202020204"/>
                <a:cs typeface="Arial" panose="020B0604020202020204"/>
              </a:rPr>
              <a:t>T</a:t>
            </a:r>
            <a:r>
              <a:rPr sz="1200" spc="8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临床试验数量(个</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sp>
        <p:nvSpPr>
          <p:cNvPr id="898" name="textbox 898"/>
          <p:cNvSpPr/>
          <p:nvPr/>
        </p:nvSpPr>
        <p:spPr>
          <a:xfrm>
            <a:off x="804940" y="2282780"/>
            <a:ext cx="1687195" cy="198754"/>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95000"/>
              </a:lnSpc>
            </a:pPr>
            <a:r>
              <a:rPr sz="1200" b="1" spc="0" dirty="0">
                <a:solidFill>
                  <a:srgbClr val="0B4EA2">
                    <a:alpha val="100000"/>
                  </a:srgbClr>
                </a:solidFill>
                <a:latin typeface="Arial" panose="020B0604020202020204"/>
                <a:ea typeface="Arial" panose="020B0604020202020204"/>
                <a:cs typeface="Arial" panose="020B0604020202020204"/>
              </a:rPr>
              <a:t>CAR</a:t>
            </a:r>
            <a:r>
              <a:rPr sz="1200" b="1" spc="90" dirty="0">
                <a:solidFill>
                  <a:srgbClr val="0B4EA2">
                    <a:alpha val="100000"/>
                  </a:srgbClr>
                </a:solidFill>
                <a:latin typeface="Arial" panose="020B0604020202020204"/>
                <a:ea typeface="Arial" panose="020B0604020202020204"/>
                <a:cs typeface="Arial" panose="020B0604020202020204"/>
              </a:rPr>
              <a:t>-</a:t>
            </a:r>
            <a:r>
              <a:rPr sz="1200" b="1" spc="0" dirty="0">
                <a:solidFill>
                  <a:srgbClr val="0B4EA2">
                    <a:alpha val="100000"/>
                  </a:srgbClr>
                </a:solidFill>
                <a:latin typeface="Arial" panose="020B0604020202020204"/>
                <a:ea typeface="Arial" panose="020B0604020202020204"/>
                <a:cs typeface="Arial" panose="020B0604020202020204"/>
              </a:rPr>
              <a:t>T</a:t>
            </a:r>
            <a:r>
              <a:rPr sz="1200" spc="9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销售额(亿美元</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sp>
        <p:nvSpPr>
          <p:cNvPr id="899" name="textbox 899"/>
          <p:cNvSpPr/>
          <p:nvPr/>
        </p:nvSpPr>
        <p:spPr>
          <a:xfrm>
            <a:off x="9910857" y="6564483"/>
            <a:ext cx="1744345" cy="159385"/>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97000"/>
              </a:lnSpc>
            </a:pPr>
            <a:r>
              <a:rPr sz="900" spc="-30" dirty="0">
                <a:solidFill>
                  <a:srgbClr val="58595B">
                    <a:alpha val="100000"/>
                  </a:srgbClr>
                </a:solidFill>
                <a:latin typeface="微软雅黑" panose="020B0503020204020204" charset="-122"/>
                <a:ea typeface="微软雅黑" panose="020B0503020204020204" charset="-122"/>
                <a:cs typeface="微软雅黑" panose="020B0503020204020204" charset="-122"/>
              </a:rPr>
              <a:t>资料来源：</a:t>
            </a:r>
            <a:r>
              <a:rPr sz="900" spc="-30" dirty="0">
                <a:solidFill>
                  <a:srgbClr val="58595B">
                    <a:alpha val="100000"/>
                  </a:srgbClr>
                </a:solidFill>
                <a:latin typeface="微软雅黑" panose="020B0503020204020204" charset="-122"/>
                <a:ea typeface="微软雅黑" panose="020B0503020204020204" charset="-122"/>
                <a:cs typeface="微软雅黑" panose="020B0503020204020204" charset="-122"/>
              </a:rPr>
              <a:t>  </a:t>
            </a:r>
            <a:r>
              <a:rPr sz="900" spc="-30" dirty="0">
                <a:solidFill>
                  <a:srgbClr val="58595B">
                    <a:alpha val="100000"/>
                  </a:srgbClr>
                </a:solidFill>
                <a:latin typeface="Arial" panose="020B0604020202020204"/>
                <a:ea typeface="Arial" panose="020B0604020202020204"/>
                <a:cs typeface="Arial" panose="020B0604020202020204"/>
              </a:rPr>
              <a:t>clinical</a:t>
            </a:r>
            <a:r>
              <a:rPr sz="900" spc="0" dirty="0">
                <a:solidFill>
                  <a:srgbClr val="58595B">
                    <a:alpha val="100000"/>
                  </a:srgbClr>
                </a:solidFill>
                <a:latin typeface="Arial" panose="020B0604020202020204"/>
                <a:ea typeface="Arial" panose="020B0604020202020204"/>
                <a:cs typeface="Arial" panose="020B0604020202020204"/>
              </a:rPr>
              <a:t>trials</a:t>
            </a:r>
            <a:r>
              <a:rPr sz="900" spc="-30" dirty="0">
                <a:solidFill>
                  <a:srgbClr val="58595B">
                    <a:alpha val="100000"/>
                  </a:srgbClr>
                </a:solidFill>
                <a:latin typeface="微软雅黑" panose="020B0503020204020204" charset="-122"/>
                <a:ea typeface="微软雅黑" panose="020B0503020204020204" charset="-122"/>
                <a:cs typeface="微软雅黑" panose="020B0503020204020204" charset="-122"/>
              </a:rPr>
              <a:t>，</a:t>
            </a:r>
            <a:endParaRPr lang="en-US" altLang="en-US" sz="900" dirty="0"/>
          </a:p>
        </p:txBody>
      </p:sp>
      <p:sp>
        <p:nvSpPr>
          <p:cNvPr id="900" name="path"/>
          <p:cNvSpPr/>
          <p:nvPr/>
        </p:nvSpPr>
        <p:spPr>
          <a:xfrm>
            <a:off x="794004" y="5978652"/>
            <a:ext cx="4885943" cy="39624"/>
          </a:xfrm>
          <a:custGeom>
            <a:avLst/>
            <a:gdLst/>
            <a:ahLst/>
            <a:cxnLst/>
            <a:rect l="0" t="0" r="0" b="0"/>
            <a:pathLst>
              <a:path w="7694" h="62">
                <a:moveTo>
                  <a:pt x="0" y="7"/>
                </a:moveTo>
                <a:lnTo>
                  <a:pt x="52" y="7"/>
                </a:lnTo>
                <a:moveTo>
                  <a:pt x="52" y="7"/>
                </a:moveTo>
                <a:lnTo>
                  <a:pt x="7687" y="7"/>
                </a:lnTo>
                <a:moveTo>
                  <a:pt x="52" y="7"/>
                </a:moveTo>
                <a:lnTo>
                  <a:pt x="52" y="62"/>
                </a:lnTo>
                <a:moveTo>
                  <a:pt x="1579" y="7"/>
                </a:moveTo>
                <a:lnTo>
                  <a:pt x="1579" y="62"/>
                </a:lnTo>
                <a:moveTo>
                  <a:pt x="3105" y="7"/>
                </a:moveTo>
                <a:lnTo>
                  <a:pt x="3105" y="62"/>
                </a:lnTo>
                <a:moveTo>
                  <a:pt x="4634" y="7"/>
                </a:moveTo>
                <a:lnTo>
                  <a:pt x="4634" y="62"/>
                </a:lnTo>
                <a:moveTo>
                  <a:pt x="6160" y="7"/>
                </a:moveTo>
                <a:lnTo>
                  <a:pt x="6160" y="62"/>
                </a:lnTo>
                <a:moveTo>
                  <a:pt x="7687" y="7"/>
                </a:moveTo>
                <a:lnTo>
                  <a:pt x="7687" y="62"/>
                </a:lnTo>
              </a:path>
            </a:pathLst>
          </a:custGeom>
          <a:noFill/>
          <a:ln w="9143" cap="flat">
            <a:solidFill>
              <a:srgbClr val="7F7F7F">
                <a:alpha val="100000"/>
              </a:srgbClr>
            </a:solidFill>
            <a:prstDash val="solid"/>
            <a:round/>
          </a:ln>
        </p:spPr>
        <p:txBody>
          <a:bodyPr rtlCol="0"/>
          <a:lstStyle/>
          <a:p>
            <a:pPr algn="ctr"/>
            <a:endParaRPr lang="zh-CN" altLang="en-US"/>
          </a:p>
        </p:txBody>
      </p:sp>
      <p:sp>
        <p:nvSpPr>
          <p:cNvPr id="901" name="path"/>
          <p:cNvSpPr/>
          <p:nvPr/>
        </p:nvSpPr>
        <p:spPr>
          <a:xfrm>
            <a:off x="6501383" y="5978652"/>
            <a:ext cx="4860035" cy="38100"/>
          </a:xfrm>
          <a:custGeom>
            <a:avLst/>
            <a:gdLst/>
            <a:ahLst/>
            <a:cxnLst/>
            <a:rect l="0" t="0" r="0" b="0"/>
            <a:pathLst>
              <a:path w="7653" h="60">
                <a:moveTo>
                  <a:pt x="0" y="7"/>
                </a:moveTo>
                <a:lnTo>
                  <a:pt x="55" y="7"/>
                </a:lnTo>
                <a:moveTo>
                  <a:pt x="55" y="7"/>
                </a:moveTo>
                <a:lnTo>
                  <a:pt x="7646" y="7"/>
                </a:lnTo>
                <a:moveTo>
                  <a:pt x="55" y="7"/>
                </a:moveTo>
                <a:lnTo>
                  <a:pt x="55" y="60"/>
                </a:lnTo>
                <a:moveTo>
                  <a:pt x="1320" y="7"/>
                </a:moveTo>
                <a:lnTo>
                  <a:pt x="1320" y="60"/>
                </a:lnTo>
                <a:moveTo>
                  <a:pt x="2584" y="7"/>
                </a:moveTo>
                <a:lnTo>
                  <a:pt x="2584" y="60"/>
                </a:lnTo>
                <a:moveTo>
                  <a:pt x="3852" y="7"/>
                </a:moveTo>
                <a:lnTo>
                  <a:pt x="3852" y="60"/>
                </a:lnTo>
                <a:moveTo>
                  <a:pt x="5116" y="7"/>
                </a:moveTo>
                <a:lnTo>
                  <a:pt x="5116" y="60"/>
                </a:lnTo>
                <a:moveTo>
                  <a:pt x="6381" y="7"/>
                </a:moveTo>
                <a:lnTo>
                  <a:pt x="6381" y="60"/>
                </a:lnTo>
                <a:moveTo>
                  <a:pt x="7646" y="7"/>
                </a:moveTo>
                <a:lnTo>
                  <a:pt x="7646" y="60"/>
                </a:lnTo>
              </a:path>
            </a:pathLst>
          </a:custGeom>
          <a:noFill/>
          <a:ln w="9143" cap="flat">
            <a:solidFill>
              <a:srgbClr val="7F7F7F">
                <a:alpha val="100000"/>
              </a:srgbClr>
            </a:solidFill>
            <a:prstDash val="solid"/>
            <a:round/>
          </a:ln>
        </p:spPr>
        <p:txBody>
          <a:bodyPr rtlCol="0"/>
          <a:lstStyle/>
          <a:p>
            <a:pPr algn="ctr"/>
            <a:endParaRPr lang="zh-CN" altLang="en-US"/>
          </a:p>
        </p:txBody>
      </p:sp>
      <p:sp>
        <p:nvSpPr>
          <p:cNvPr id="902" name="textbox 902"/>
          <p:cNvSpPr/>
          <p:nvPr/>
        </p:nvSpPr>
        <p:spPr>
          <a:xfrm>
            <a:off x="2439416" y="3342487"/>
            <a:ext cx="1557019" cy="136525"/>
          </a:xfrm>
          <a:prstGeom prst="rect">
            <a:avLst/>
          </a:prstGeom>
        </p:spPr>
        <p:txBody>
          <a:bodyPr vert="horz" wrap="square" lIns="0" tIns="0" rIns="0" bIns="0"/>
          <a:lstStyle/>
          <a:p>
            <a:pPr algn="l" rtl="0" eaLnBrk="0">
              <a:lnSpc>
                <a:spcPct val="80000"/>
              </a:lnSpc>
            </a:pPr>
            <a:endParaRPr lang="en-US" altLang="en-US" sz="100" dirty="0"/>
          </a:p>
          <a:p>
            <a:pPr marL="69215" algn="l" rtl="0" eaLnBrk="0">
              <a:lnSpc>
                <a:spcPct val="81000"/>
              </a:lnSpc>
              <a:tabLst>
                <a:tab pos="9398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Abecma</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Carvykti</a:t>
            </a:r>
            <a:endParaRPr lang="en-US" altLang="en-US" sz="900" dirty="0"/>
          </a:p>
        </p:txBody>
      </p:sp>
      <p:sp>
        <p:nvSpPr>
          <p:cNvPr id="903" name="path"/>
          <p:cNvSpPr/>
          <p:nvPr/>
        </p:nvSpPr>
        <p:spPr>
          <a:xfrm>
            <a:off x="3464155" y="3372612"/>
            <a:ext cx="57911" cy="57911"/>
          </a:xfrm>
          <a:custGeom>
            <a:avLst/>
            <a:gdLst/>
            <a:ahLst/>
            <a:cxnLst/>
            <a:rect l="0" t="0" r="0" b="0"/>
            <a:pathLst>
              <a:path w="91" h="91">
                <a:moveTo>
                  <a:pt x="0" y="91"/>
                </a:moveTo>
                <a:lnTo>
                  <a:pt x="91" y="91"/>
                </a:lnTo>
                <a:lnTo>
                  <a:pt x="91" y="0"/>
                </a:lnTo>
                <a:lnTo>
                  <a:pt x="0" y="0"/>
                </a:lnTo>
                <a:lnTo>
                  <a:pt x="0" y="91"/>
                </a:lnTo>
                <a:close/>
              </a:path>
            </a:pathLst>
          </a:custGeom>
          <a:solidFill>
            <a:srgbClr val="276A7C">
              <a:alpha val="100000"/>
            </a:srgbClr>
          </a:solidFill>
          <a:ln cap="flat">
            <a:noFill/>
            <a:prstDash val="solid"/>
            <a:miter lim="0"/>
          </a:ln>
        </p:spPr>
        <p:txBody>
          <a:bodyPr rtlCol="0"/>
          <a:lstStyle/>
          <a:p>
            <a:pPr algn="ctr"/>
            <a:endParaRPr lang="zh-CN" altLang="en-US"/>
          </a:p>
        </p:txBody>
      </p:sp>
      <p:sp>
        <p:nvSpPr>
          <p:cNvPr id="904" name="path"/>
          <p:cNvSpPr/>
          <p:nvPr/>
        </p:nvSpPr>
        <p:spPr>
          <a:xfrm>
            <a:off x="2452116" y="3372612"/>
            <a:ext cx="56388" cy="57911"/>
          </a:xfrm>
          <a:custGeom>
            <a:avLst/>
            <a:gdLst/>
            <a:ahLst/>
            <a:cxnLst/>
            <a:rect l="0" t="0" r="0" b="0"/>
            <a:pathLst>
              <a:path w="88" h="91">
                <a:moveTo>
                  <a:pt x="0" y="91"/>
                </a:moveTo>
                <a:lnTo>
                  <a:pt x="88" y="91"/>
                </a:lnTo>
                <a:lnTo>
                  <a:pt x="88" y="0"/>
                </a:lnTo>
                <a:lnTo>
                  <a:pt x="0" y="0"/>
                </a:lnTo>
                <a:lnTo>
                  <a:pt x="0" y="91"/>
                </a:lnTo>
                <a:close/>
              </a:path>
            </a:pathLst>
          </a:custGeom>
          <a:solidFill>
            <a:srgbClr val="5F7530">
              <a:alpha val="100000"/>
            </a:srgbClr>
          </a:solidFill>
          <a:ln cap="flat">
            <a:noFill/>
            <a:prstDash val="solid"/>
            <a:miter lim="0"/>
          </a:ln>
        </p:spPr>
        <p:txBody>
          <a:bodyPr rtlCol="0"/>
          <a:lstStyle/>
          <a:p>
            <a:pPr algn="ctr"/>
            <a:endParaRPr lang="zh-CN" altLang="en-US"/>
          </a:p>
        </p:txBody>
      </p:sp>
      <p:sp>
        <p:nvSpPr>
          <p:cNvPr id="905" name="path"/>
          <p:cNvSpPr/>
          <p:nvPr/>
        </p:nvSpPr>
        <p:spPr>
          <a:xfrm>
            <a:off x="6501383" y="2753868"/>
            <a:ext cx="39623" cy="3229355"/>
          </a:xfrm>
          <a:custGeom>
            <a:avLst/>
            <a:gdLst/>
            <a:ahLst/>
            <a:cxnLst/>
            <a:rect l="0" t="0" r="0" b="0"/>
            <a:pathLst>
              <a:path w="62" h="5085">
                <a:moveTo>
                  <a:pt x="55" y="5085"/>
                </a:moveTo>
                <a:lnTo>
                  <a:pt x="55" y="7"/>
                </a:lnTo>
                <a:moveTo>
                  <a:pt x="0" y="4360"/>
                </a:moveTo>
                <a:lnTo>
                  <a:pt x="55" y="4360"/>
                </a:lnTo>
                <a:moveTo>
                  <a:pt x="0" y="3633"/>
                </a:moveTo>
                <a:lnTo>
                  <a:pt x="55" y="3633"/>
                </a:lnTo>
                <a:moveTo>
                  <a:pt x="0" y="2908"/>
                </a:moveTo>
                <a:lnTo>
                  <a:pt x="55" y="2908"/>
                </a:lnTo>
                <a:moveTo>
                  <a:pt x="0" y="2183"/>
                </a:moveTo>
                <a:lnTo>
                  <a:pt x="55" y="2183"/>
                </a:lnTo>
                <a:moveTo>
                  <a:pt x="0" y="1459"/>
                </a:moveTo>
                <a:lnTo>
                  <a:pt x="55" y="1459"/>
                </a:lnTo>
                <a:moveTo>
                  <a:pt x="0" y="734"/>
                </a:moveTo>
                <a:lnTo>
                  <a:pt x="55" y="734"/>
                </a:lnTo>
                <a:moveTo>
                  <a:pt x="0" y="7"/>
                </a:moveTo>
                <a:lnTo>
                  <a:pt x="55" y="7"/>
                </a:lnTo>
              </a:path>
            </a:pathLst>
          </a:custGeom>
          <a:noFill/>
          <a:ln w="9143" cap="flat">
            <a:solidFill>
              <a:srgbClr val="7F7F7F">
                <a:alpha val="100000"/>
              </a:srgbClr>
            </a:solidFill>
            <a:prstDash val="solid"/>
            <a:round/>
          </a:ln>
        </p:spPr>
        <p:txBody>
          <a:bodyPr rtlCol="0"/>
          <a:lstStyle/>
          <a:p>
            <a:pPr algn="ctr"/>
            <a:endParaRPr lang="zh-CN" altLang="en-US"/>
          </a:p>
        </p:txBody>
      </p:sp>
      <p:sp>
        <p:nvSpPr>
          <p:cNvPr id="906" name="path"/>
          <p:cNvSpPr/>
          <p:nvPr/>
        </p:nvSpPr>
        <p:spPr>
          <a:xfrm>
            <a:off x="794004" y="2766060"/>
            <a:ext cx="38099" cy="3217163"/>
          </a:xfrm>
          <a:custGeom>
            <a:avLst/>
            <a:gdLst/>
            <a:ahLst/>
            <a:cxnLst/>
            <a:rect l="0" t="0" r="0" b="0"/>
            <a:pathLst>
              <a:path w="59" h="5066">
                <a:moveTo>
                  <a:pt x="52" y="5066"/>
                </a:moveTo>
                <a:lnTo>
                  <a:pt x="52" y="7"/>
                </a:lnTo>
                <a:moveTo>
                  <a:pt x="0" y="4223"/>
                </a:moveTo>
                <a:lnTo>
                  <a:pt x="52" y="4223"/>
                </a:lnTo>
                <a:moveTo>
                  <a:pt x="0" y="3379"/>
                </a:moveTo>
                <a:lnTo>
                  <a:pt x="52" y="3379"/>
                </a:lnTo>
                <a:moveTo>
                  <a:pt x="0" y="2536"/>
                </a:moveTo>
                <a:lnTo>
                  <a:pt x="52" y="2536"/>
                </a:lnTo>
                <a:moveTo>
                  <a:pt x="0" y="1691"/>
                </a:moveTo>
                <a:lnTo>
                  <a:pt x="52" y="1691"/>
                </a:lnTo>
                <a:moveTo>
                  <a:pt x="0" y="849"/>
                </a:moveTo>
                <a:lnTo>
                  <a:pt x="52" y="849"/>
                </a:lnTo>
                <a:moveTo>
                  <a:pt x="0" y="7"/>
                </a:moveTo>
                <a:lnTo>
                  <a:pt x="52" y="7"/>
                </a:lnTo>
              </a:path>
            </a:pathLst>
          </a:custGeom>
          <a:noFill/>
          <a:ln w="9143" cap="flat">
            <a:solidFill>
              <a:srgbClr val="7F7F7F">
                <a:alpha val="100000"/>
              </a:srgbClr>
            </a:solidFill>
            <a:prstDash val="solid"/>
            <a:round/>
          </a:ln>
        </p:spPr>
        <p:txBody>
          <a:bodyPr rtlCol="0"/>
          <a:lstStyle/>
          <a:p>
            <a:pPr algn="ctr"/>
            <a:endParaRPr lang="zh-CN" altLang="en-US"/>
          </a:p>
        </p:txBody>
      </p:sp>
      <p:sp>
        <p:nvSpPr>
          <p:cNvPr id="908" name="textbox 908"/>
          <p:cNvSpPr/>
          <p:nvPr/>
        </p:nvSpPr>
        <p:spPr>
          <a:xfrm>
            <a:off x="1401572" y="3342487"/>
            <a:ext cx="551180" cy="136525"/>
          </a:xfrm>
          <a:prstGeom prst="rect">
            <a:avLst/>
          </a:prstGeom>
        </p:spPr>
        <p:txBody>
          <a:bodyPr vert="horz" wrap="square" lIns="0" tIns="0" rIns="0" bIns="0"/>
          <a:lstStyle/>
          <a:p>
            <a:pPr algn="l" rtl="0" eaLnBrk="0">
              <a:lnSpc>
                <a:spcPct val="80000"/>
              </a:lnSpc>
            </a:pPr>
            <a:endParaRPr lang="en-US" altLang="en-US" sz="100" dirty="0"/>
          </a:p>
          <a:p>
            <a:pPr marL="70485" algn="l" rtl="0" eaLnBrk="0">
              <a:lnSpc>
                <a:spcPct val="81000"/>
              </a:lnSpc>
              <a:tabLst>
                <a:tab pos="102235"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Breyanz</a:t>
            </a:r>
            <a:r>
              <a:rPr sz="900" spc="0" dirty="0">
                <a:solidFill>
                  <a:srgbClr val="000000">
                    <a:alpha val="100000"/>
                  </a:srgbClr>
                </a:solidFill>
                <a:latin typeface="Arial" panose="020B0604020202020204"/>
                <a:ea typeface="Arial" panose="020B0604020202020204"/>
                <a:cs typeface="Arial" panose="020B0604020202020204"/>
              </a:rPr>
              <a:t>i</a:t>
            </a:r>
            <a:endParaRPr lang="en-US" altLang="en-US" sz="900" dirty="0"/>
          </a:p>
        </p:txBody>
      </p:sp>
      <p:sp>
        <p:nvSpPr>
          <p:cNvPr id="909" name="path"/>
          <p:cNvSpPr/>
          <p:nvPr/>
        </p:nvSpPr>
        <p:spPr>
          <a:xfrm>
            <a:off x="1414272" y="3372612"/>
            <a:ext cx="57911" cy="57911"/>
          </a:xfrm>
          <a:custGeom>
            <a:avLst/>
            <a:gdLst/>
            <a:ahLst/>
            <a:cxnLst/>
            <a:rect l="0" t="0" r="0" b="0"/>
            <a:pathLst>
              <a:path w="91" h="91">
                <a:moveTo>
                  <a:pt x="0" y="91"/>
                </a:moveTo>
                <a:lnTo>
                  <a:pt x="91" y="91"/>
                </a:lnTo>
                <a:lnTo>
                  <a:pt x="91" y="0"/>
                </a:lnTo>
                <a:lnTo>
                  <a:pt x="0" y="0"/>
                </a:lnTo>
                <a:lnTo>
                  <a:pt x="0" y="91"/>
                </a:lnTo>
                <a:close/>
              </a:path>
            </a:pathLst>
          </a:custGeom>
          <a:solidFill>
            <a:srgbClr val="2C4D75">
              <a:alpha val="100000"/>
            </a:srgbClr>
          </a:solidFill>
          <a:ln cap="flat">
            <a:noFill/>
            <a:prstDash val="solid"/>
            <a:miter lim="0"/>
          </a:ln>
        </p:spPr>
        <p:txBody>
          <a:bodyPr rtlCol="0"/>
          <a:lstStyle/>
          <a:p>
            <a:pPr algn="ctr"/>
            <a:endParaRPr lang="zh-CN" altLang="en-US"/>
          </a:p>
        </p:txBody>
      </p:sp>
      <p:sp>
        <p:nvSpPr>
          <p:cNvPr id="910" name="textbox 910"/>
          <p:cNvSpPr/>
          <p:nvPr/>
        </p:nvSpPr>
        <p:spPr>
          <a:xfrm>
            <a:off x="1191793" y="5444223"/>
            <a:ext cx="24447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3.40</a:t>
            </a:r>
            <a:endParaRPr lang="en-US" altLang="en-US" sz="900" dirty="0"/>
          </a:p>
        </p:txBody>
      </p:sp>
      <p:sp>
        <p:nvSpPr>
          <p:cNvPr id="911" name="textbox 911"/>
          <p:cNvSpPr/>
          <p:nvPr/>
        </p:nvSpPr>
        <p:spPr>
          <a:xfrm>
            <a:off x="6834149" y="2804019"/>
            <a:ext cx="2127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65</a:t>
            </a:r>
            <a:r>
              <a:rPr sz="900" spc="0" dirty="0">
                <a:solidFill>
                  <a:srgbClr val="000000">
                    <a:alpha val="100000"/>
                  </a:srgbClr>
                </a:solidFill>
                <a:latin typeface="Arial" panose="020B0604020202020204"/>
                <a:ea typeface="Arial" panose="020B0604020202020204"/>
                <a:cs typeface="Arial" panose="020B0604020202020204"/>
              </a:rPr>
              <a:t>2</a:t>
            </a:r>
            <a:endParaRPr lang="en-US" altLang="en-US" sz="900" dirty="0"/>
          </a:p>
        </p:txBody>
      </p:sp>
      <p:sp>
        <p:nvSpPr>
          <p:cNvPr id="912" name="textbox 912"/>
          <p:cNvSpPr/>
          <p:nvPr/>
        </p:nvSpPr>
        <p:spPr>
          <a:xfrm>
            <a:off x="6008576" y="6633659"/>
            <a:ext cx="170814" cy="152400"/>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83000"/>
              </a:lnSpc>
            </a:pPr>
            <a:r>
              <a:rPr sz="1000" spc="20" dirty="0">
                <a:solidFill>
                  <a:srgbClr val="898989">
                    <a:alpha val="100000"/>
                  </a:srgbClr>
                </a:solidFill>
                <a:latin typeface="Arial" panose="020B0604020202020204"/>
                <a:ea typeface="Arial" panose="020B0604020202020204"/>
                <a:cs typeface="Arial" panose="020B0604020202020204"/>
              </a:rPr>
              <a:t>2</a:t>
            </a:r>
            <a:r>
              <a:rPr sz="1000" spc="10" dirty="0">
                <a:solidFill>
                  <a:srgbClr val="898989">
                    <a:alpha val="100000"/>
                  </a:srgbClr>
                </a:solidFill>
                <a:latin typeface="Arial" panose="020B0604020202020204"/>
                <a:ea typeface="Arial" panose="020B0604020202020204"/>
                <a:cs typeface="Arial" panose="020B0604020202020204"/>
              </a:rPr>
              <a:t>4</a:t>
            </a:r>
            <a:endParaRPr lang="en-US" altLang="en-US" sz="1000" dirty="0"/>
          </a:p>
        </p:txBody>
      </p:sp>
      <p:sp>
        <p:nvSpPr>
          <p:cNvPr id="913" name="rect"/>
          <p:cNvSpPr/>
          <p:nvPr/>
        </p:nvSpPr>
        <p:spPr>
          <a:xfrm>
            <a:off x="1414272" y="3002279"/>
            <a:ext cx="57911" cy="57911"/>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914" name="rect"/>
          <p:cNvSpPr/>
          <p:nvPr/>
        </p:nvSpPr>
        <p:spPr>
          <a:xfrm>
            <a:off x="3488435" y="3002279"/>
            <a:ext cx="57911" cy="57911"/>
          </a:xfrm>
          <a:prstGeom prst="rect">
            <a:avLst/>
          </a:prstGeom>
          <a:solidFill>
            <a:srgbClr val="4BACC6">
              <a:alpha val="100000"/>
            </a:srgbClr>
          </a:solidFill>
          <a:ln cap="flat">
            <a:noFill/>
            <a:prstDash val="solid"/>
            <a:miter lim="0"/>
          </a:ln>
        </p:spPr>
        <p:txBody>
          <a:bodyPr rtlCol="0"/>
          <a:lstStyle/>
          <a:p>
            <a:pPr algn="ctr"/>
            <a:endParaRPr lang="zh-CN" altLang="en-US"/>
          </a:p>
        </p:txBody>
      </p:sp>
      <p:sp>
        <p:nvSpPr>
          <p:cNvPr id="915" name="rect"/>
          <p:cNvSpPr/>
          <p:nvPr/>
        </p:nvSpPr>
        <p:spPr>
          <a:xfrm>
            <a:off x="2452116" y="3002279"/>
            <a:ext cx="56388" cy="57911"/>
          </a:xfrm>
          <a:prstGeom prst="rect">
            <a:avLst/>
          </a:prstGeom>
          <a:solidFill>
            <a:srgbClr val="9BBB59">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16" name="table 916"/>
          <p:cNvGraphicFramePr>
            <a:graphicFrameLocks noGrp="1"/>
          </p:cNvGraphicFramePr>
          <p:nvPr/>
        </p:nvGraphicFramePr>
        <p:xfrm>
          <a:off x="534987" y="2747771"/>
          <a:ext cx="7269479" cy="3765550"/>
        </p:xfrm>
        <a:graphic>
          <a:graphicData uri="http://schemas.openxmlformats.org/drawingml/2006/table">
            <a:tbl>
              <a:tblPr/>
              <a:tblGrid>
                <a:gridCol w="679450"/>
                <a:gridCol w="744219"/>
                <a:gridCol w="901700"/>
                <a:gridCol w="705484"/>
                <a:gridCol w="705484"/>
                <a:gridCol w="662304"/>
                <a:gridCol w="748030"/>
                <a:gridCol w="705484"/>
                <a:gridCol w="705484"/>
                <a:gridCol w="711834"/>
              </a:tblGrid>
              <a:tr h="184150">
                <a:tc rowSpan="2">
                  <a:txBody>
                    <a:bodyPr/>
                    <a:lstStyle/>
                    <a:p>
                      <a:pPr algn="l" rtl="0" eaLnBrk="0">
                        <a:lnSpc>
                          <a:spcPct val="139000"/>
                        </a:lnSpc>
                      </a:pPr>
                      <a:endParaRPr lang="en-US" altLang="en-US" sz="1000" dirty="0"/>
                    </a:p>
                    <a:p>
                      <a:pPr algn="l" rtl="0" eaLnBrk="0">
                        <a:lnSpc>
                          <a:spcPct val="9000"/>
                        </a:lnSpc>
                      </a:pPr>
                      <a:endParaRPr lang="en-US" altLang="en-US" sz="100" dirty="0"/>
                    </a:p>
                    <a:p>
                      <a:pPr marL="231140" algn="l" rtl="0" eaLnBrk="0">
                        <a:lnSpc>
                          <a:spcPct val="98000"/>
                        </a:lnSpc>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公</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司</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gridSpan="5">
                  <a:txBody>
                    <a:bodyPr/>
                    <a:lstStyle/>
                    <a:p>
                      <a:pPr algn="l" rtl="0" eaLnBrk="0">
                        <a:lnSpc>
                          <a:spcPct val="111000"/>
                        </a:lnSpc>
                      </a:pPr>
                      <a:endParaRPr lang="en-US" altLang="en-US" sz="300" dirty="0"/>
                    </a:p>
                    <a:p>
                      <a:pPr marL="1633855" algn="l" rtl="0" eaLnBrk="0">
                        <a:lnSpc>
                          <a:spcPct val="97000"/>
                        </a:lnSpc>
                        <a:spcBef>
                          <a:spcPts val="0"/>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技术</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手段</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h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rowSpan="2">
                  <a:txBody>
                    <a:bodyPr/>
                    <a:lstStyle/>
                    <a:p>
                      <a:pPr algn="l" rtl="0" eaLnBrk="0">
                        <a:lnSpc>
                          <a:spcPct val="139000"/>
                        </a:lnSpc>
                      </a:pPr>
                      <a:endParaRPr lang="en-US" altLang="en-US" sz="1000" dirty="0"/>
                    </a:p>
                    <a:p>
                      <a:pPr algn="l" rtl="0" eaLnBrk="0">
                        <a:lnSpc>
                          <a:spcPct val="8000"/>
                        </a:lnSpc>
                      </a:pPr>
                      <a:endParaRPr lang="en-US" altLang="en-US" sz="100" dirty="0"/>
                    </a:p>
                    <a:p>
                      <a:pPr marL="261620" algn="l" rtl="0" eaLnBrk="0">
                        <a:lnSpc>
                          <a:spcPct val="98000"/>
                        </a:lnSpc>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产</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rowSpan="2">
                  <a:txBody>
                    <a:bodyPr/>
                    <a:lstStyle/>
                    <a:p>
                      <a:pPr algn="l" rtl="0" eaLnBrk="0">
                        <a:lnSpc>
                          <a:spcPct val="140000"/>
                        </a:lnSpc>
                      </a:pPr>
                      <a:endParaRPr lang="en-US" altLang="en-US" sz="1000" dirty="0"/>
                    </a:p>
                    <a:p>
                      <a:pPr marL="241300" algn="l" rtl="0" eaLnBrk="0">
                        <a:lnSpc>
                          <a:spcPct val="97000"/>
                        </a:lnSpc>
                        <a:spcBef>
                          <a:spcPts val="5"/>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靶</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点</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rowSpan="2">
                  <a:txBody>
                    <a:bodyPr/>
                    <a:lstStyle/>
                    <a:p>
                      <a:pPr algn="l" rtl="0" eaLnBrk="0">
                        <a:lnSpc>
                          <a:spcPct val="139000"/>
                        </a:lnSpc>
                      </a:pPr>
                      <a:endParaRPr lang="en-US" altLang="en-US" sz="1000" dirty="0"/>
                    </a:p>
                    <a:p>
                      <a:pPr algn="l" rtl="0" eaLnBrk="0">
                        <a:lnSpc>
                          <a:spcPct val="8000"/>
                        </a:lnSpc>
                      </a:pPr>
                      <a:endParaRPr lang="en-US" altLang="en-US" sz="100" dirty="0"/>
                    </a:p>
                    <a:p>
                      <a:pPr marL="126365" algn="l" rtl="0" eaLnBrk="0">
                        <a:lnSpc>
                          <a:spcPct val="97000"/>
                        </a:lnSpc>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初步</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数据</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rowSpan="2">
                  <a:txBody>
                    <a:bodyPr/>
                    <a:lstStyle/>
                    <a:p>
                      <a:pPr algn="l" rtl="0" eaLnBrk="0">
                        <a:lnSpc>
                          <a:spcPct val="140000"/>
                        </a:lnSpc>
                      </a:pPr>
                      <a:endParaRPr lang="en-US" altLang="en-US" sz="1000" dirty="0"/>
                    </a:p>
                    <a:p>
                      <a:pPr marL="241300" algn="l" rtl="0" eaLnBrk="0">
                        <a:lnSpc>
                          <a:spcPct val="97000"/>
                        </a:lnSpc>
                        <a:spcBef>
                          <a:spcPts val="5"/>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进</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度</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r>
              <a:tr h="325119">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0000"/>
                        </a:lnSpc>
                      </a:pPr>
                      <a:endParaRPr lang="en-US" altLang="en-US" sz="700" dirty="0"/>
                    </a:p>
                    <a:p>
                      <a:pPr marL="144780" algn="l" rtl="0" eaLnBrk="0">
                        <a:lnSpc>
                          <a:spcPct val="98000"/>
                        </a:lnSpc>
                        <a:spcBef>
                          <a:spcPts val="5"/>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基</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因编辑</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200" dirty="0"/>
                    </a:p>
                    <a:p>
                      <a:pPr marL="224790" indent="-177165" algn="l" rtl="0" eaLnBrk="0">
                        <a:lnSpc>
                          <a:spcPct val="104000"/>
                        </a:lnSpc>
                        <a:spcBef>
                          <a:spcPts val="0"/>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避免异</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体</a:t>
                      </a:r>
                      <a:r>
                        <a:rPr sz="900" b="1" spc="0" dirty="0">
                          <a:solidFill>
                            <a:srgbClr val="FFFFFF">
                              <a:alpha val="100000"/>
                            </a:srgbClr>
                          </a:solidFill>
                          <a:latin typeface="Arial" panose="020B0604020202020204"/>
                          <a:ea typeface="Arial" panose="020B0604020202020204"/>
                          <a:cs typeface="Arial" panose="020B0604020202020204"/>
                        </a:rPr>
                        <a:t>CAR-T</a:t>
                      </a:r>
                      <a:r>
                        <a:rPr sz="900" spc="0" dirty="0">
                          <a:solidFill>
                            <a:srgbClr val="FFFFFF">
                              <a:alpha val="100000"/>
                            </a:srgbClr>
                          </a:solidFill>
                          <a:latin typeface="Arial" panose="020B0604020202020204"/>
                          <a:ea typeface="Arial" panose="020B0604020202020204"/>
                          <a:cs typeface="Arial" panose="020B0604020202020204"/>
                        </a:rPr>
                        <a:t> </a:t>
                      </a: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攻</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击宿主</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4000"/>
                        </a:lnSpc>
                      </a:pPr>
                      <a:endParaRPr lang="en-US" altLang="en-US" sz="200" dirty="0"/>
                    </a:p>
                    <a:p>
                      <a:pPr marL="183515" indent="-149225" algn="l" rtl="0" eaLnBrk="0">
                        <a:lnSpc>
                          <a:spcPct val="104000"/>
                        </a:lnSpc>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避</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免宿主</a:t>
                      </a:r>
                      <a:r>
                        <a:rPr sz="900" b="1" spc="0" dirty="0">
                          <a:solidFill>
                            <a:srgbClr val="FFFFFF">
                              <a:alpha val="100000"/>
                            </a:srgbClr>
                          </a:solidFill>
                          <a:latin typeface="Arial" panose="020B0604020202020204"/>
                          <a:ea typeface="Arial" panose="020B0604020202020204"/>
                          <a:cs typeface="Arial" panose="020B0604020202020204"/>
                        </a:rPr>
                        <a:t>T</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细</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胞</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识别</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5000"/>
                        </a:lnSpc>
                      </a:pPr>
                      <a:endParaRPr lang="en-US" altLang="en-US" sz="200" dirty="0"/>
                    </a:p>
                    <a:p>
                      <a:pPr marL="240665" indent="-197485" algn="l" rtl="0" eaLnBrk="0">
                        <a:lnSpc>
                          <a:spcPct val="104000"/>
                        </a:lnSpc>
                        <a:spcBef>
                          <a:spcPts val="0"/>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避免</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宿主</a:t>
                      </a:r>
                      <a:r>
                        <a:rPr sz="900" b="1" spc="0" dirty="0">
                          <a:solidFill>
                            <a:srgbClr val="FFFFFF">
                              <a:alpha val="100000"/>
                            </a:srgbClr>
                          </a:solidFill>
                          <a:latin typeface="Arial" panose="020B0604020202020204"/>
                          <a:ea typeface="Arial" panose="020B0604020202020204"/>
                          <a:cs typeface="Arial" panose="020B0604020202020204"/>
                        </a:rPr>
                        <a:t>NK</a:t>
                      </a:r>
                      <a:r>
                        <a:rPr sz="900" spc="0" dirty="0">
                          <a:solidFill>
                            <a:srgbClr val="FFFFFF">
                              <a:alpha val="100000"/>
                            </a:srgbClr>
                          </a:solidFill>
                          <a:latin typeface="Arial" panose="020B0604020202020204"/>
                          <a:ea typeface="Arial" panose="020B0604020202020204"/>
                          <a:cs typeface="Arial" panose="020B0604020202020204"/>
                        </a:rPr>
                        <a:t> </a:t>
                      </a: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识</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别</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11000"/>
                        </a:lnSpc>
                      </a:pPr>
                      <a:endParaRPr lang="en-US" altLang="en-US" sz="700" dirty="0"/>
                    </a:p>
                    <a:p>
                      <a:pPr marL="104775" algn="l" rtl="0" eaLnBrk="0">
                        <a:lnSpc>
                          <a:spcPct val="97000"/>
                        </a:lnSpc>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增强</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性能</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325119">
                <a:tc rowSpan="2">
                  <a:txBody>
                    <a:bodyPr/>
                    <a:lstStyle/>
                    <a:p>
                      <a:pPr algn="l" rtl="0" eaLnBrk="0">
                        <a:lnSpc>
                          <a:spcPct val="187000"/>
                        </a:lnSpc>
                      </a:pPr>
                      <a:endParaRPr lang="en-US" altLang="en-US" sz="1000" dirty="0"/>
                    </a:p>
                    <a:p>
                      <a:pPr marL="119380"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A</a:t>
                      </a:r>
                      <a:r>
                        <a:rPr sz="900" spc="0" dirty="0">
                          <a:solidFill>
                            <a:srgbClr val="000000">
                              <a:alpha val="100000"/>
                            </a:srgbClr>
                          </a:solidFill>
                          <a:latin typeface="Arial" panose="020B0604020202020204"/>
                          <a:ea typeface="Arial" panose="020B0604020202020204"/>
                          <a:cs typeface="Arial" panose="020B0604020202020204"/>
                        </a:rPr>
                        <a:t>llogene</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rowSpan="2">
                  <a:txBody>
                    <a:bodyPr/>
                    <a:lstStyle/>
                    <a:p>
                      <a:pPr algn="l" rtl="0" eaLnBrk="0">
                        <a:lnSpc>
                          <a:spcPct val="188000"/>
                        </a:lnSpc>
                      </a:pPr>
                      <a:endParaRPr lang="en-US" altLang="en-US" sz="1000" dirty="0"/>
                    </a:p>
                    <a:p>
                      <a:pPr marL="19177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TAL</a:t>
                      </a:r>
                      <a:r>
                        <a:rPr sz="900" spc="0" dirty="0">
                          <a:solidFill>
                            <a:srgbClr val="000000">
                              <a:alpha val="100000"/>
                            </a:srgbClr>
                          </a:solidFill>
                          <a:latin typeface="Arial" panose="020B0604020202020204"/>
                          <a:ea typeface="Arial" panose="020B0604020202020204"/>
                          <a:cs typeface="Arial" panose="020B0604020202020204"/>
                        </a:rPr>
                        <a:t>EN</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rowSpan="2">
                  <a:txBody>
                    <a:bodyPr/>
                    <a:lstStyle/>
                    <a:p>
                      <a:pPr algn="l" rtl="0" eaLnBrk="0">
                        <a:lnSpc>
                          <a:spcPct val="184000"/>
                        </a:lnSpc>
                      </a:pPr>
                      <a:endParaRPr lang="en-US" altLang="en-US" sz="1000" dirty="0"/>
                    </a:p>
                    <a:p>
                      <a:pPr marL="22225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000000">
                              <a:alpha val="100000"/>
                            </a:srgbClr>
                          </a:solidFill>
                          <a:latin typeface="Arial" panose="020B0604020202020204"/>
                          <a:ea typeface="Arial" panose="020B0604020202020204"/>
                          <a:cs typeface="Arial" panose="020B0604020202020204"/>
                        </a:rPr>
                        <a:t>T</a:t>
                      </a:r>
                      <a:r>
                        <a:rPr sz="900" spc="0" dirty="0">
                          <a:solidFill>
                            <a:srgbClr val="000000">
                              <a:alpha val="100000"/>
                            </a:srgbClr>
                          </a:solidFill>
                          <a:latin typeface="Arial" panose="020B0604020202020204"/>
                          <a:ea typeface="Arial" panose="020B0604020202020204"/>
                          <a:cs typeface="Arial" panose="020B0604020202020204"/>
                        </a:rPr>
                        <a:t>CR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rowSpan="2">
                  <a:txBody>
                    <a:bodyPr/>
                    <a:lstStyle/>
                    <a:p>
                      <a:pPr algn="l" rtl="0" eaLnBrk="0">
                        <a:lnSpc>
                          <a:spcPct val="184000"/>
                        </a:lnSpc>
                      </a:pPr>
                      <a:endParaRPr lang="en-US" altLang="en-US" sz="1000" dirty="0"/>
                    </a:p>
                    <a:p>
                      <a:pPr marL="94615"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敲除</a:t>
                      </a:r>
                      <a:r>
                        <a:rPr sz="900" spc="0" dirty="0">
                          <a:solidFill>
                            <a:srgbClr val="000000">
                              <a:alpha val="100000"/>
                            </a:srgbClr>
                          </a:solidFill>
                          <a:latin typeface="Arial" panose="020B0604020202020204"/>
                          <a:ea typeface="Arial" panose="020B0604020202020204"/>
                          <a:cs typeface="Arial" panose="020B0604020202020204"/>
                        </a:rPr>
                        <a:t>CD52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rowSpan="2">
                  <a:txBody>
                    <a:bodyPr/>
                    <a:lstStyle/>
                    <a:p>
                      <a:pPr algn="l" rtl="0" eaLnBrk="0">
                        <a:lnSpc>
                          <a:spcPct val="189000"/>
                        </a:lnSpc>
                      </a:pPr>
                      <a:endParaRPr lang="en-US" altLang="en-US" sz="1000" dirty="0"/>
                    </a:p>
                    <a:p>
                      <a:pPr algn="l" rtl="0" eaLnBrk="0">
                        <a:lnSpc>
                          <a:spcPct val="9000"/>
                        </a:lnSpc>
                      </a:pPr>
                      <a:endParaRPr lang="en-US" altLang="en-US" sz="100" dirty="0"/>
                    </a:p>
                    <a:p>
                      <a:pPr marL="339090" algn="l" rtl="0" eaLnBrk="0">
                        <a:lnSpc>
                          <a:spcPct val="98000"/>
                        </a:lnSpc>
                      </a:pPr>
                      <a:r>
                        <a:rPr sz="800" spc="0" dirty="0">
                          <a:solidFill>
                            <a:srgbClr val="00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rowSpan="2">
                  <a:txBody>
                    <a:bodyPr/>
                    <a:lstStyle/>
                    <a:p>
                      <a:pPr algn="l" rtl="0" eaLnBrk="0">
                        <a:lnSpc>
                          <a:spcPct val="189000"/>
                        </a:lnSpc>
                      </a:pPr>
                      <a:endParaRPr lang="en-US" altLang="en-US" sz="1000" dirty="0"/>
                    </a:p>
                    <a:p>
                      <a:pPr algn="l" rtl="0" eaLnBrk="0">
                        <a:lnSpc>
                          <a:spcPct val="9000"/>
                        </a:lnSpc>
                      </a:pPr>
                      <a:endParaRPr lang="en-US" altLang="en-US" sz="100" dirty="0"/>
                    </a:p>
                    <a:p>
                      <a:pPr marL="317500" algn="l" rtl="0" eaLnBrk="0">
                        <a:lnSpc>
                          <a:spcPct val="98000"/>
                        </a:lnSpc>
                      </a:pPr>
                      <a:r>
                        <a:rPr sz="800" spc="0" dirty="0">
                          <a:solidFill>
                            <a:srgbClr val="00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800" dirty="0"/>
                    </a:p>
                    <a:p>
                      <a:pPr marL="75565" algn="l" rtl="0" eaLnBrk="0">
                        <a:lnSpc>
                          <a:spcPct val="81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ALLO</a:t>
                      </a:r>
                      <a:r>
                        <a:rPr sz="900" spc="1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501A</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800" dirty="0"/>
                    </a:p>
                    <a:p>
                      <a:pPr marL="213360"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19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41000"/>
                        </a:lnSpc>
                      </a:pPr>
                      <a:endParaRPr lang="en-US" altLang="en-US" sz="200" dirty="0"/>
                    </a:p>
                    <a:p>
                      <a:pPr marL="182245" indent="-90170" algn="l" rtl="0" eaLnBrk="0">
                        <a:lnSpc>
                          <a:spcPct val="100000"/>
                        </a:lnSpc>
                        <a:spcBef>
                          <a:spcPts val="0"/>
                        </a:spcBef>
                      </a:pPr>
                      <a:r>
                        <a:rPr sz="800" spc="-10" dirty="0">
                          <a:solidFill>
                            <a:srgbClr val="000000">
                              <a:alpha val="100000"/>
                            </a:srgbClr>
                          </a:solidFill>
                          <a:latin typeface="Arial" panose="020B0604020202020204"/>
                          <a:ea typeface="Arial" panose="020B0604020202020204"/>
                          <a:cs typeface="Arial" panose="020B0604020202020204"/>
                        </a:rPr>
                        <a:t>67%</a:t>
                      </a:r>
                      <a:r>
                        <a:rPr sz="800" spc="0" dirty="0">
                          <a:solidFill>
                            <a:srgbClr val="000000">
                              <a:alpha val="100000"/>
                            </a:srgbClr>
                          </a:solidFill>
                          <a:latin typeface="Arial" panose="020B0604020202020204"/>
                          <a:ea typeface="Arial" panose="020B0604020202020204"/>
                          <a:cs typeface="Arial" panose="020B0604020202020204"/>
                        </a:rPr>
                        <a:t>ORR</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Arial" panose="020B0604020202020204"/>
                          <a:ea typeface="Arial" panose="020B0604020202020204"/>
                          <a:cs typeface="Arial" panose="020B0604020202020204"/>
                        </a:rPr>
                        <a:t>58%</a:t>
                      </a:r>
                      <a:r>
                        <a:rPr sz="800" spc="0" dirty="0">
                          <a:solidFill>
                            <a:srgbClr val="000000">
                              <a:alpha val="100000"/>
                            </a:srgbClr>
                          </a:solidFill>
                          <a:latin typeface="Arial" panose="020B0604020202020204"/>
                          <a:ea typeface="Arial" panose="020B0604020202020204"/>
                          <a:cs typeface="Arial" panose="020B0604020202020204"/>
                        </a:rPr>
                        <a:t>CR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121920" algn="l" rtl="0" eaLnBrk="0">
                        <a:lnSpc>
                          <a:spcPct val="97000"/>
                        </a:lnSpc>
                        <a:spcBef>
                          <a:spcPts val="5"/>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淋</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巴瘤</a:t>
                      </a:r>
                      <a:r>
                        <a:rPr sz="800" spc="0" dirty="0">
                          <a:solidFill>
                            <a:srgbClr val="000000">
                              <a:alpha val="100000"/>
                            </a:srgbClr>
                          </a:solidFill>
                          <a:latin typeface="Arial" panose="020B0604020202020204"/>
                          <a:ea typeface="Arial" panose="020B0604020202020204"/>
                          <a:cs typeface="Arial" panose="020B0604020202020204"/>
                        </a:rPr>
                        <a:t>II</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324484">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800" dirty="0"/>
                    </a:p>
                    <a:p>
                      <a:pPr marL="113665" algn="l" rtl="0" eaLnBrk="0">
                        <a:lnSpc>
                          <a:spcPct val="81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ALLO</a:t>
                      </a:r>
                      <a:r>
                        <a:rPr sz="900" spc="1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715</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800" dirty="0"/>
                    </a:p>
                    <a:p>
                      <a:pPr marL="198755" algn="l" rtl="0" eaLnBrk="0">
                        <a:lnSpc>
                          <a:spcPct val="81000"/>
                        </a:lnSpc>
                        <a:spcBef>
                          <a:spcPts val="5"/>
                        </a:spcBef>
                      </a:pPr>
                      <a:r>
                        <a:rPr sz="900" spc="-20" dirty="0">
                          <a:solidFill>
                            <a:srgbClr val="000000">
                              <a:alpha val="100000"/>
                            </a:srgbClr>
                          </a:solidFill>
                          <a:latin typeface="Arial" panose="020B0604020202020204"/>
                          <a:ea typeface="Arial" panose="020B0604020202020204"/>
                          <a:cs typeface="Arial" panose="020B0604020202020204"/>
                        </a:rPr>
                        <a:t>BCM</a:t>
                      </a:r>
                      <a:r>
                        <a:rPr sz="900" spc="-10" dirty="0">
                          <a:solidFill>
                            <a:srgbClr val="000000">
                              <a:alpha val="100000"/>
                            </a:srgbClr>
                          </a:solidFill>
                          <a:latin typeface="Arial" panose="020B0604020202020204"/>
                          <a:ea typeface="Arial" panose="020B0604020202020204"/>
                          <a:cs typeface="Arial" panose="020B0604020202020204"/>
                        </a:rPr>
                        <a:t>A</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800" dirty="0"/>
                    </a:p>
                    <a:p>
                      <a:pPr marL="142240" algn="l" rtl="0" eaLnBrk="0">
                        <a:lnSpc>
                          <a:spcPct val="81000"/>
                        </a:lnSpc>
                        <a:spcBef>
                          <a:spcPts val="5"/>
                        </a:spcBef>
                      </a:pPr>
                      <a:r>
                        <a:rPr sz="800" spc="-10" dirty="0">
                          <a:solidFill>
                            <a:srgbClr val="000000">
                              <a:alpha val="100000"/>
                            </a:srgbClr>
                          </a:solidFill>
                          <a:latin typeface="Arial" panose="020B0604020202020204"/>
                          <a:ea typeface="Arial" panose="020B0604020202020204"/>
                          <a:cs typeface="Arial" panose="020B0604020202020204"/>
                        </a:rPr>
                        <a:t>67</a:t>
                      </a:r>
                      <a:r>
                        <a:rPr sz="800" spc="0" dirty="0">
                          <a:solidFill>
                            <a:srgbClr val="000000">
                              <a:alpha val="100000"/>
                            </a:srgbClr>
                          </a:solidFill>
                          <a:latin typeface="Arial" panose="020B0604020202020204"/>
                          <a:ea typeface="Arial" panose="020B0604020202020204"/>
                          <a:cs typeface="Arial" panose="020B0604020202020204"/>
                        </a:rPr>
                        <a:t>%ORR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800" dirty="0"/>
                    </a:p>
                    <a:p>
                      <a:pPr marL="198120" algn="l" rtl="0" eaLnBrk="0">
                        <a:lnSpc>
                          <a:spcPct val="98000"/>
                        </a:lnSpc>
                        <a:spcBef>
                          <a:spcPts val="5"/>
                        </a:spcBef>
                      </a:pPr>
                      <a:r>
                        <a:rPr sz="800" spc="-20" dirty="0">
                          <a:solidFill>
                            <a:srgbClr val="000000">
                              <a:alpha val="100000"/>
                            </a:srgbClr>
                          </a:solidFill>
                          <a:latin typeface="Arial" panose="020B0604020202020204"/>
                          <a:ea typeface="Arial" panose="020B0604020202020204"/>
                          <a:cs typeface="Arial" panose="020B0604020202020204"/>
                        </a:rPr>
                        <a:t>M</a:t>
                      </a:r>
                      <a:r>
                        <a:rPr sz="800" spc="0" dirty="0">
                          <a:solidFill>
                            <a:srgbClr val="000000">
                              <a:alpha val="100000"/>
                            </a:srgbClr>
                          </a:solidFill>
                          <a:latin typeface="Arial" panose="020B0604020202020204"/>
                          <a:ea typeface="Arial" panose="020B0604020202020204"/>
                          <a:cs typeface="Arial" panose="020B0604020202020204"/>
                        </a:rPr>
                        <a:t>M</a:t>
                      </a:r>
                      <a:r>
                        <a:rPr sz="800" spc="-20" dirty="0">
                          <a:solidFill>
                            <a:srgbClr val="000000">
                              <a:alpha val="100000"/>
                            </a:srgbClr>
                          </a:solidFill>
                          <a:latin typeface="Arial" panose="020B0604020202020204"/>
                          <a:ea typeface="Arial" panose="020B0604020202020204"/>
                          <a:cs typeface="Arial" panose="020B0604020202020204"/>
                        </a:rPr>
                        <a:t> </a:t>
                      </a:r>
                      <a:r>
                        <a:rPr sz="800" spc="0" dirty="0">
                          <a:solidFill>
                            <a:srgbClr val="000000">
                              <a:alpha val="100000"/>
                            </a:srgbClr>
                          </a:solidFill>
                          <a:latin typeface="Arial" panose="020B0604020202020204"/>
                          <a:ea typeface="Arial" panose="020B0604020202020204"/>
                          <a:cs typeface="Arial" panose="020B0604020202020204"/>
                        </a:rPr>
                        <a:t>I</a:t>
                      </a:r>
                      <a:r>
                        <a:rPr sz="8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325119">
                <a:tc>
                  <a:txBody>
                    <a:bodyPr/>
                    <a:lstStyle/>
                    <a:p>
                      <a:pPr algn="l" rtl="0" eaLnBrk="0">
                        <a:lnSpc>
                          <a:spcPct val="100000"/>
                        </a:lnSpc>
                      </a:pPr>
                      <a:endParaRPr lang="en-US" altLang="en-US" sz="800" dirty="0"/>
                    </a:p>
                    <a:p>
                      <a:pPr algn="l" rtl="0" eaLnBrk="0">
                        <a:lnSpc>
                          <a:spcPct val="8000"/>
                        </a:lnSpc>
                      </a:pPr>
                      <a:endParaRPr lang="en-US" altLang="en-US" sz="100" dirty="0"/>
                    </a:p>
                    <a:p>
                      <a:pPr marL="132715"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CRISP</a:t>
                      </a:r>
                      <a:r>
                        <a:rPr sz="900" spc="0" dirty="0">
                          <a:solidFill>
                            <a:srgbClr val="000000">
                              <a:alpha val="100000"/>
                            </a:srgbClr>
                          </a:solidFill>
                          <a:latin typeface="Arial" panose="020B0604020202020204"/>
                          <a:ea typeface="Arial" panose="020B0604020202020204"/>
                          <a:cs typeface="Arial" panose="020B0604020202020204"/>
                        </a:rPr>
                        <a:t>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0000"/>
                        </a:lnSpc>
                      </a:pPr>
                      <a:endParaRPr lang="en-US" altLang="en-US" sz="800" dirty="0"/>
                    </a:p>
                    <a:p>
                      <a:pPr algn="l" rtl="0" eaLnBrk="0">
                        <a:lnSpc>
                          <a:spcPct val="8000"/>
                        </a:lnSpc>
                      </a:pPr>
                      <a:endParaRPr lang="en-US" altLang="en-US" sz="100" dirty="0"/>
                    </a:p>
                    <a:p>
                      <a:pPr marL="16256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CRISP</a:t>
                      </a:r>
                      <a:r>
                        <a:rPr sz="900" spc="0" dirty="0">
                          <a:solidFill>
                            <a:srgbClr val="000000">
                              <a:alpha val="100000"/>
                            </a:srgbClr>
                          </a:solidFill>
                          <a:latin typeface="Arial" panose="020B0604020202020204"/>
                          <a:ea typeface="Arial" panose="020B0604020202020204"/>
                          <a:cs typeface="Arial" panose="020B0604020202020204"/>
                        </a:rPr>
                        <a:t>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1000"/>
                        </a:lnSpc>
                      </a:pPr>
                      <a:endParaRPr lang="en-US" altLang="en-US" sz="700" dirty="0"/>
                    </a:p>
                    <a:p>
                      <a:pPr marL="22225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000000">
                              <a:alpha val="100000"/>
                            </a:srgbClr>
                          </a:solidFill>
                          <a:latin typeface="Arial" panose="020B0604020202020204"/>
                          <a:ea typeface="Arial" panose="020B0604020202020204"/>
                          <a:cs typeface="Arial" panose="020B0604020202020204"/>
                        </a:rPr>
                        <a:t>T</a:t>
                      </a:r>
                      <a:r>
                        <a:rPr sz="900" spc="0" dirty="0">
                          <a:solidFill>
                            <a:srgbClr val="000000">
                              <a:alpha val="100000"/>
                            </a:srgbClr>
                          </a:solidFill>
                          <a:latin typeface="Arial" panose="020B0604020202020204"/>
                          <a:ea typeface="Arial" panose="020B0604020202020204"/>
                          <a:cs typeface="Arial" panose="020B0604020202020204"/>
                        </a:rPr>
                        <a:t>CR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1000"/>
                        </a:lnSpc>
                      </a:pPr>
                      <a:endParaRPr lang="en-US" altLang="en-US" sz="700" dirty="0"/>
                    </a:p>
                    <a:p>
                      <a:pPr marL="95885"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000000">
                              <a:alpha val="100000"/>
                            </a:srgbClr>
                          </a:solidFill>
                          <a:latin typeface="Arial" panose="020B0604020202020204"/>
                          <a:ea typeface="Arial" panose="020B0604020202020204"/>
                          <a:cs typeface="Arial" panose="020B0604020202020204"/>
                        </a:rPr>
                        <a:t>MH</a:t>
                      </a:r>
                      <a:r>
                        <a:rPr sz="900" spc="0" dirty="0">
                          <a:solidFill>
                            <a:srgbClr val="000000">
                              <a:alpha val="100000"/>
                            </a:srgbClr>
                          </a:solidFill>
                          <a:latin typeface="Arial" panose="020B0604020202020204"/>
                          <a:ea typeface="Arial" panose="020B0604020202020204"/>
                          <a:cs typeface="Arial" panose="020B0604020202020204"/>
                        </a:rPr>
                        <a:t>CI</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4000"/>
                        </a:lnSpc>
                      </a:pPr>
                      <a:endParaRPr lang="en-US" altLang="en-US" sz="800" dirty="0"/>
                    </a:p>
                    <a:p>
                      <a:pPr marL="339090" algn="l" rtl="0" eaLnBrk="0">
                        <a:lnSpc>
                          <a:spcPct val="98000"/>
                        </a:lnSpc>
                        <a:spcBef>
                          <a:spcPts val="5"/>
                        </a:spcBef>
                      </a:pPr>
                      <a:r>
                        <a:rPr sz="800" spc="0" dirty="0">
                          <a:solidFill>
                            <a:srgbClr val="00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4000"/>
                        </a:lnSpc>
                      </a:pPr>
                      <a:endParaRPr lang="en-US" altLang="en-US" sz="800" dirty="0"/>
                    </a:p>
                    <a:p>
                      <a:pPr marL="317500" algn="l" rtl="0" eaLnBrk="0">
                        <a:lnSpc>
                          <a:spcPct val="98000"/>
                        </a:lnSpc>
                        <a:spcBef>
                          <a:spcPts val="5"/>
                        </a:spcBef>
                      </a:pPr>
                      <a:r>
                        <a:rPr sz="800" spc="0" dirty="0">
                          <a:solidFill>
                            <a:srgbClr val="00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0000"/>
                        </a:lnSpc>
                      </a:pPr>
                      <a:endParaRPr lang="en-US" altLang="en-US" sz="800" dirty="0"/>
                    </a:p>
                    <a:p>
                      <a:pPr algn="l" rtl="0" eaLnBrk="0">
                        <a:lnSpc>
                          <a:spcPct val="8000"/>
                        </a:lnSpc>
                      </a:pPr>
                      <a:endParaRPr lang="en-US" altLang="en-US" sz="100" dirty="0"/>
                    </a:p>
                    <a:p>
                      <a:pPr marL="17145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TX</a:t>
                      </a:r>
                      <a:r>
                        <a:rPr sz="900" spc="-20" dirty="0">
                          <a:solidFill>
                            <a:srgbClr val="000000">
                              <a:alpha val="100000"/>
                            </a:srgbClr>
                          </a:solidFill>
                          <a:latin typeface="Arial" panose="020B0604020202020204"/>
                          <a:ea typeface="Arial" panose="020B0604020202020204"/>
                          <a:cs typeface="Arial" panose="020B0604020202020204"/>
                        </a:rPr>
                        <a:t>110</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0000"/>
                        </a:lnSpc>
                      </a:pPr>
                      <a:endParaRPr lang="en-US" altLang="en-US" sz="800" dirty="0"/>
                    </a:p>
                    <a:p>
                      <a:pPr algn="l" rtl="0" eaLnBrk="0">
                        <a:lnSpc>
                          <a:spcPct val="8000"/>
                        </a:lnSpc>
                      </a:pPr>
                      <a:endParaRPr lang="en-US" altLang="en-US" sz="100" dirty="0"/>
                    </a:p>
                    <a:p>
                      <a:pPr marL="21336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19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43000"/>
                        </a:lnSpc>
                      </a:pPr>
                      <a:endParaRPr lang="en-US" altLang="en-US" sz="200" dirty="0"/>
                    </a:p>
                    <a:p>
                      <a:pPr marL="179705" indent="-87630" algn="l" rtl="0" eaLnBrk="0">
                        <a:lnSpc>
                          <a:spcPct val="100000"/>
                        </a:lnSpc>
                        <a:spcBef>
                          <a:spcPts val="0"/>
                        </a:spcBef>
                      </a:pPr>
                      <a:r>
                        <a:rPr sz="800" spc="-10" dirty="0">
                          <a:solidFill>
                            <a:srgbClr val="000000">
                              <a:alpha val="100000"/>
                            </a:srgbClr>
                          </a:solidFill>
                          <a:latin typeface="Arial" panose="020B0604020202020204"/>
                          <a:ea typeface="Arial" panose="020B0604020202020204"/>
                          <a:cs typeface="Arial" panose="020B0604020202020204"/>
                        </a:rPr>
                        <a:t>67%</a:t>
                      </a:r>
                      <a:r>
                        <a:rPr sz="800" spc="0" dirty="0">
                          <a:solidFill>
                            <a:srgbClr val="000000">
                              <a:alpha val="100000"/>
                            </a:srgbClr>
                          </a:solidFill>
                          <a:latin typeface="Arial" panose="020B0604020202020204"/>
                          <a:ea typeface="Arial" panose="020B0604020202020204"/>
                          <a:cs typeface="Arial" panose="020B0604020202020204"/>
                        </a:rPr>
                        <a:t>ORR</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Arial" panose="020B0604020202020204"/>
                          <a:ea typeface="Arial" panose="020B0604020202020204"/>
                          <a:cs typeface="Arial" panose="020B0604020202020204"/>
                        </a:rPr>
                        <a:t>4</a:t>
                      </a:r>
                      <a:r>
                        <a:rPr sz="800" spc="0" dirty="0">
                          <a:solidFill>
                            <a:srgbClr val="000000">
                              <a:alpha val="100000"/>
                            </a:srgbClr>
                          </a:solidFill>
                          <a:latin typeface="Arial" panose="020B0604020202020204"/>
                          <a:ea typeface="Arial" panose="020B0604020202020204"/>
                          <a:cs typeface="Arial" panose="020B0604020202020204"/>
                        </a:rPr>
                        <a:t>1%CR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800" dirty="0"/>
                    </a:p>
                    <a:p>
                      <a:pPr marL="121920" algn="l" rtl="0" eaLnBrk="0">
                        <a:lnSpc>
                          <a:spcPct val="97000"/>
                        </a:lnSpc>
                        <a:spcBef>
                          <a:spcPts val="0"/>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淋</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巴瘤</a:t>
                      </a:r>
                      <a:r>
                        <a:rPr sz="800" spc="0" dirty="0">
                          <a:solidFill>
                            <a:srgbClr val="000000">
                              <a:alpha val="100000"/>
                            </a:srgbClr>
                          </a:solidFill>
                          <a:latin typeface="Arial" panose="020B0604020202020204"/>
                          <a:ea typeface="Arial" panose="020B0604020202020204"/>
                          <a:cs typeface="Arial" panose="020B0604020202020204"/>
                        </a:rPr>
                        <a:t>II</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325120">
                <a:tc>
                  <a:txBody>
                    <a:bodyPr/>
                    <a:lstStyle/>
                    <a:p>
                      <a:pPr algn="l" rtl="0" eaLnBrk="0">
                        <a:lnSpc>
                          <a:spcPct val="101000"/>
                        </a:lnSpc>
                      </a:pPr>
                      <a:endParaRPr lang="en-US" altLang="en-US" sz="800" dirty="0"/>
                    </a:p>
                    <a:p>
                      <a:pPr marL="147955"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Cari</a:t>
                      </a:r>
                      <a:r>
                        <a:rPr sz="900" spc="0" dirty="0">
                          <a:solidFill>
                            <a:srgbClr val="000000">
                              <a:alpha val="100000"/>
                            </a:srgbClr>
                          </a:solidFill>
                          <a:latin typeface="Arial" panose="020B0604020202020204"/>
                          <a:ea typeface="Arial" panose="020B0604020202020204"/>
                          <a:cs typeface="Arial" panose="020B0604020202020204"/>
                        </a:rPr>
                        <a:t>bou</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800" dirty="0"/>
                    </a:p>
                    <a:p>
                      <a:pPr marL="154305" algn="l" rtl="0" eaLnBrk="0">
                        <a:lnSpc>
                          <a:spcPct val="80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chR</a:t>
                      </a:r>
                      <a:r>
                        <a:rPr sz="900" spc="0" dirty="0">
                          <a:solidFill>
                            <a:srgbClr val="000000">
                              <a:alpha val="100000"/>
                            </a:srgbClr>
                          </a:solidFill>
                          <a:latin typeface="Arial" panose="020B0604020202020204"/>
                          <a:ea typeface="Arial" panose="020B0604020202020204"/>
                          <a:cs typeface="Arial" panose="020B0604020202020204"/>
                        </a:rPr>
                        <a:t>DNA</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1000"/>
                        </a:lnSpc>
                      </a:pPr>
                      <a:endParaRPr lang="en-US" altLang="en-US" sz="700" dirty="0"/>
                    </a:p>
                    <a:p>
                      <a:pPr algn="l" rtl="0" eaLnBrk="0">
                        <a:lnSpc>
                          <a:spcPct val="7000"/>
                        </a:lnSpc>
                      </a:pPr>
                      <a:endParaRPr lang="en-US" altLang="en-US" sz="100" dirty="0"/>
                    </a:p>
                    <a:p>
                      <a:pPr marL="22225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000000">
                              <a:alpha val="100000"/>
                            </a:srgbClr>
                          </a:solidFill>
                          <a:latin typeface="Arial" panose="020B0604020202020204"/>
                          <a:ea typeface="Arial" panose="020B0604020202020204"/>
                          <a:cs typeface="Arial" panose="020B0604020202020204"/>
                        </a:rPr>
                        <a:t>T</a:t>
                      </a:r>
                      <a:r>
                        <a:rPr sz="900" spc="0" dirty="0">
                          <a:solidFill>
                            <a:srgbClr val="000000">
                              <a:alpha val="100000"/>
                            </a:srgbClr>
                          </a:solidFill>
                          <a:latin typeface="Arial" panose="020B0604020202020204"/>
                          <a:ea typeface="Arial" panose="020B0604020202020204"/>
                          <a:cs typeface="Arial" panose="020B0604020202020204"/>
                        </a:rPr>
                        <a:t>CR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337820" algn="l" rtl="0" eaLnBrk="0">
                        <a:lnSpc>
                          <a:spcPct val="9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800" dirty="0"/>
                    </a:p>
                    <a:p>
                      <a:pPr marL="339090" algn="l" rtl="0" eaLnBrk="0">
                        <a:lnSpc>
                          <a:spcPct val="98000"/>
                        </a:lnSpc>
                        <a:spcBef>
                          <a:spcPts val="5"/>
                        </a:spcBef>
                      </a:pPr>
                      <a:r>
                        <a:rPr sz="800" spc="0" dirty="0">
                          <a:solidFill>
                            <a:srgbClr val="00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1000"/>
                        </a:lnSpc>
                      </a:pPr>
                      <a:endParaRPr lang="en-US" altLang="en-US" sz="700" dirty="0"/>
                    </a:p>
                    <a:p>
                      <a:pPr algn="l" rtl="0" eaLnBrk="0">
                        <a:lnSpc>
                          <a:spcPct val="7000"/>
                        </a:lnSpc>
                      </a:pPr>
                      <a:endParaRPr lang="en-US" altLang="en-US" sz="100" dirty="0"/>
                    </a:p>
                    <a:p>
                      <a:pPr marL="89535" algn="l" rtl="0" eaLnBrk="0">
                        <a:lnSpc>
                          <a:spcPct val="97000"/>
                        </a:lnSpc>
                      </a:pP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敲除</a:t>
                      </a:r>
                      <a:r>
                        <a:rPr sz="900" spc="0" dirty="0">
                          <a:solidFill>
                            <a:srgbClr val="000000">
                              <a:alpha val="100000"/>
                            </a:srgbClr>
                          </a:solidFill>
                          <a:latin typeface="Arial" panose="020B0604020202020204"/>
                          <a:ea typeface="Arial" panose="020B0604020202020204"/>
                          <a:cs typeface="Arial" panose="020B0604020202020204"/>
                        </a:rPr>
                        <a:t>PD</a:t>
                      </a:r>
                      <a:r>
                        <a:rPr sz="900" spc="20" dirty="0">
                          <a:solidFill>
                            <a:srgbClr val="000000">
                              <a:alpha val="100000"/>
                            </a:srgbClr>
                          </a:solidFill>
                          <a:latin typeface="Arial" panose="020B0604020202020204"/>
                          <a:ea typeface="Arial" panose="020B0604020202020204"/>
                          <a:cs typeface="Arial" panose="020B0604020202020204"/>
                        </a:rPr>
                        <a:t>-</a:t>
                      </a:r>
                      <a:r>
                        <a:rPr sz="900" spc="10" dirty="0">
                          <a:solidFill>
                            <a:srgbClr val="000000">
                              <a:alpha val="100000"/>
                            </a:srgbClr>
                          </a:solidFill>
                          <a:latin typeface="Arial" panose="020B0604020202020204"/>
                          <a:ea typeface="Arial" panose="020B0604020202020204"/>
                          <a:cs typeface="Arial" panose="020B0604020202020204"/>
                        </a:rPr>
                        <a:t>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186690"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B</a:t>
                      </a:r>
                      <a:r>
                        <a:rPr sz="900" spc="-10" dirty="0">
                          <a:solidFill>
                            <a:srgbClr val="000000">
                              <a:alpha val="100000"/>
                            </a:srgbClr>
                          </a:solidFill>
                          <a:latin typeface="Arial" panose="020B0604020202020204"/>
                          <a:ea typeface="Arial" panose="020B0604020202020204"/>
                          <a:cs typeface="Arial" panose="020B0604020202020204"/>
                        </a:rPr>
                        <a:t>-010</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213360"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19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300" dirty="0"/>
                    </a:p>
                    <a:p>
                      <a:pPr marL="103505" indent="6985" algn="l" rtl="0" eaLnBrk="0">
                        <a:lnSpc>
                          <a:spcPct val="105000"/>
                        </a:lnSpc>
                        <a:spcBef>
                          <a:spcPts val="5"/>
                        </a:spcBef>
                      </a:pPr>
                      <a:r>
                        <a:rPr sz="800" spc="-30" dirty="0">
                          <a:solidFill>
                            <a:srgbClr val="000000">
                              <a:alpha val="100000"/>
                            </a:srgbClr>
                          </a:solidFill>
                          <a:latin typeface="Arial" panose="020B0604020202020204"/>
                          <a:ea typeface="Arial" panose="020B0604020202020204"/>
                          <a:cs typeface="Arial" panose="020B0604020202020204"/>
                        </a:rPr>
                        <a:t>100%</a:t>
                      </a:r>
                      <a:r>
                        <a:rPr sz="800" spc="-10" dirty="0">
                          <a:solidFill>
                            <a:srgbClr val="000000">
                              <a:alpha val="100000"/>
                            </a:srgbClr>
                          </a:solidFill>
                          <a:latin typeface="Arial" panose="020B0604020202020204"/>
                          <a:ea typeface="Arial" panose="020B0604020202020204"/>
                          <a:cs typeface="Arial" panose="020B0604020202020204"/>
                        </a:rPr>
                        <a:t>C</a:t>
                      </a:r>
                      <a:r>
                        <a:rPr sz="800" spc="0" dirty="0">
                          <a:solidFill>
                            <a:srgbClr val="000000">
                              <a:alpha val="100000"/>
                            </a:srgbClr>
                          </a:solidFill>
                          <a:latin typeface="Arial" panose="020B0604020202020204"/>
                          <a:ea typeface="Arial" panose="020B0604020202020204"/>
                          <a:cs typeface="Arial" panose="020B0604020202020204"/>
                        </a:rPr>
                        <a:t>R</a:t>
                      </a:r>
                      <a:r>
                        <a:rPr sz="800" spc="-30" dirty="0">
                          <a:solidFill>
                            <a:srgbClr val="000000">
                              <a:alpha val="100000"/>
                            </a:srgbClr>
                          </a:solidFill>
                          <a:latin typeface="Arial" panose="020B0604020202020204"/>
                          <a:ea typeface="Arial" panose="020B0604020202020204"/>
                          <a:cs typeface="Arial" panose="020B0604020202020204"/>
                        </a:rPr>
                        <a:t> </a:t>
                      </a:r>
                      <a:r>
                        <a:rPr sz="8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000000">
                              <a:alpha val="100000"/>
                            </a:srgbClr>
                          </a:solidFill>
                          <a:latin typeface="Arial" panose="020B0604020202020204"/>
                          <a:ea typeface="Arial" panose="020B0604020202020204"/>
                          <a:cs typeface="Arial" panose="020B0604020202020204"/>
                        </a:rPr>
                        <a:t>50%</a:t>
                      </a:r>
                      <a:r>
                        <a:rPr sz="800" spc="0" dirty="0">
                          <a:solidFill>
                            <a:srgbClr val="000000">
                              <a:alpha val="100000"/>
                            </a:srgbClr>
                          </a:solidFill>
                          <a:latin typeface="Arial" panose="020B0604020202020204"/>
                          <a:ea typeface="Arial" panose="020B0604020202020204"/>
                          <a:cs typeface="Arial" panose="020B0604020202020204"/>
                        </a:rPr>
                        <a:t>6</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月</a:t>
                      </a:r>
                      <a:r>
                        <a:rPr sz="800" spc="0" dirty="0">
                          <a:solidFill>
                            <a:srgbClr val="000000">
                              <a:alpha val="100000"/>
                            </a:srgbClr>
                          </a:solidFill>
                          <a:latin typeface="Arial" panose="020B0604020202020204"/>
                          <a:ea typeface="Arial" panose="020B0604020202020204"/>
                          <a:cs typeface="Arial" panose="020B0604020202020204"/>
                        </a:rPr>
                        <a:t>CR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800" dirty="0"/>
                    </a:p>
                    <a:p>
                      <a:pPr marL="137160" algn="l" rtl="0" eaLnBrk="0">
                        <a:lnSpc>
                          <a:spcPct val="97000"/>
                        </a:lnSpc>
                        <a:spcBef>
                          <a:spcPts val="0"/>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淋</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巴瘤</a:t>
                      </a:r>
                      <a:r>
                        <a:rPr sz="800" spc="0" dirty="0">
                          <a:solidFill>
                            <a:srgbClr val="000000">
                              <a:alpha val="100000"/>
                            </a:srgbClr>
                          </a:solidFill>
                          <a:latin typeface="Arial" panose="020B0604020202020204"/>
                          <a:ea typeface="Arial" panose="020B0604020202020204"/>
                          <a:cs typeface="Arial" panose="020B0604020202020204"/>
                        </a:rPr>
                        <a:t>I</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324484">
                <a:tc>
                  <a:txBody>
                    <a:bodyPr/>
                    <a:lstStyle/>
                    <a:p>
                      <a:pPr algn="l" rtl="0" eaLnBrk="0">
                        <a:lnSpc>
                          <a:spcPct val="102000"/>
                        </a:lnSpc>
                      </a:pPr>
                      <a:endParaRPr lang="en-US" altLang="en-US" sz="800" dirty="0"/>
                    </a:p>
                    <a:p>
                      <a:pPr marL="114300" algn="l" rtl="0" eaLnBrk="0">
                        <a:lnSpc>
                          <a:spcPct val="80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Preci</a:t>
                      </a:r>
                      <a:r>
                        <a:rPr sz="900" spc="0" dirty="0">
                          <a:solidFill>
                            <a:srgbClr val="000000">
                              <a:alpha val="100000"/>
                            </a:srgbClr>
                          </a:solidFill>
                          <a:latin typeface="Arial" panose="020B0604020202020204"/>
                          <a:ea typeface="Arial" panose="020B0604020202020204"/>
                          <a:cs typeface="Arial" panose="020B0604020202020204"/>
                        </a:rPr>
                        <a:t>sion</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0000"/>
                        </a:lnSpc>
                      </a:pPr>
                      <a:endParaRPr lang="en-US" altLang="en-US" sz="800" dirty="0"/>
                    </a:p>
                    <a:p>
                      <a:pPr algn="l" rtl="0" eaLnBrk="0">
                        <a:lnSpc>
                          <a:spcPct val="8000"/>
                        </a:lnSpc>
                      </a:pPr>
                      <a:endParaRPr lang="en-US" altLang="en-US" sz="100" dirty="0"/>
                    </a:p>
                    <a:p>
                      <a:pPr marL="172085"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A</a:t>
                      </a:r>
                      <a:r>
                        <a:rPr sz="900" spc="0" dirty="0">
                          <a:solidFill>
                            <a:srgbClr val="000000">
                              <a:alpha val="100000"/>
                            </a:srgbClr>
                          </a:solidFill>
                          <a:latin typeface="Arial" panose="020B0604020202020204"/>
                          <a:ea typeface="Arial" panose="020B0604020202020204"/>
                          <a:cs typeface="Arial" panose="020B0604020202020204"/>
                        </a:rPr>
                        <a:t>RCUS</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1000"/>
                        </a:lnSpc>
                      </a:pPr>
                      <a:endParaRPr lang="en-US" altLang="en-US" sz="700" dirty="0"/>
                    </a:p>
                    <a:p>
                      <a:pPr marL="22225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000000">
                              <a:alpha val="100000"/>
                            </a:srgbClr>
                          </a:solidFill>
                          <a:latin typeface="Arial" panose="020B0604020202020204"/>
                          <a:ea typeface="Arial" panose="020B0604020202020204"/>
                          <a:cs typeface="Arial" panose="020B0604020202020204"/>
                        </a:rPr>
                        <a:t>T</a:t>
                      </a:r>
                      <a:r>
                        <a:rPr sz="900" spc="0" dirty="0">
                          <a:solidFill>
                            <a:srgbClr val="000000">
                              <a:alpha val="100000"/>
                            </a:srgbClr>
                          </a:solidFill>
                          <a:latin typeface="Arial" panose="020B0604020202020204"/>
                          <a:ea typeface="Arial" panose="020B0604020202020204"/>
                          <a:cs typeface="Arial" panose="020B0604020202020204"/>
                        </a:rPr>
                        <a:t>CR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1000"/>
                        </a:lnSpc>
                      </a:pPr>
                      <a:endParaRPr lang="en-US" altLang="en-US" sz="800" dirty="0"/>
                    </a:p>
                    <a:p>
                      <a:pPr marL="337820" algn="l" rtl="0" eaLnBrk="0">
                        <a:lnSpc>
                          <a:spcPct val="9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4000"/>
                        </a:lnSpc>
                      </a:pPr>
                      <a:endParaRPr lang="en-US" altLang="en-US" sz="800" dirty="0"/>
                    </a:p>
                    <a:p>
                      <a:pPr marL="339090" algn="l" rtl="0" eaLnBrk="0">
                        <a:lnSpc>
                          <a:spcPct val="98000"/>
                        </a:lnSpc>
                        <a:spcBef>
                          <a:spcPts val="5"/>
                        </a:spcBef>
                      </a:pPr>
                      <a:r>
                        <a:rPr sz="800" spc="0" dirty="0">
                          <a:solidFill>
                            <a:srgbClr val="00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4000"/>
                        </a:lnSpc>
                      </a:pPr>
                      <a:endParaRPr lang="en-US" altLang="en-US" sz="800" dirty="0"/>
                    </a:p>
                    <a:p>
                      <a:pPr marL="317500" algn="l" rtl="0" eaLnBrk="0">
                        <a:lnSpc>
                          <a:spcPct val="98000"/>
                        </a:lnSpc>
                        <a:spcBef>
                          <a:spcPts val="5"/>
                        </a:spcBef>
                      </a:pPr>
                      <a:r>
                        <a:rPr sz="800" spc="0" dirty="0">
                          <a:solidFill>
                            <a:srgbClr val="00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0000"/>
                        </a:lnSpc>
                      </a:pPr>
                      <a:endParaRPr lang="en-US" altLang="en-US" sz="800" dirty="0"/>
                    </a:p>
                    <a:p>
                      <a:pPr algn="l" rtl="0" eaLnBrk="0">
                        <a:lnSpc>
                          <a:spcPct val="8000"/>
                        </a:lnSpc>
                      </a:pPr>
                      <a:endParaRPr lang="en-US" altLang="en-US" sz="100" dirty="0"/>
                    </a:p>
                    <a:p>
                      <a:pPr marL="5842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PBC</a:t>
                      </a:r>
                      <a:r>
                        <a:rPr sz="900" spc="0" dirty="0">
                          <a:solidFill>
                            <a:srgbClr val="000000">
                              <a:alpha val="100000"/>
                            </a:srgbClr>
                          </a:solidFill>
                          <a:latin typeface="Arial" panose="020B0604020202020204"/>
                          <a:ea typeface="Arial" panose="020B0604020202020204"/>
                          <a:cs typeface="Arial" panose="020B0604020202020204"/>
                        </a:rPr>
                        <a:t>AR</a:t>
                      </a:r>
                      <a:r>
                        <a:rPr sz="900" spc="-10" dirty="0">
                          <a:solidFill>
                            <a:srgbClr val="000000">
                              <a:alpha val="100000"/>
                            </a:srgbClr>
                          </a:solidFill>
                          <a:latin typeface="Arial" panose="020B0604020202020204"/>
                          <a:ea typeface="Arial" panose="020B0604020202020204"/>
                          <a:cs typeface="Arial" panose="020B0604020202020204"/>
                        </a:rPr>
                        <a:t>0191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0000"/>
                        </a:lnSpc>
                      </a:pPr>
                      <a:endParaRPr lang="en-US" altLang="en-US" sz="800" dirty="0"/>
                    </a:p>
                    <a:p>
                      <a:pPr algn="l" rtl="0" eaLnBrk="0">
                        <a:lnSpc>
                          <a:spcPct val="8000"/>
                        </a:lnSpc>
                      </a:pPr>
                      <a:endParaRPr lang="en-US" altLang="en-US" sz="100" dirty="0"/>
                    </a:p>
                    <a:p>
                      <a:pPr marL="21336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19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43000"/>
                        </a:lnSpc>
                      </a:pPr>
                      <a:endParaRPr lang="en-US" altLang="en-US" sz="200" dirty="0"/>
                    </a:p>
                    <a:p>
                      <a:pPr marL="240665" indent="-189865" algn="l" rtl="0" eaLnBrk="0">
                        <a:lnSpc>
                          <a:spcPct val="100000"/>
                        </a:lnSpc>
                        <a:spcBef>
                          <a:spcPts val="0"/>
                        </a:spcBef>
                      </a:pPr>
                      <a:r>
                        <a:rPr sz="800" spc="-10" dirty="0">
                          <a:solidFill>
                            <a:srgbClr val="000000">
                              <a:alpha val="100000"/>
                            </a:srgbClr>
                          </a:solidFill>
                          <a:latin typeface="Arial" panose="020B0604020202020204"/>
                          <a:ea typeface="Arial" panose="020B0604020202020204"/>
                          <a:cs typeface="Arial" panose="020B0604020202020204"/>
                        </a:rPr>
                        <a:t>100%O</a:t>
                      </a:r>
                      <a:r>
                        <a:rPr sz="800" spc="0" dirty="0">
                          <a:solidFill>
                            <a:srgbClr val="000000">
                              <a:alpha val="100000"/>
                            </a:srgbClr>
                          </a:solidFill>
                          <a:latin typeface="Arial" panose="020B0604020202020204"/>
                          <a:ea typeface="Arial" panose="020B0604020202020204"/>
                          <a:cs typeface="Arial" panose="020B0604020202020204"/>
                        </a:rPr>
                        <a:t>RR</a:t>
                      </a:r>
                      <a:r>
                        <a:rPr sz="800" spc="-10" dirty="0">
                          <a:solidFill>
                            <a:srgbClr val="000000">
                              <a:alpha val="100000"/>
                            </a:srgbClr>
                          </a:solidFill>
                          <a:latin typeface="Arial" panose="020B0604020202020204"/>
                          <a:ea typeface="Arial" panose="020B0604020202020204"/>
                          <a:cs typeface="Arial" panose="020B0604020202020204"/>
                        </a:rPr>
                        <a:t>,73</a:t>
                      </a:r>
                      <a:r>
                        <a:rPr sz="800" spc="0" dirty="0">
                          <a:solidFill>
                            <a:srgbClr val="000000">
                              <a:alpha val="100000"/>
                            </a:srgbClr>
                          </a:solidFill>
                          <a:latin typeface="Arial" panose="020B0604020202020204"/>
                          <a:ea typeface="Arial" panose="020B0604020202020204"/>
                          <a:cs typeface="Arial" panose="020B0604020202020204"/>
                        </a:rPr>
                        <a:t> </a:t>
                      </a:r>
                      <a:r>
                        <a:rPr sz="800" spc="-20" dirty="0">
                          <a:solidFill>
                            <a:srgbClr val="000000">
                              <a:alpha val="100000"/>
                            </a:srgbClr>
                          </a:solidFill>
                          <a:latin typeface="Arial" panose="020B0604020202020204"/>
                          <a:ea typeface="Arial" panose="020B0604020202020204"/>
                          <a:cs typeface="Arial" panose="020B0604020202020204"/>
                        </a:rPr>
                        <a:t>%C</a:t>
                      </a:r>
                      <a:r>
                        <a:rPr sz="800" spc="0" dirty="0">
                          <a:solidFill>
                            <a:srgbClr val="000000">
                              <a:alpha val="100000"/>
                            </a:srgbClr>
                          </a:solidFill>
                          <a:latin typeface="Arial" panose="020B0604020202020204"/>
                          <a:ea typeface="Arial" panose="020B0604020202020204"/>
                          <a:cs typeface="Arial" panose="020B0604020202020204"/>
                        </a:rPr>
                        <a:t>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800" dirty="0"/>
                    </a:p>
                    <a:p>
                      <a:pPr marL="137160" algn="l" rtl="0" eaLnBrk="0">
                        <a:lnSpc>
                          <a:spcPct val="97000"/>
                        </a:lnSpc>
                        <a:spcBef>
                          <a:spcPts val="0"/>
                        </a:spcBef>
                      </a:pPr>
                      <a:r>
                        <a:rPr sz="8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淋</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巴瘤</a:t>
                      </a:r>
                      <a:r>
                        <a:rPr sz="800" spc="0" dirty="0">
                          <a:solidFill>
                            <a:srgbClr val="000000">
                              <a:alpha val="100000"/>
                            </a:srgbClr>
                          </a:solidFill>
                          <a:latin typeface="Arial" panose="020B0604020202020204"/>
                          <a:ea typeface="Arial" panose="020B0604020202020204"/>
                          <a:cs typeface="Arial" panose="020B0604020202020204"/>
                        </a:rPr>
                        <a:t>I</a:t>
                      </a:r>
                      <a:r>
                        <a:rPr sz="8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325119">
                <a:tc>
                  <a:txBody>
                    <a:bodyPr/>
                    <a:lstStyle/>
                    <a:p>
                      <a:pPr algn="l" rtl="0" eaLnBrk="0">
                        <a:lnSpc>
                          <a:spcPct val="111000"/>
                        </a:lnSpc>
                      </a:pPr>
                      <a:endParaRPr lang="en-US" altLang="en-US" sz="700" dirty="0"/>
                    </a:p>
                    <a:p>
                      <a:pPr marL="118745" algn="l" rtl="0" eaLnBrk="0">
                        <a:lnSpc>
                          <a:spcPct val="98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亘喜生</a:t>
                      </a:r>
                      <a:r>
                        <a:rPr sz="9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162560"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CRISP</a:t>
                      </a:r>
                      <a:r>
                        <a:rPr sz="900" spc="0" dirty="0">
                          <a:solidFill>
                            <a:srgbClr val="FF0000">
                              <a:alpha val="100000"/>
                            </a:srgbClr>
                          </a:solidFill>
                          <a:latin typeface="Arial" panose="020B0604020202020204"/>
                          <a:ea typeface="Arial" panose="020B0604020202020204"/>
                          <a:cs typeface="Arial" panose="020B0604020202020204"/>
                        </a:rPr>
                        <a:t>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2000"/>
                        </a:lnSpc>
                      </a:pPr>
                      <a:endParaRPr lang="en-US" altLang="en-US" sz="700" dirty="0"/>
                    </a:p>
                    <a:p>
                      <a:pPr marL="222250" algn="l" rtl="0" eaLnBrk="0">
                        <a:lnSpc>
                          <a:spcPct val="97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FF0000">
                              <a:alpha val="100000"/>
                            </a:srgbClr>
                          </a:solidFill>
                          <a:latin typeface="Arial" panose="020B0604020202020204"/>
                          <a:ea typeface="Arial" panose="020B0604020202020204"/>
                          <a:cs typeface="Arial" panose="020B0604020202020204"/>
                        </a:rPr>
                        <a:t>T</a:t>
                      </a:r>
                      <a:r>
                        <a:rPr sz="900" spc="0" dirty="0">
                          <a:solidFill>
                            <a:srgbClr val="FF0000">
                              <a:alpha val="100000"/>
                            </a:srgbClr>
                          </a:solidFill>
                          <a:latin typeface="Arial" panose="020B0604020202020204"/>
                          <a:ea typeface="Arial" panose="020B0604020202020204"/>
                          <a:cs typeface="Arial" panose="020B0604020202020204"/>
                        </a:rPr>
                        <a:t>CR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2000"/>
                        </a:lnSpc>
                      </a:pPr>
                      <a:endParaRPr lang="en-US" altLang="en-US" sz="700" dirty="0"/>
                    </a:p>
                    <a:p>
                      <a:pPr marL="126365" algn="l" rtl="0" eaLnBrk="0">
                        <a:lnSpc>
                          <a:spcPct val="97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敲除</a:t>
                      </a:r>
                      <a:r>
                        <a:rPr sz="900" spc="0" dirty="0">
                          <a:solidFill>
                            <a:srgbClr val="FF0000">
                              <a:alpha val="100000"/>
                            </a:srgbClr>
                          </a:solidFill>
                          <a:latin typeface="Arial" panose="020B0604020202020204"/>
                          <a:ea typeface="Arial" panose="020B0604020202020204"/>
                          <a:cs typeface="Arial" panose="020B0604020202020204"/>
                        </a:rPr>
                        <a:t>CD</a:t>
                      </a:r>
                      <a:r>
                        <a:rPr sz="900" spc="-10" dirty="0">
                          <a:solidFill>
                            <a:srgbClr val="FF0000">
                              <a:alpha val="100000"/>
                            </a:srgbClr>
                          </a:solidFill>
                          <a:latin typeface="Arial" panose="020B0604020202020204"/>
                          <a:ea typeface="Arial" panose="020B0604020202020204"/>
                          <a:cs typeface="Arial" panose="020B0604020202020204"/>
                        </a:rPr>
                        <a:t>7</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5000"/>
                        </a:lnSpc>
                      </a:pPr>
                      <a:endParaRPr lang="en-US" altLang="en-US" sz="800" dirty="0"/>
                    </a:p>
                    <a:p>
                      <a:pPr marL="339090" algn="l" rtl="0" eaLnBrk="0">
                        <a:lnSpc>
                          <a:spcPct val="98000"/>
                        </a:lnSpc>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5000"/>
                        </a:lnSpc>
                      </a:pPr>
                      <a:endParaRPr lang="en-US" altLang="en-US" sz="800" dirty="0"/>
                    </a:p>
                    <a:p>
                      <a:pPr marL="317500" algn="l" rtl="0" eaLnBrk="0">
                        <a:lnSpc>
                          <a:spcPct val="98000"/>
                        </a:lnSpc>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199390"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GC502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83185"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C</a:t>
                      </a:r>
                      <a:r>
                        <a:rPr sz="900" spc="0" dirty="0">
                          <a:solidFill>
                            <a:srgbClr val="FF0000">
                              <a:alpha val="100000"/>
                            </a:srgbClr>
                          </a:solidFill>
                          <a:latin typeface="Arial" panose="020B0604020202020204"/>
                          <a:ea typeface="Arial" panose="020B0604020202020204"/>
                          <a:cs typeface="Arial" panose="020B0604020202020204"/>
                        </a:rPr>
                        <a:t>D</a:t>
                      </a:r>
                      <a:r>
                        <a:rPr sz="900" spc="-10" dirty="0">
                          <a:solidFill>
                            <a:srgbClr val="FF0000">
                              <a:alpha val="100000"/>
                            </a:srgbClr>
                          </a:solidFill>
                          <a:latin typeface="Arial" panose="020B0604020202020204"/>
                          <a:ea typeface="Arial" panose="020B0604020202020204"/>
                          <a:cs typeface="Arial" panose="020B0604020202020204"/>
                        </a:rPr>
                        <a:t>19/</a:t>
                      </a:r>
                      <a:r>
                        <a:rPr sz="900" spc="0" dirty="0">
                          <a:solidFill>
                            <a:srgbClr val="FF0000">
                              <a:alpha val="100000"/>
                            </a:srgbClr>
                          </a:solidFill>
                          <a:latin typeface="Arial" panose="020B0604020202020204"/>
                          <a:ea typeface="Arial" panose="020B0604020202020204"/>
                          <a:cs typeface="Arial" panose="020B0604020202020204"/>
                        </a:rPr>
                        <a:t>CD</a:t>
                      </a:r>
                      <a:r>
                        <a:rPr sz="900" spc="-10" dirty="0">
                          <a:solidFill>
                            <a:srgbClr val="FF0000">
                              <a:alpha val="100000"/>
                            </a:srgbClr>
                          </a:solidFill>
                          <a:latin typeface="Arial" panose="020B0604020202020204"/>
                          <a:ea typeface="Arial" panose="020B0604020202020204"/>
                          <a:cs typeface="Arial" panose="020B0604020202020204"/>
                        </a:rPr>
                        <a:t>7</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45000"/>
                        </a:lnSpc>
                      </a:pPr>
                      <a:endParaRPr lang="en-US" altLang="en-US" sz="200" dirty="0"/>
                    </a:p>
                    <a:p>
                      <a:pPr marL="52070" indent="18415" algn="l" rtl="0" eaLnBrk="0">
                        <a:lnSpc>
                          <a:spcPct val="100000"/>
                        </a:lnSpc>
                        <a:spcBef>
                          <a:spcPts val="0"/>
                        </a:spcBef>
                      </a:pPr>
                      <a:r>
                        <a:rPr sz="800" spc="-30" dirty="0">
                          <a:solidFill>
                            <a:srgbClr val="FF0000">
                              <a:alpha val="100000"/>
                            </a:srgbClr>
                          </a:solidFill>
                          <a:latin typeface="Arial" panose="020B0604020202020204"/>
                          <a:ea typeface="Arial" panose="020B0604020202020204"/>
                          <a:cs typeface="Arial" panose="020B0604020202020204"/>
                        </a:rPr>
                        <a:t>100%</a:t>
                      </a:r>
                      <a:r>
                        <a:rPr sz="800" spc="-10" dirty="0">
                          <a:solidFill>
                            <a:srgbClr val="FF0000">
                              <a:alpha val="100000"/>
                            </a:srgbClr>
                          </a:solidFill>
                          <a:latin typeface="Arial" panose="020B0604020202020204"/>
                          <a:ea typeface="Arial" panose="020B0604020202020204"/>
                          <a:cs typeface="Arial" panose="020B0604020202020204"/>
                        </a:rPr>
                        <a:t>O</a:t>
                      </a:r>
                      <a:r>
                        <a:rPr sz="800" spc="0" dirty="0">
                          <a:solidFill>
                            <a:srgbClr val="FF0000">
                              <a:alpha val="100000"/>
                            </a:srgbClr>
                          </a:solidFill>
                          <a:latin typeface="Arial" panose="020B0604020202020204"/>
                          <a:ea typeface="Arial" panose="020B0604020202020204"/>
                          <a:cs typeface="Arial" panose="020B0604020202020204"/>
                        </a:rPr>
                        <a:t>RR</a:t>
                      </a:r>
                      <a:r>
                        <a:rPr sz="800" spc="-30" dirty="0">
                          <a:solidFill>
                            <a:srgbClr val="FF0000">
                              <a:alpha val="100000"/>
                            </a:srgbClr>
                          </a:solidFill>
                          <a:latin typeface="Arial" panose="020B0604020202020204"/>
                          <a:ea typeface="Arial" panose="020B0604020202020204"/>
                          <a:cs typeface="Arial" panose="020B0604020202020204"/>
                        </a:rPr>
                        <a:t> </a:t>
                      </a:r>
                      <a:r>
                        <a:rPr sz="800" spc="-30" dirty="0">
                          <a:solidFill>
                            <a:srgbClr val="FF0000">
                              <a:alpha val="100000"/>
                            </a:srgbClr>
                          </a:solidFill>
                          <a:latin typeface="微软雅黑" panose="020B0503020204020204" charset="-122"/>
                          <a:ea typeface="微软雅黑" panose="020B0503020204020204" charset="-122"/>
                          <a:cs typeface="微软雅黑" panose="020B0503020204020204" charset="-122"/>
                        </a:rPr>
                        <a:t>，</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FF0000">
                              <a:alpha val="100000"/>
                            </a:srgbClr>
                          </a:solidFill>
                          <a:latin typeface="Arial" panose="020B0604020202020204"/>
                          <a:ea typeface="Arial" panose="020B0604020202020204"/>
                          <a:cs typeface="Arial" panose="020B0604020202020204"/>
                        </a:rPr>
                        <a:t>75%M</a:t>
                      </a:r>
                      <a:r>
                        <a:rPr sz="800" spc="0" dirty="0">
                          <a:solidFill>
                            <a:srgbClr val="FF0000">
                              <a:alpha val="100000"/>
                            </a:srgbClr>
                          </a:solidFill>
                          <a:latin typeface="Arial" panose="020B0604020202020204"/>
                          <a:ea typeface="Arial" panose="020B0604020202020204"/>
                          <a:cs typeface="Arial" panose="020B0604020202020204"/>
                        </a:rPr>
                        <a:t>RD</a:t>
                      </a:r>
                      <a:r>
                        <a:rPr sz="800" spc="-10" dirty="0">
                          <a:solidFill>
                            <a:srgbClr val="FF0000">
                              <a:alpha val="100000"/>
                            </a:srgbClr>
                          </a:solidFill>
                          <a:latin typeface="Arial" panose="020B0604020202020204"/>
                          <a:ea typeface="Arial" panose="020B0604020202020204"/>
                          <a:cs typeface="Arial" panose="020B0604020202020204"/>
                        </a:rPr>
                        <a:t>-</a:t>
                      </a:r>
                      <a:r>
                        <a:rPr sz="800" spc="0" dirty="0">
                          <a:solidFill>
                            <a:srgbClr val="FF0000">
                              <a:alpha val="100000"/>
                            </a:srgbClr>
                          </a:solidFill>
                          <a:latin typeface="Arial" panose="020B0604020202020204"/>
                          <a:ea typeface="Arial" panose="020B0604020202020204"/>
                          <a:cs typeface="Arial" panose="020B0604020202020204"/>
                        </a:rPr>
                        <a:t>CR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800" dirty="0"/>
                    </a:p>
                    <a:p>
                      <a:pPr marL="140335" algn="l" rtl="0" eaLnBrk="0">
                        <a:lnSpc>
                          <a:spcPct val="97000"/>
                        </a:lnSpc>
                        <a:spcBef>
                          <a:spcPts val="5"/>
                        </a:spcBef>
                      </a:pPr>
                      <a:r>
                        <a:rPr sz="800" spc="-10" dirty="0">
                          <a:solidFill>
                            <a:srgbClr val="FF0000">
                              <a:alpha val="100000"/>
                            </a:srgbClr>
                          </a:solidFill>
                          <a:latin typeface="Arial" panose="020B0604020202020204"/>
                          <a:ea typeface="Arial" panose="020B0604020202020204"/>
                          <a:cs typeface="Arial" panose="020B0604020202020204"/>
                        </a:rPr>
                        <a:t>B-</a:t>
                      </a:r>
                      <a:r>
                        <a:rPr sz="800" spc="0" dirty="0">
                          <a:solidFill>
                            <a:srgbClr val="FF0000">
                              <a:alpha val="100000"/>
                            </a:srgbClr>
                          </a:solidFill>
                          <a:latin typeface="Arial" panose="020B0604020202020204"/>
                          <a:ea typeface="Arial" panose="020B0604020202020204"/>
                          <a:cs typeface="Arial" panose="020B0604020202020204"/>
                        </a:rPr>
                        <a:t>ALL</a:t>
                      </a:r>
                      <a:r>
                        <a:rPr sz="800" spc="-10" dirty="0">
                          <a:solidFill>
                            <a:srgbClr val="FF0000">
                              <a:alpha val="100000"/>
                            </a:srgbClr>
                          </a:solidFill>
                          <a:latin typeface="Arial" panose="020B0604020202020204"/>
                          <a:ea typeface="Arial" panose="020B0604020202020204"/>
                          <a:cs typeface="Arial" panose="020B0604020202020204"/>
                        </a:rPr>
                        <a:t> </a:t>
                      </a:r>
                      <a:r>
                        <a:rPr sz="800" spc="0" dirty="0">
                          <a:solidFill>
                            <a:srgbClr val="FF0000">
                              <a:alpha val="100000"/>
                            </a:srgbClr>
                          </a:solidFill>
                          <a:latin typeface="Arial" panose="020B0604020202020204"/>
                          <a:ea typeface="Arial" panose="020B0604020202020204"/>
                          <a:cs typeface="Arial" panose="020B0604020202020204"/>
                        </a:rPr>
                        <a:t>I</a:t>
                      </a:r>
                      <a:r>
                        <a:rPr sz="8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325119">
                <a:tc rowSpan="2">
                  <a:txBody>
                    <a:bodyPr/>
                    <a:lstStyle/>
                    <a:p>
                      <a:pPr algn="l" rtl="0" eaLnBrk="0">
                        <a:lnSpc>
                          <a:spcPct val="184000"/>
                        </a:lnSpc>
                      </a:pPr>
                      <a:endParaRPr lang="en-US" altLang="en-US" sz="1000" dirty="0"/>
                    </a:p>
                    <a:p>
                      <a:pPr algn="l" rtl="0" eaLnBrk="0">
                        <a:lnSpc>
                          <a:spcPct val="7000"/>
                        </a:lnSpc>
                      </a:pPr>
                      <a:endParaRPr lang="en-US" altLang="en-US" sz="100" dirty="0"/>
                    </a:p>
                    <a:p>
                      <a:pPr marL="116205" algn="l" rtl="0" eaLnBrk="0">
                        <a:lnSpc>
                          <a:spcPct val="98000"/>
                        </a:lnSpc>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北</a:t>
                      </a:r>
                      <a:r>
                        <a:rPr sz="9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恒生物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rowSpan="2">
                  <a:txBody>
                    <a:bodyPr/>
                    <a:lstStyle/>
                    <a:p>
                      <a:pPr algn="l" rtl="0" eaLnBrk="0">
                        <a:lnSpc>
                          <a:spcPct val="187000"/>
                        </a:lnSpc>
                      </a:pPr>
                      <a:endParaRPr lang="en-US" altLang="en-US" sz="1000" dirty="0"/>
                    </a:p>
                    <a:p>
                      <a:pPr algn="l" rtl="0" eaLnBrk="0">
                        <a:lnSpc>
                          <a:spcPct val="9000"/>
                        </a:lnSpc>
                      </a:pPr>
                      <a:endParaRPr lang="en-US" altLang="en-US" sz="100" dirty="0"/>
                    </a:p>
                    <a:p>
                      <a:pPr marL="162560" algn="l" rtl="0" eaLnBrk="0">
                        <a:lnSpc>
                          <a:spcPct val="81000"/>
                        </a:lnSpc>
                      </a:pPr>
                      <a:r>
                        <a:rPr sz="900" spc="-10" dirty="0">
                          <a:solidFill>
                            <a:srgbClr val="FF0000">
                              <a:alpha val="100000"/>
                            </a:srgbClr>
                          </a:solidFill>
                          <a:latin typeface="Arial" panose="020B0604020202020204"/>
                          <a:ea typeface="Arial" panose="020B0604020202020204"/>
                          <a:cs typeface="Arial" panose="020B0604020202020204"/>
                        </a:rPr>
                        <a:t>CRISP</a:t>
                      </a:r>
                      <a:r>
                        <a:rPr sz="900" spc="0" dirty="0">
                          <a:solidFill>
                            <a:srgbClr val="FF0000">
                              <a:alpha val="100000"/>
                            </a:srgbClr>
                          </a:solidFill>
                          <a:latin typeface="Arial" panose="020B0604020202020204"/>
                          <a:ea typeface="Arial" panose="020B0604020202020204"/>
                          <a:cs typeface="Arial" panose="020B0604020202020204"/>
                        </a:rPr>
                        <a:t>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rowSpan="2">
                  <a:txBody>
                    <a:bodyPr/>
                    <a:lstStyle/>
                    <a:p>
                      <a:pPr algn="l" rtl="0" eaLnBrk="0">
                        <a:lnSpc>
                          <a:spcPct val="185000"/>
                        </a:lnSpc>
                      </a:pPr>
                      <a:endParaRPr lang="en-US" altLang="en-US" sz="1000" dirty="0"/>
                    </a:p>
                    <a:p>
                      <a:pPr marL="222250" algn="l" rtl="0" eaLnBrk="0">
                        <a:lnSpc>
                          <a:spcPct val="97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FF0000">
                              <a:alpha val="100000"/>
                            </a:srgbClr>
                          </a:solidFill>
                          <a:latin typeface="Arial" panose="020B0604020202020204"/>
                          <a:ea typeface="Arial" panose="020B0604020202020204"/>
                          <a:cs typeface="Arial" panose="020B0604020202020204"/>
                        </a:rPr>
                        <a:t>T</a:t>
                      </a:r>
                      <a:r>
                        <a:rPr sz="900" spc="0" dirty="0">
                          <a:solidFill>
                            <a:srgbClr val="FF0000">
                              <a:alpha val="100000"/>
                            </a:srgbClr>
                          </a:solidFill>
                          <a:latin typeface="Arial" panose="020B0604020202020204"/>
                          <a:ea typeface="Arial" panose="020B0604020202020204"/>
                          <a:cs typeface="Arial" panose="020B0604020202020204"/>
                        </a:rPr>
                        <a:t>CR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rowSpan="2">
                  <a:txBody>
                    <a:bodyPr/>
                    <a:lstStyle/>
                    <a:p>
                      <a:pPr algn="l" rtl="0" eaLnBrk="0">
                        <a:lnSpc>
                          <a:spcPct val="185000"/>
                        </a:lnSpc>
                      </a:pPr>
                      <a:endParaRPr lang="en-US" altLang="en-US" sz="1000" dirty="0"/>
                    </a:p>
                    <a:p>
                      <a:pPr marL="94615" algn="l" rtl="0" eaLnBrk="0">
                        <a:lnSpc>
                          <a:spcPct val="97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敲除</a:t>
                      </a:r>
                      <a:r>
                        <a:rPr sz="900" spc="0" dirty="0">
                          <a:solidFill>
                            <a:srgbClr val="FF0000">
                              <a:alpha val="100000"/>
                            </a:srgbClr>
                          </a:solidFill>
                          <a:latin typeface="Arial" panose="020B0604020202020204"/>
                          <a:ea typeface="Arial" panose="020B0604020202020204"/>
                          <a:cs typeface="Arial" panose="020B0604020202020204"/>
                        </a:rPr>
                        <a:t>CD52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rowSpan="2">
                  <a:txBody>
                    <a:bodyPr/>
                    <a:lstStyle/>
                    <a:p>
                      <a:pPr algn="l" rtl="0" eaLnBrk="0">
                        <a:lnSpc>
                          <a:spcPct val="190000"/>
                        </a:lnSpc>
                      </a:pPr>
                      <a:endParaRPr lang="en-US" altLang="en-US" sz="1000" dirty="0"/>
                    </a:p>
                    <a:p>
                      <a:pPr algn="l" rtl="0" eaLnBrk="0">
                        <a:lnSpc>
                          <a:spcPct val="7000"/>
                        </a:lnSpc>
                      </a:pPr>
                      <a:endParaRPr lang="en-US" altLang="en-US" sz="100" dirty="0"/>
                    </a:p>
                    <a:p>
                      <a:pPr marL="339090" algn="l" rtl="0" eaLnBrk="0">
                        <a:lnSpc>
                          <a:spcPct val="98000"/>
                        </a:lnSpc>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rowSpan="2">
                  <a:txBody>
                    <a:bodyPr/>
                    <a:lstStyle/>
                    <a:p>
                      <a:pPr algn="l" rtl="0" eaLnBrk="0">
                        <a:lnSpc>
                          <a:spcPct val="190000"/>
                        </a:lnSpc>
                      </a:pPr>
                      <a:endParaRPr lang="en-US" altLang="en-US" sz="1000" dirty="0"/>
                    </a:p>
                    <a:p>
                      <a:pPr algn="l" rtl="0" eaLnBrk="0">
                        <a:lnSpc>
                          <a:spcPct val="7000"/>
                        </a:lnSpc>
                      </a:pPr>
                      <a:endParaRPr lang="en-US" altLang="en-US" sz="100" dirty="0"/>
                    </a:p>
                    <a:p>
                      <a:pPr marL="317500" algn="l" rtl="0" eaLnBrk="0">
                        <a:lnSpc>
                          <a:spcPct val="98000"/>
                        </a:lnSpc>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1000"/>
                        </a:lnSpc>
                      </a:pPr>
                      <a:endParaRPr lang="en-US" altLang="en-US" sz="800" dirty="0"/>
                    </a:p>
                    <a:p>
                      <a:pPr marL="171450"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CTA101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1000"/>
                        </a:lnSpc>
                      </a:pPr>
                      <a:endParaRPr lang="en-US" altLang="en-US" sz="800" dirty="0"/>
                    </a:p>
                    <a:p>
                      <a:pPr marL="51435" algn="l" rtl="0" eaLnBrk="0">
                        <a:lnSpc>
                          <a:spcPct val="81000"/>
                        </a:lnSpc>
                        <a:spcBef>
                          <a:spcPts val="5"/>
                        </a:spcBef>
                      </a:pPr>
                      <a:r>
                        <a:rPr sz="900" spc="0" dirty="0">
                          <a:solidFill>
                            <a:srgbClr val="FF0000">
                              <a:alpha val="100000"/>
                            </a:srgbClr>
                          </a:solidFill>
                          <a:latin typeface="Arial" panose="020B0604020202020204"/>
                          <a:ea typeface="Arial" panose="020B0604020202020204"/>
                          <a:cs typeface="Arial" panose="020B0604020202020204"/>
                        </a:rPr>
                        <a:t>CD</a:t>
                      </a:r>
                      <a:r>
                        <a:rPr sz="900" spc="-10" dirty="0">
                          <a:solidFill>
                            <a:srgbClr val="FF0000">
                              <a:alpha val="100000"/>
                            </a:srgbClr>
                          </a:solidFill>
                          <a:latin typeface="Arial" panose="020B0604020202020204"/>
                          <a:ea typeface="Arial" panose="020B0604020202020204"/>
                          <a:cs typeface="Arial" panose="020B0604020202020204"/>
                        </a:rPr>
                        <a:t>19/</a:t>
                      </a:r>
                      <a:r>
                        <a:rPr sz="900" spc="0" dirty="0">
                          <a:solidFill>
                            <a:srgbClr val="FF0000">
                              <a:alpha val="100000"/>
                            </a:srgbClr>
                          </a:solidFill>
                          <a:latin typeface="Arial" panose="020B0604020202020204"/>
                          <a:ea typeface="Arial" panose="020B0604020202020204"/>
                          <a:cs typeface="Arial" panose="020B0604020202020204"/>
                        </a:rPr>
                        <a:t>CD</a:t>
                      </a:r>
                      <a:r>
                        <a:rPr sz="900" spc="-10" dirty="0">
                          <a:solidFill>
                            <a:srgbClr val="FF0000">
                              <a:alpha val="100000"/>
                            </a:srgbClr>
                          </a:solidFill>
                          <a:latin typeface="Arial" panose="020B0604020202020204"/>
                          <a:ea typeface="Arial" panose="020B0604020202020204"/>
                          <a:cs typeface="Arial" panose="020B0604020202020204"/>
                        </a:rPr>
                        <a:t>22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45000"/>
                        </a:lnSpc>
                      </a:pPr>
                      <a:endParaRPr lang="en-US" altLang="en-US" sz="200" dirty="0"/>
                    </a:p>
                    <a:p>
                      <a:pPr marL="285750" indent="-203835" algn="l" rtl="0" eaLnBrk="0">
                        <a:lnSpc>
                          <a:spcPct val="100000"/>
                        </a:lnSpc>
                      </a:pPr>
                      <a:r>
                        <a:rPr sz="800" spc="-10" dirty="0">
                          <a:solidFill>
                            <a:srgbClr val="FF0000">
                              <a:alpha val="100000"/>
                            </a:srgbClr>
                          </a:solidFill>
                          <a:latin typeface="Arial" panose="020B0604020202020204"/>
                          <a:ea typeface="Arial" panose="020B0604020202020204"/>
                          <a:cs typeface="Arial" panose="020B0604020202020204"/>
                        </a:rPr>
                        <a:t>83.</a:t>
                      </a:r>
                      <a:r>
                        <a:rPr sz="800" spc="0" dirty="0">
                          <a:solidFill>
                            <a:srgbClr val="FF0000">
                              <a:alpha val="100000"/>
                            </a:srgbClr>
                          </a:solidFill>
                          <a:latin typeface="Arial" panose="020B0604020202020204"/>
                          <a:ea typeface="Arial" panose="020B0604020202020204"/>
                          <a:cs typeface="Arial" panose="020B0604020202020204"/>
                        </a:rPr>
                        <a:t>3%MRD-</a:t>
                      </a:r>
                      <a:r>
                        <a:rPr sz="800" spc="0" dirty="0">
                          <a:solidFill>
                            <a:srgbClr val="FF0000">
                              <a:alpha val="100000"/>
                            </a:srgbClr>
                          </a:solidFill>
                          <a:latin typeface="Arial" panose="020B0604020202020204"/>
                          <a:ea typeface="Arial" panose="020B0604020202020204"/>
                          <a:cs typeface="Arial" panose="020B0604020202020204"/>
                        </a:rPr>
                        <a:t>   </a:t>
                      </a:r>
                      <a:r>
                        <a:rPr sz="800" spc="-10" dirty="0">
                          <a:solidFill>
                            <a:srgbClr val="FF0000">
                              <a:alpha val="100000"/>
                            </a:srgbClr>
                          </a:solidFill>
                          <a:latin typeface="Arial" panose="020B0604020202020204"/>
                          <a:ea typeface="Arial" panose="020B0604020202020204"/>
                          <a:cs typeface="Arial" panose="020B0604020202020204"/>
                        </a:rPr>
                        <a:t>CR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800" dirty="0"/>
                    </a:p>
                    <a:p>
                      <a:pPr marL="137160" algn="l" rtl="0" eaLnBrk="0">
                        <a:lnSpc>
                          <a:spcPct val="97000"/>
                        </a:lnSpc>
                        <a:spcBef>
                          <a:spcPts val="5"/>
                        </a:spcBef>
                      </a:pPr>
                      <a:r>
                        <a:rPr sz="8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淋</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巴瘤</a:t>
                      </a:r>
                      <a:r>
                        <a:rPr sz="800" spc="0" dirty="0">
                          <a:solidFill>
                            <a:srgbClr val="FF0000">
                              <a:alpha val="100000"/>
                            </a:srgbClr>
                          </a:solidFill>
                          <a:latin typeface="Arial" panose="020B0604020202020204"/>
                          <a:ea typeface="Arial" panose="020B0604020202020204"/>
                          <a:cs typeface="Arial" panose="020B0604020202020204"/>
                        </a:rPr>
                        <a:t>I</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325119">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800" dirty="0"/>
                    </a:p>
                    <a:p>
                      <a:pPr marL="154940" algn="l" rtl="0" eaLnBrk="0">
                        <a:lnSpc>
                          <a:spcPct val="80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RD13-01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1000"/>
                        </a:lnSpc>
                      </a:pPr>
                      <a:endParaRPr lang="en-US" altLang="en-US" sz="800" dirty="0"/>
                    </a:p>
                    <a:p>
                      <a:pPr marL="245110" algn="l" rtl="0" eaLnBrk="0">
                        <a:lnSpc>
                          <a:spcPct val="81000"/>
                        </a:lnSpc>
                        <a:spcBef>
                          <a:spcPts val="5"/>
                        </a:spcBef>
                      </a:pPr>
                      <a:r>
                        <a:rPr sz="900" spc="-20" dirty="0">
                          <a:solidFill>
                            <a:srgbClr val="FF0000">
                              <a:alpha val="100000"/>
                            </a:srgbClr>
                          </a:solidFill>
                          <a:latin typeface="Arial" panose="020B0604020202020204"/>
                          <a:ea typeface="Arial" panose="020B0604020202020204"/>
                          <a:cs typeface="Arial" panose="020B0604020202020204"/>
                        </a:rPr>
                        <a:t>C</a:t>
                      </a:r>
                      <a:r>
                        <a:rPr sz="900" spc="0" dirty="0">
                          <a:solidFill>
                            <a:srgbClr val="FF0000">
                              <a:alpha val="100000"/>
                            </a:srgbClr>
                          </a:solidFill>
                          <a:latin typeface="Arial" panose="020B0604020202020204"/>
                          <a:ea typeface="Arial" panose="020B0604020202020204"/>
                          <a:cs typeface="Arial" panose="020B0604020202020204"/>
                        </a:rPr>
                        <a:t>D</a:t>
                      </a:r>
                      <a:r>
                        <a:rPr sz="900" spc="-20" dirty="0">
                          <a:solidFill>
                            <a:srgbClr val="FF0000">
                              <a:alpha val="100000"/>
                            </a:srgbClr>
                          </a:solidFill>
                          <a:latin typeface="Arial" panose="020B0604020202020204"/>
                          <a:ea typeface="Arial" panose="020B0604020202020204"/>
                          <a:cs typeface="Arial" panose="020B0604020202020204"/>
                        </a:rPr>
                        <a:t>7</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45000"/>
                        </a:lnSpc>
                      </a:pPr>
                      <a:endParaRPr lang="en-US" altLang="en-US" sz="200" dirty="0"/>
                    </a:p>
                    <a:p>
                      <a:pPr marL="182245" indent="-89535" algn="l" rtl="0" eaLnBrk="0">
                        <a:lnSpc>
                          <a:spcPct val="100000"/>
                        </a:lnSpc>
                        <a:spcBef>
                          <a:spcPts val="0"/>
                        </a:spcBef>
                      </a:pPr>
                      <a:r>
                        <a:rPr sz="800" spc="-10" dirty="0">
                          <a:solidFill>
                            <a:srgbClr val="FF0000">
                              <a:alpha val="100000"/>
                            </a:srgbClr>
                          </a:solidFill>
                          <a:latin typeface="Arial" panose="020B0604020202020204"/>
                          <a:ea typeface="Arial" panose="020B0604020202020204"/>
                          <a:cs typeface="Arial" panose="020B0604020202020204"/>
                        </a:rPr>
                        <a:t>82%</a:t>
                      </a:r>
                      <a:r>
                        <a:rPr sz="800" spc="0" dirty="0">
                          <a:solidFill>
                            <a:srgbClr val="FF0000">
                              <a:alpha val="100000"/>
                            </a:srgbClr>
                          </a:solidFill>
                          <a:latin typeface="Arial" panose="020B0604020202020204"/>
                          <a:ea typeface="Arial" panose="020B0604020202020204"/>
                          <a:cs typeface="Arial" panose="020B0604020202020204"/>
                        </a:rPr>
                        <a:t>ORR</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FF0000">
                              <a:alpha val="100000"/>
                            </a:srgbClr>
                          </a:solidFill>
                          <a:latin typeface="Arial" panose="020B0604020202020204"/>
                          <a:ea typeface="Arial" panose="020B0604020202020204"/>
                          <a:cs typeface="Arial" panose="020B0604020202020204"/>
                        </a:rPr>
                        <a:t>64%</a:t>
                      </a:r>
                      <a:r>
                        <a:rPr sz="800" spc="0" dirty="0">
                          <a:solidFill>
                            <a:srgbClr val="FF0000">
                              <a:alpha val="100000"/>
                            </a:srgbClr>
                          </a:solidFill>
                          <a:latin typeface="Arial" panose="020B0604020202020204"/>
                          <a:ea typeface="Arial" panose="020B0604020202020204"/>
                          <a:cs typeface="Arial" panose="020B0604020202020204"/>
                        </a:rPr>
                        <a:t>CR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800" dirty="0"/>
                    </a:p>
                    <a:p>
                      <a:pPr marL="20955" algn="l" rtl="0" eaLnBrk="0">
                        <a:lnSpc>
                          <a:spcPct val="97000"/>
                        </a:lnSpc>
                        <a:spcBef>
                          <a:spcPts val="5"/>
                        </a:spcBef>
                      </a:pPr>
                      <a:r>
                        <a:rPr sz="800" spc="0" dirty="0">
                          <a:solidFill>
                            <a:srgbClr val="FF0000">
                              <a:alpha val="100000"/>
                            </a:srgbClr>
                          </a:solidFill>
                          <a:latin typeface="Arial" panose="020B0604020202020204"/>
                          <a:ea typeface="Arial" panose="020B0604020202020204"/>
                          <a:cs typeface="Arial" panose="020B0604020202020204"/>
                        </a:rPr>
                        <a:t>B</a:t>
                      </a:r>
                      <a:r>
                        <a:rPr sz="800" spc="-10" dirty="0">
                          <a:solidFill>
                            <a:srgbClr val="FF0000">
                              <a:alpha val="100000"/>
                            </a:srgbClr>
                          </a:solidFill>
                          <a:latin typeface="Arial" panose="020B0604020202020204"/>
                          <a:ea typeface="Arial" panose="020B0604020202020204"/>
                          <a:cs typeface="Arial" panose="020B0604020202020204"/>
                        </a:rPr>
                        <a:t>-</a:t>
                      </a:r>
                      <a:r>
                        <a:rPr sz="800" spc="0" dirty="0">
                          <a:solidFill>
                            <a:srgbClr val="FF0000">
                              <a:alpha val="100000"/>
                            </a:srgbClr>
                          </a:solidFill>
                          <a:latin typeface="Arial" panose="020B0604020202020204"/>
                          <a:ea typeface="Arial" panose="020B0604020202020204"/>
                          <a:cs typeface="Arial" panose="020B0604020202020204"/>
                        </a:rPr>
                        <a:t>ALL</a:t>
                      </a:r>
                      <a:r>
                        <a:rPr sz="800" spc="-10" dirty="0">
                          <a:solidFill>
                            <a:srgbClr val="FF0000">
                              <a:alpha val="100000"/>
                            </a:srgbClr>
                          </a:solidFill>
                          <a:latin typeface="Arial" panose="020B0604020202020204"/>
                          <a:ea typeface="Arial" panose="020B0604020202020204"/>
                          <a:cs typeface="Arial" panose="020B0604020202020204"/>
                        </a:rPr>
                        <a:t>/</a:t>
                      </a:r>
                      <a:r>
                        <a:rPr sz="800" spc="0" dirty="0">
                          <a:solidFill>
                            <a:srgbClr val="FF0000">
                              <a:alpha val="100000"/>
                            </a:srgbClr>
                          </a:solidFill>
                          <a:latin typeface="Arial" panose="020B0604020202020204"/>
                          <a:ea typeface="Arial" panose="020B0604020202020204"/>
                          <a:cs typeface="Arial" panose="020B0604020202020204"/>
                        </a:rPr>
                        <a:t>AML</a:t>
                      </a:r>
                      <a:r>
                        <a:rPr sz="800" spc="-10" dirty="0">
                          <a:solidFill>
                            <a:srgbClr val="FF0000">
                              <a:alpha val="100000"/>
                            </a:srgbClr>
                          </a:solidFill>
                          <a:latin typeface="Arial" panose="020B0604020202020204"/>
                          <a:ea typeface="Arial" panose="020B0604020202020204"/>
                          <a:cs typeface="Arial" panose="020B0604020202020204"/>
                        </a:rPr>
                        <a:t> </a:t>
                      </a:r>
                      <a:r>
                        <a:rPr sz="800" spc="0" dirty="0">
                          <a:solidFill>
                            <a:srgbClr val="FF0000">
                              <a:alpha val="100000"/>
                            </a:srgbClr>
                          </a:solidFill>
                          <a:latin typeface="Arial" panose="020B0604020202020204"/>
                          <a:ea typeface="Arial" panose="020B0604020202020204"/>
                          <a:cs typeface="Arial" panose="020B0604020202020204"/>
                        </a:rPr>
                        <a:t>I</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r h="325119">
                <a:tc>
                  <a:txBody>
                    <a:bodyPr/>
                    <a:lstStyle/>
                    <a:p>
                      <a:pPr algn="l" rtl="0" eaLnBrk="0">
                        <a:lnSpc>
                          <a:spcPct val="111000"/>
                        </a:lnSpc>
                      </a:pPr>
                      <a:endParaRPr lang="en-US" altLang="en-US" sz="700" dirty="0"/>
                    </a:p>
                    <a:p>
                      <a:pPr marL="116205" algn="l" rtl="0" eaLnBrk="0">
                        <a:lnSpc>
                          <a:spcPct val="98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科</a:t>
                      </a:r>
                      <a:r>
                        <a:rPr sz="9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济药业</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162560"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CRISP</a:t>
                      </a:r>
                      <a:r>
                        <a:rPr sz="900" spc="0" dirty="0">
                          <a:solidFill>
                            <a:srgbClr val="FF0000">
                              <a:alpha val="100000"/>
                            </a:srgbClr>
                          </a:solidFill>
                          <a:latin typeface="Arial" panose="020B0604020202020204"/>
                          <a:ea typeface="Arial" panose="020B0604020202020204"/>
                          <a:cs typeface="Arial" panose="020B0604020202020204"/>
                        </a:rPr>
                        <a:t>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2000"/>
                        </a:lnSpc>
                      </a:pPr>
                      <a:endParaRPr lang="en-US" altLang="en-US" sz="700" dirty="0"/>
                    </a:p>
                    <a:p>
                      <a:pPr marL="222250" algn="l" rtl="0" eaLnBrk="0">
                        <a:lnSpc>
                          <a:spcPct val="97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FF0000">
                              <a:alpha val="100000"/>
                            </a:srgbClr>
                          </a:solidFill>
                          <a:latin typeface="Arial" panose="020B0604020202020204"/>
                          <a:ea typeface="Arial" panose="020B0604020202020204"/>
                          <a:cs typeface="Arial" panose="020B0604020202020204"/>
                        </a:rPr>
                        <a:t>T</a:t>
                      </a:r>
                      <a:r>
                        <a:rPr sz="900" spc="0" dirty="0">
                          <a:solidFill>
                            <a:srgbClr val="FF0000">
                              <a:alpha val="100000"/>
                            </a:srgbClr>
                          </a:solidFill>
                          <a:latin typeface="Arial" panose="020B0604020202020204"/>
                          <a:ea typeface="Arial" panose="020B0604020202020204"/>
                          <a:cs typeface="Arial" panose="020B0604020202020204"/>
                        </a:rPr>
                        <a:t>CR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2000"/>
                        </a:lnSpc>
                      </a:pPr>
                      <a:endParaRPr lang="en-US" altLang="en-US" sz="700" dirty="0"/>
                    </a:p>
                    <a:p>
                      <a:pPr marL="95885" algn="l" rtl="0" eaLnBrk="0">
                        <a:lnSpc>
                          <a:spcPct val="97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敲除</a:t>
                      </a:r>
                      <a:r>
                        <a:rPr sz="900" spc="-10" dirty="0">
                          <a:solidFill>
                            <a:srgbClr val="FF0000">
                              <a:alpha val="100000"/>
                            </a:srgbClr>
                          </a:solidFill>
                          <a:latin typeface="Arial" panose="020B0604020202020204"/>
                          <a:ea typeface="Arial" panose="020B0604020202020204"/>
                          <a:cs typeface="Arial" panose="020B0604020202020204"/>
                        </a:rPr>
                        <a:t>MH</a:t>
                      </a:r>
                      <a:r>
                        <a:rPr sz="900" spc="0" dirty="0">
                          <a:solidFill>
                            <a:srgbClr val="FF0000">
                              <a:alpha val="100000"/>
                            </a:srgbClr>
                          </a:solidFill>
                          <a:latin typeface="Arial" panose="020B0604020202020204"/>
                          <a:ea typeface="Arial" panose="020B0604020202020204"/>
                          <a:cs typeface="Arial" panose="020B0604020202020204"/>
                        </a:rPr>
                        <a:t>CI</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5000"/>
                        </a:lnSpc>
                      </a:pPr>
                      <a:endParaRPr lang="en-US" altLang="en-US" sz="800" dirty="0"/>
                    </a:p>
                    <a:p>
                      <a:pPr marL="66040" algn="l" rtl="0" eaLnBrk="0">
                        <a:lnSpc>
                          <a:spcPct val="81000"/>
                        </a:lnSpc>
                        <a:spcBef>
                          <a:spcPts val="5"/>
                        </a:spcBef>
                      </a:pPr>
                      <a:r>
                        <a:rPr sz="800" spc="-10" dirty="0">
                          <a:solidFill>
                            <a:srgbClr val="FF0000">
                              <a:alpha val="100000"/>
                            </a:srgbClr>
                          </a:solidFill>
                          <a:latin typeface="Arial" panose="020B0604020202020204"/>
                          <a:ea typeface="Arial" panose="020B0604020202020204"/>
                          <a:cs typeface="Arial" panose="020B0604020202020204"/>
                        </a:rPr>
                        <a:t>NK</a:t>
                      </a:r>
                      <a:r>
                        <a:rPr sz="800" spc="0" dirty="0">
                          <a:solidFill>
                            <a:srgbClr val="FF0000">
                              <a:alpha val="100000"/>
                            </a:srgbClr>
                          </a:solidFill>
                          <a:latin typeface="Arial" panose="020B0604020202020204"/>
                          <a:ea typeface="Arial" panose="020B0604020202020204"/>
                          <a:cs typeface="Arial" panose="020B0604020202020204"/>
                        </a:rPr>
                        <a:t>G</a:t>
                      </a:r>
                      <a:r>
                        <a:rPr sz="800" spc="-10" dirty="0">
                          <a:solidFill>
                            <a:srgbClr val="FF0000">
                              <a:alpha val="100000"/>
                            </a:srgbClr>
                          </a:solidFill>
                          <a:latin typeface="Arial" panose="020B0604020202020204"/>
                          <a:ea typeface="Arial" panose="020B0604020202020204"/>
                          <a:cs typeface="Arial" panose="020B0604020202020204"/>
                        </a:rPr>
                        <a:t>2</a:t>
                      </a:r>
                      <a:r>
                        <a:rPr sz="800" spc="0" dirty="0">
                          <a:solidFill>
                            <a:srgbClr val="FF0000">
                              <a:alpha val="100000"/>
                            </a:srgbClr>
                          </a:solidFill>
                          <a:latin typeface="Arial" panose="020B0604020202020204"/>
                          <a:ea typeface="Arial" panose="020B0604020202020204"/>
                          <a:cs typeface="Arial" panose="020B0604020202020204"/>
                        </a:rPr>
                        <a:t>A</a:t>
                      </a:r>
                      <a:r>
                        <a:rPr sz="800" spc="-10" dirty="0">
                          <a:solidFill>
                            <a:srgbClr val="FF0000">
                              <a:alpha val="100000"/>
                            </a:srgbClr>
                          </a:solidFill>
                          <a:latin typeface="Arial" panose="020B0604020202020204"/>
                          <a:ea typeface="Arial" panose="020B0604020202020204"/>
                          <a:cs typeface="Arial" panose="020B0604020202020204"/>
                        </a:rPr>
                        <a:t> </a:t>
                      </a:r>
                      <a:r>
                        <a:rPr sz="800" spc="0" dirty="0">
                          <a:solidFill>
                            <a:srgbClr val="FF0000">
                              <a:alpha val="100000"/>
                            </a:srgbClr>
                          </a:solidFill>
                          <a:latin typeface="Arial" panose="020B0604020202020204"/>
                          <a:ea typeface="Arial" panose="020B0604020202020204"/>
                          <a:cs typeface="Arial" panose="020B0604020202020204"/>
                        </a:rPr>
                        <a:t>CAR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5000"/>
                        </a:lnSpc>
                      </a:pPr>
                      <a:endParaRPr lang="en-US" altLang="en-US" sz="800" dirty="0"/>
                    </a:p>
                    <a:p>
                      <a:pPr marL="317500" algn="l" rtl="0" eaLnBrk="0">
                        <a:lnSpc>
                          <a:spcPct val="98000"/>
                        </a:lnSpc>
                        <a:spcBef>
                          <a:spcPts val="0"/>
                        </a:spcBef>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177165"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C</a:t>
                      </a:r>
                      <a:r>
                        <a:rPr sz="900" spc="0" dirty="0">
                          <a:solidFill>
                            <a:srgbClr val="FF0000">
                              <a:alpha val="100000"/>
                            </a:srgbClr>
                          </a:solidFill>
                          <a:latin typeface="Arial" panose="020B0604020202020204"/>
                          <a:ea typeface="Arial" panose="020B0604020202020204"/>
                          <a:cs typeface="Arial" panose="020B0604020202020204"/>
                        </a:rPr>
                        <a:t>T</a:t>
                      </a:r>
                      <a:r>
                        <a:rPr sz="900" spc="-10" dirty="0">
                          <a:solidFill>
                            <a:srgbClr val="FF0000">
                              <a:alpha val="100000"/>
                            </a:srgbClr>
                          </a:solidFill>
                          <a:latin typeface="Arial" panose="020B0604020202020204"/>
                          <a:ea typeface="Arial" panose="020B0604020202020204"/>
                          <a:cs typeface="Arial" panose="020B0604020202020204"/>
                        </a:rPr>
                        <a:t>0590</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800" dirty="0"/>
                    </a:p>
                    <a:p>
                      <a:pPr marL="198755" algn="l" rtl="0" eaLnBrk="0">
                        <a:lnSpc>
                          <a:spcPct val="81000"/>
                        </a:lnSpc>
                        <a:spcBef>
                          <a:spcPts val="5"/>
                        </a:spcBef>
                      </a:pPr>
                      <a:r>
                        <a:rPr sz="900" spc="-20" dirty="0">
                          <a:solidFill>
                            <a:srgbClr val="FF0000">
                              <a:alpha val="100000"/>
                            </a:srgbClr>
                          </a:solidFill>
                          <a:latin typeface="Arial" panose="020B0604020202020204"/>
                          <a:ea typeface="Arial" panose="020B0604020202020204"/>
                          <a:cs typeface="Arial" panose="020B0604020202020204"/>
                        </a:rPr>
                        <a:t>BCM</a:t>
                      </a:r>
                      <a:r>
                        <a:rPr sz="900" spc="-10" dirty="0">
                          <a:solidFill>
                            <a:srgbClr val="FF0000">
                              <a:alpha val="100000"/>
                            </a:srgbClr>
                          </a:solidFill>
                          <a:latin typeface="Arial" panose="020B0604020202020204"/>
                          <a:ea typeface="Arial" panose="020B0604020202020204"/>
                          <a:cs typeface="Arial" panose="020B0604020202020204"/>
                        </a:rPr>
                        <a:t>A</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800" dirty="0"/>
                    </a:p>
                    <a:p>
                      <a:pPr marL="198120" algn="l" rtl="0" eaLnBrk="0">
                        <a:lnSpc>
                          <a:spcPct val="97000"/>
                        </a:lnSpc>
                        <a:spcBef>
                          <a:spcPts val="5"/>
                        </a:spcBef>
                      </a:pPr>
                      <a:r>
                        <a:rPr sz="800" spc="-20" dirty="0">
                          <a:solidFill>
                            <a:srgbClr val="FF0000">
                              <a:alpha val="100000"/>
                            </a:srgbClr>
                          </a:solidFill>
                          <a:latin typeface="Arial" panose="020B0604020202020204"/>
                          <a:ea typeface="Arial" panose="020B0604020202020204"/>
                          <a:cs typeface="Arial" panose="020B0604020202020204"/>
                        </a:rPr>
                        <a:t>M</a:t>
                      </a:r>
                      <a:r>
                        <a:rPr sz="800" spc="0" dirty="0">
                          <a:solidFill>
                            <a:srgbClr val="FF0000">
                              <a:alpha val="100000"/>
                            </a:srgbClr>
                          </a:solidFill>
                          <a:latin typeface="Arial" panose="020B0604020202020204"/>
                          <a:ea typeface="Arial" panose="020B0604020202020204"/>
                          <a:cs typeface="Arial" panose="020B0604020202020204"/>
                        </a:rPr>
                        <a:t>M</a:t>
                      </a:r>
                      <a:r>
                        <a:rPr sz="800" spc="-20" dirty="0">
                          <a:solidFill>
                            <a:srgbClr val="FF0000">
                              <a:alpha val="100000"/>
                            </a:srgbClr>
                          </a:solidFill>
                          <a:latin typeface="Arial" panose="020B0604020202020204"/>
                          <a:ea typeface="Arial" panose="020B0604020202020204"/>
                          <a:cs typeface="Arial" panose="020B0604020202020204"/>
                        </a:rPr>
                        <a:t> </a:t>
                      </a:r>
                      <a:r>
                        <a:rPr sz="800" spc="0" dirty="0">
                          <a:solidFill>
                            <a:srgbClr val="FF0000">
                              <a:alpha val="100000"/>
                            </a:srgbClr>
                          </a:solidFill>
                          <a:latin typeface="Arial" panose="020B0604020202020204"/>
                          <a:ea typeface="Arial" panose="020B0604020202020204"/>
                          <a:cs typeface="Arial" panose="020B0604020202020204"/>
                        </a:rPr>
                        <a:t>I</a:t>
                      </a:r>
                      <a:r>
                        <a:rPr sz="800" spc="-2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331469">
                <a:tc>
                  <a:txBody>
                    <a:bodyPr/>
                    <a:lstStyle/>
                    <a:p>
                      <a:pPr algn="l" rtl="0" eaLnBrk="0">
                        <a:lnSpc>
                          <a:spcPct val="112000"/>
                        </a:lnSpc>
                      </a:pPr>
                      <a:endParaRPr lang="en-US" altLang="en-US" sz="700" dirty="0"/>
                    </a:p>
                    <a:p>
                      <a:pPr marL="115570" algn="l" rtl="0" eaLnBrk="0">
                        <a:lnSpc>
                          <a:spcPct val="97000"/>
                        </a:lnSpc>
                        <a:spcBef>
                          <a:spcPts val="0"/>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方</a:t>
                      </a:r>
                      <a:r>
                        <a:rPr sz="9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德门达</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1000"/>
                        </a:lnSpc>
                      </a:pPr>
                      <a:endParaRPr lang="en-US" altLang="en-US" sz="800" dirty="0"/>
                    </a:p>
                    <a:p>
                      <a:pPr marL="17145" algn="l" rtl="0" eaLnBrk="0">
                        <a:lnSpc>
                          <a:spcPct val="98000"/>
                        </a:lnSpc>
                        <a:spcBef>
                          <a:spcPts val="5"/>
                        </a:spcBef>
                      </a:pPr>
                      <a:r>
                        <a:rPr sz="8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膜</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蛋白胞内滞留</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11000"/>
                        </a:lnSpc>
                      </a:pPr>
                      <a:endParaRPr lang="en-US" altLang="en-US" sz="700" dirty="0"/>
                    </a:p>
                    <a:p>
                      <a:pPr marL="106680" algn="l" rtl="0" eaLnBrk="0">
                        <a:lnSpc>
                          <a:spcPct val="97000"/>
                        </a:lnSpc>
                        <a:spcBef>
                          <a:spcPts val="5"/>
                        </a:spcBef>
                      </a:pPr>
                      <a:r>
                        <a:rPr sz="9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避免</a:t>
                      </a:r>
                      <a:r>
                        <a:rPr sz="900" spc="0" dirty="0">
                          <a:solidFill>
                            <a:srgbClr val="FF0000">
                              <a:alpha val="100000"/>
                            </a:srgbClr>
                          </a:solidFill>
                          <a:latin typeface="Arial" panose="020B0604020202020204"/>
                          <a:ea typeface="Arial" panose="020B0604020202020204"/>
                          <a:cs typeface="Arial" panose="020B0604020202020204"/>
                        </a:rPr>
                        <a:t>TCR</a:t>
                      </a:r>
                      <a:r>
                        <a:rPr sz="9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上膜</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4000"/>
                        </a:lnSpc>
                      </a:pPr>
                      <a:endParaRPr lang="en-US" altLang="en-US" sz="800" dirty="0"/>
                    </a:p>
                    <a:p>
                      <a:pPr algn="l" rtl="0" eaLnBrk="0">
                        <a:lnSpc>
                          <a:spcPct val="7000"/>
                        </a:lnSpc>
                      </a:pPr>
                      <a:endParaRPr lang="en-US" altLang="en-US" sz="100" dirty="0"/>
                    </a:p>
                    <a:p>
                      <a:pPr marL="339090" algn="l" rtl="0" eaLnBrk="0">
                        <a:lnSpc>
                          <a:spcPct val="98000"/>
                        </a:lnSpc>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4000"/>
                        </a:lnSpc>
                      </a:pPr>
                      <a:endParaRPr lang="en-US" altLang="en-US" sz="800" dirty="0"/>
                    </a:p>
                    <a:p>
                      <a:pPr algn="l" rtl="0" eaLnBrk="0">
                        <a:lnSpc>
                          <a:spcPct val="7000"/>
                        </a:lnSpc>
                      </a:pPr>
                      <a:endParaRPr lang="en-US" altLang="en-US" sz="100" dirty="0"/>
                    </a:p>
                    <a:p>
                      <a:pPr marL="339090" algn="l" rtl="0" eaLnBrk="0">
                        <a:lnSpc>
                          <a:spcPct val="98000"/>
                        </a:lnSpc>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4000"/>
                        </a:lnSpc>
                      </a:pPr>
                      <a:endParaRPr lang="en-US" altLang="en-US" sz="800" dirty="0"/>
                    </a:p>
                    <a:p>
                      <a:pPr algn="l" rtl="0" eaLnBrk="0">
                        <a:lnSpc>
                          <a:spcPct val="7000"/>
                        </a:lnSpc>
                      </a:pPr>
                      <a:endParaRPr lang="en-US" altLang="en-US" sz="100" dirty="0"/>
                    </a:p>
                    <a:p>
                      <a:pPr marL="317500" algn="l" rtl="0" eaLnBrk="0">
                        <a:lnSpc>
                          <a:spcPct val="98000"/>
                        </a:lnSpc>
                      </a:pPr>
                      <a:r>
                        <a:rPr sz="800" spc="0" dirty="0">
                          <a:solidFill>
                            <a:srgbClr val="FF0000">
                              <a:alpha val="100000"/>
                            </a:srgbClr>
                          </a:solidFill>
                          <a:latin typeface="Arial" panose="020B0604020202020204"/>
                          <a:ea typeface="Arial" panose="020B0604020202020204"/>
                          <a:cs typeface="Arial" panose="020B0604020202020204"/>
                        </a:rPr>
                        <a:t>/</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1000"/>
                        </a:lnSpc>
                      </a:pPr>
                      <a:endParaRPr lang="en-US" altLang="en-US" sz="800" dirty="0"/>
                    </a:p>
                    <a:p>
                      <a:pPr marL="12700"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T</a:t>
                      </a:r>
                      <a:r>
                        <a:rPr sz="900" spc="0" dirty="0">
                          <a:solidFill>
                            <a:srgbClr val="FF0000">
                              <a:alpha val="100000"/>
                            </a:srgbClr>
                          </a:solidFill>
                          <a:latin typeface="Arial" panose="020B0604020202020204"/>
                          <a:ea typeface="Arial" panose="020B0604020202020204"/>
                          <a:cs typeface="Arial" panose="020B0604020202020204"/>
                        </a:rPr>
                        <a:t>hisCART</a:t>
                      </a:r>
                      <a:r>
                        <a:rPr sz="900" spc="-10" dirty="0">
                          <a:solidFill>
                            <a:srgbClr val="FF0000">
                              <a:alpha val="100000"/>
                            </a:srgbClr>
                          </a:solidFill>
                          <a:latin typeface="Arial" panose="020B0604020202020204"/>
                          <a:ea typeface="Arial" panose="020B0604020202020204"/>
                          <a:cs typeface="Arial" panose="020B0604020202020204"/>
                        </a:rPr>
                        <a:t>19</a:t>
                      </a:r>
                      <a:r>
                        <a:rPr sz="900" spc="0" dirty="0">
                          <a:solidFill>
                            <a:srgbClr val="FF0000">
                              <a:alpha val="100000"/>
                            </a:srgbClr>
                          </a:solidFill>
                          <a:latin typeface="Arial" panose="020B0604020202020204"/>
                          <a:ea typeface="Arial" panose="020B0604020202020204"/>
                          <a:cs typeface="Arial" panose="020B0604020202020204"/>
                        </a:rPr>
                        <a:t>A</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1000"/>
                        </a:lnSpc>
                      </a:pPr>
                      <a:endParaRPr lang="en-US" altLang="en-US" sz="800" dirty="0"/>
                    </a:p>
                    <a:p>
                      <a:pPr marL="213360" algn="l" rtl="0" eaLnBrk="0">
                        <a:lnSpc>
                          <a:spcPct val="81000"/>
                        </a:lnSpc>
                        <a:spcBef>
                          <a:spcPts val="5"/>
                        </a:spcBef>
                      </a:pPr>
                      <a:r>
                        <a:rPr sz="900" spc="-10" dirty="0">
                          <a:solidFill>
                            <a:srgbClr val="FF0000">
                              <a:alpha val="100000"/>
                            </a:srgbClr>
                          </a:solidFill>
                          <a:latin typeface="Arial" panose="020B0604020202020204"/>
                          <a:ea typeface="Arial" panose="020B0604020202020204"/>
                          <a:cs typeface="Arial" panose="020B0604020202020204"/>
                        </a:rPr>
                        <a:t>C</a:t>
                      </a:r>
                      <a:r>
                        <a:rPr sz="900" spc="0" dirty="0">
                          <a:solidFill>
                            <a:srgbClr val="FF0000">
                              <a:alpha val="100000"/>
                            </a:srgbClr>
                          </a:solidFill>
                          <a:latin typeface="Arial" panose="020B0604020202020204"/>
                          <a:ea typeface="Arial" panose="020B0604020202020204"/>
                          <a:cs typeface="Arial" panose="020B0604020202020204"/>
                        </a:rPr>
                        <a:t>D</a:t>
                      </a:r>
                      <a:r>
                        <a:rPr sz="900" spc="-20" dirty="0">
                          <a:solidFill>
                            <a:srgbClr val="FF0000">
                              <a:alpha val="100000"/>
                            </a:srgbClr>
                          </a:solidFill>
                          <a:latin typeface="Arial" panose="020B0604020202020204"/>
                          <a:ea typeface="Arial" panose="020B0604020202020204"/>
                          <a:cs typeface="Arial" panose="020B0604020202020204"/>
                        </a:rPr>
                        <a:t>19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41000"/>
                        </a:lnSpc>
                      </a:pPr>
                      <a:endParaRPr lang="en-US" altLang="en-US" sz="200" dirty="0"/>
                    </a:p>
                    <a:p>
                      <a:pPr marL="139700" indent="-69215" algn="l" rtl="0" eaLnBrk="0">
                        <a:lnSpc>
                          <a:spcPct val="101000"/>
                        </a:lnSpc>
                        <a:spcBef>
                          <a:spcPts val="0"/>
                        </a:spcBef>
                      </a:pPr>
                      <a:r>
                        <a:rPr sz="800" spc="-20" dirty="0">
                          <a:solidFill>
                            <a:srgbClr val="FF0000">
                              <a:alpha val="100000"/>
                            </a:srgbClr>
                          </a:solidFill>
                          <a:latin typeface="Arial" panose="020B0604020202020204"/>
                          <a:ea typeface="Arial" panose="020B0604020202020204"/>
                          <a:cs typeface="Arial" panose="020B0604020202020204"/>
                        </a:rPr>
                        <a:t>100%</a:t>
                      </a:r>
                      <a:r>
                        <a:rPr sz="800" spc="0" dirty="0">
                          <a:solidFill>
                            <a:srgbClr val="FF0000">
                              <a:alpha val="100000"/>
                            </a:srgbClr>
                          </a:solidFill>
                          <a:latin typeface="Arial" panose="020B0604020202020204"/>
                          <a:ea typeface="Arial" panose="020B0604020202020204"/>
                          <a:cs typeface="Arial" panose="020B0604020202020204"/>
                        </a:rPr>
                        <a:t>ORR</a:t>
                      </a:r>
                      <a:r>
                        <a:rPr sz="8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    </a:t>
                      </a:r>
                      <a:r>
                        <a:rPr sz="800" spc="-10" dirty="0">
                          <a:solidFill>
                            <a:srgbClr val="FF0000">
                              <a:alpha val="100000"/>
                            </a:srgbClr>
                          </a:solidFill>
                          <a:latin typeface="Arial" panose="020B0604020202020204"/>
                          <a:ea typeface="Arial" panose="020B0604020202020204"/>
                          <a:cs typeface="Arial" panose="020B0604020202020204"/>
                        </a:rPr>
                        <a:t>83.</a:t>
                      </a:r>
                      <a:r>
                        <a:rPr sz="800" spc="0" dirty="0">
                          <a:solidFill>
                            <a:srgbClr val="FF0000">
                              <a:alpha val="100000"/>
                            </a:srgbClr>
                          </a:solidFill>
                          <a:latin typeface="Arial" panose="020B0604020202020204"/>
                          <a:ea typeface="Arial" panose="020B0604020202020204"/>
                          <a:cs typeface="Arial" panose="020B0604020202020204"/>
                        </a:rPr>
                        <a:t>3%CR</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c>
                  <a:txBody>
                    <a:bodyPr/>
                    <a:lstStyle/>
                    <a:p>
                      <a:pPr algn="l" rtl="0" eaLnBrk="0">
                        <a:lnSpc>
                          <a:spcPct val="102000"/>
                        </a:lnSpc>
                      </a:pPr>
                      <a:endParaRPr lang="en-US" altLang="en-US" sz="800" dirty="0"/>
                    </a:p>
                    <a:p>
                      <a:pPr marL="137160" algn="l" rtl="0" eaLnBrk="0">
                        <a:lnSpc>
                          <a:spcPct val="97000"/>
                        </a:lnSpc>
                        <a:spcBef>
                          <a:spcPts val="5"/>
                        </a:spcBef>
                      </a:pPr>
                      <a:r>
                        <a:rPr sz="80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淋</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巴瘤</a:t>
                      </a:r>
                      <a:r>
                        <a:rPr sz="800" spc="0" dirty="0">
                          <a:solidFill>
                            <a:srgbClr val="FF0000">
                              <a:alpha val="100000"/>
                            </a:srgbClr>
                          </a:solidFill>
                          <a:latin typeface="Arial" panose="020B0604020202020204"/>
                          <a:ea typeface="Arial" panose="020B0604020202020204"/>
                          <a:cs typeface="Arial" panose="020B0604020202020204"/>
                        </a:rPr>
                        <a:t>I</a:t>
                      </a:r>
                      <a:r>
                        <a:rPr sz="8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8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E9EDF4"/>
                    </a:solidFill>
                  </a:tcPr>
                </a:tc>
              </a:tr>
            </a:tbl>
          </a:graphicData>
        </a:graphic>
      </p:graphicFrame>
      <p:pic>
        <p:nvPicPr>
          <p:cNvPr id="917" name="picture 917"/>
          <p:cNvPicPr>
            <a:picLocks noChangeAspect="1"/>
          </p:cNvPicPr>
          <p:nvPr/>
        </p:nvPicPr>
        <p:blipFill>
          <a:blip r:embed="rId1"/>
          <a:stretch>
            <a:fillRect/>
          </a:stretch>
        </p:blipFill>
        <p:spPr>
          <a:xfrm rot="21600000">
            <a:off x="8229600" y="2951988"/>
            <a:ext cx="3508247" cy="2599944"/>
          </a:xfrm>
          <a:prstGeom prst="rect">
            <a:avLst/>
          </a:prstGeom>
        </p:spPr>
      </p:pic>
      <p:sp>
        <p:nvSpPr>
          <p:cNvPr id="918" name="textbox 918"/>
          <p:cNvSpPr/>
          <p:nvPr/>
        </p:nvSpPr>
        <p:spPr>
          <a:xfrm>
            <a:off x="551179" y="1087069"/>
            <a:ext cx="11104880" cy="751205"/>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97000"/>
              </a:lnSpc>
            </a:pPr>
            <a:r>
              <a:rPr sz="1200" spc="-30" dirty="0">
                <a:solidFill>
                  <a:srgbClr val="0B4EA2">
                    <a:alpha val="100000"/>
                  </a:srgbClr>
                </a:solidFill>
                <a:latin typeface="Wingdings" panose="05000000000000000000"/>
                <a:ea typeface="Wingdings" panose="05000000000000000000"/>
                <a:cs typeface="Wingdings" panose="05000000000000000000"/>
              </a:rPr>
              <a:t>1</a:t>
            </a:r>
            <a:r>
              <a:rPr sz="1200" spc="-30" dirty="0">
                <a:solidFill>
                  <a:srgbClr val="0B4EA2">
                    <a:alpha val="100000"/>
                  </a:srgbClr>
                </a:solidFill>
                <a:latin typeface="Wingdings" panose="05000000000000000000"/>
                <a:ea typeface="Wingdings" panose="05000000000000000000"/>
                <a:cs typeface="Wingdings" panose="05000000000000000000"/>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困扰</a:t>
            </a:r>
            <a:r>
              <a:rPr sz="1200" spc="0" dirty="0">
                <a:solidFill>
                  <a:srgbClr val="000000">
                    <a:alpha val="100000"/>
                  </a:srgbClr>
                </a:solidFill>
                <a:latin typeface="Arial" panose="020B0604020202020204"/>
                <a:ea typeface="Arial" panose="020B0604020202020204"/>
                <a:cs typeface="Arial" panose="020B0604020202020204"/>
              </a:rPr>
              <a:t>CAR</a:t>
            </a:r>
            <a:r>
              <a:rPr sz="1200" spc="-3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的两大难题</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，实体瘤</a:t>
            </a:r>
            <a:r>
              <a:rPr sz="1200" spc="0" dirty="0">
                <a:solidFill>
                  <a:srgbClr val="000000">
                    <a:alpha val="100000"/>
                  </a:srgbClr>
                </a:solidFill>
                <a:latin typeface="Arial" panose="020B0604020202020204"/>
                <a:ea typeface="Arial" panose="020B0604020202020204"/>
                <a:cs typeface="Arial" panose="020B0604020202020204"/>
              </a:rPr>
              <a:t>CAR</a:t>
            </a:r>
            <a:r>
              <a:rPr sz="1200" spc="-3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和异体</a:t>
            </a:r>
            <a:r>
              <a:rPr sz="1200" spc="0" dirty="0">
                <a:solidFill>
                  <a:srgbClr val="000000">
                    <a:alpha val="100000"/>
                  </a:srgbClr>
                </a:solidFill>
                <a:latin typeface="Arial" panose="020B0604020202020204"/>
                <a:ea typeface="Arial" panose="020B0604020202020204"/>
                <a:cs typeface="Arial" panose="020B0604020202020204"/>
              </a:rPr>
              <a:t>CAR</a:t>
            </a:r>
            <a:r>
              <a:rPr sz="1200" spc="-3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a:t>
            </a:r>
            <a:r>
              <a:rPr sz="1200" spc="-30" dirty="0">
                <a:solidFill>
                  <a:srgbClr val="000000">
                    <a:alpha val="100000"/>
                  </a:srgbClr>
                </a:solidFill>
                <a:latin typeface="Arial" panose="020B0604020202020204"/>
                <a:ea typeface="Arial" panose="020B0604020202020204"/>
                <a:cs typeface="Arial" panose="020B0604020202020204"/>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，都处在已经或者正在突破的阶段。中国公司有望参与甚至引领这些技术突破</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，并最终分享全球市场。</a:t>
            </a:r>
            <a:endParaRPr lang="en-US" altLang="en-US" sz="1200" dirty="0"/>
          </a:p>
          <a:p>
            <a:pPr marL="12700" algn="l" rtl="0" eaLnBrk="0">
              <a:lnSpc>
                <a:spcPct val="94000"/>
              </a:lnSpc>
              <a:spcBef>
                <a:spcPts val="765"/>
              </a:spcBef>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科济药业的</a:t>
            </a:r>
            <a:r>
              <a:rPr sz="1200" spc="0" dirty="0">
                <a:solidFill>
                  <a:srgbClr val="000000">
                    <a:alpha val="100000"/>
                  </a:srgbClr>
                </a:solidFill>
                <a:latin typeface="Arial" panose="020B0604020202020204"/>
                <a:ea typeface="Arial" panose="020B0604020202020204"/>
                <a:cs typeface="Arial" panose="020B0604020202020204"/>
              </a:rPr>
              <a:t>CT</a:t>
            </a:r>
            <a:r>
              <a:rPr sz="1200" spc="-10" dirty="0">
                <a:solidFill>
                  <a:srgbClr val="000000">
                    <a:alpha val="100000"/>
                  </a:srgbClr>
                </a:solidFill>
                <a:latin typeface="Arial" panose="020B0604020202020204"/>
                <a:ea typeface="Arial" panose="020B0604020202020204"/>
                <a:cs typeface="Arial" panose="020B0604020202020204"/>
              </a:rPr>
              <a:t>041</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正在开展胃癌末线</a:t>
            </a:r>
            <a:r>
              <a:rPr sz="1200" spc="0" dirty="0">
                <a:solidFill>
                  <a:srgbClr val="000000">
                    <a:alpha val="100000"/>
                  </a:srgbClr>
                </a:solidFill>
                <a:latin typeface="Arial" panose="020B0604020202020204"/>
                <a:ea typeface="Arial" panose="020B0604020202020204"/>
                <a:cs typeface="Arial" panose="020B0604020202020204"/>
              </a:rPr>
              <a:t>II</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期注册研究</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10" dirty="0">
                <a:solidFill>
                  <a:srgbClr val="000000">
                    <a:alpha val="100000"/>
                  </a:srgbClr>
                </a:solidFill>
                <a:latin typeface="Arial" panose="020B0604020202020204"/>
                <a:ea typeface="Arial" panose="020B0604020202020204"/>
                <a:cs typeface="Arial" panose="020B0604020202020204"/>
              </a:rPr>
              <a:t>50-60%</a:t>
            </a:r>
            <a:r>
              <a:rPr sz="1200" spc="0" dirty="0">
                <a:solidFill>
                  <a:srgbClr val="000000">
                    <a:alpha val="100000"/>
                  </a:srgbClr>
                </a:solidFill>
                <a:latin typeface="Arial" panose="020B0604020202020204"/>
                <a:ea typeface="Arial" panose="020B0604020202020204"/>
                <a:cs typeface="Arial" panose="020B0604020202020204"/>
              </a:rPr>
              <a:t>ORR</a:t>
            </a:r>
            <a:r>
              <a:rPr sz="1200" spc="-10" dirty="0">
                <a:solidFill>
                  <a:srgbClr val="000000">
                    <a:alpha val="100000"/>
                  </a:srgbClr>
                </a:solidFill>
                <a:latin typeface="Arial" panose="020B0604020202020204"/>
                <a:ea typeface="Arial" panose="020B0604020202020204"/>
                <a:cs typeface="Arial" panose="020B0604020202020204"/>
              </a:rPr>
              <a:t>,10-12</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月</a:t>
            </a:r>
            <a:r>
              <a:rPr sz="1200" spc="0" dirty="0">
                <a:solidFill>
                  <a:srgbClr val="000000">
                    <a:alpha val="100000"/>
                  </a:srgbClr>
                </a:solidFill>
                <a:latin typeface="Arial" panose="020B0604020202020204"/>
                <a:ea typeface="Arial" panose="020B0604020202020204"/>
                <a:cs typeface="Arial" panose="020B0604020202020204"/>
              </a:rPr>
              <a:t>OS</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，有望成为首个获</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批的实体瘤</a:t>
            </a:r>
            <a:r>
              <a:rPr sz="1200" spc="0" dirty="0">
                <a:solidFill>
                  <a:srgbClr val="000000">
                    <a:alpha val="100000"/>
                  </a:srgbClr>
                </a:solidFill>
                <a:latin typeface="Arial" panose="020B0604020202020204"/>
                <a:ea typeface="Arial" panose="020B0604020202020204"/>
                <a:cs typeface="Arial" panose="020B0604020202020204"/>
              </a:rPr>
              <a:t>CAR-T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algn="l" rtl="0" eaLnBrk="0">
              <a:lnSpc>
                <a:spcPct val="110000"/>
              </a:lnSpc>
            </a:pPr>
            <a:endParaRPr lang="en-US" altLang="en-US" sz="600" dirty="0"/>
          </a:p>
          <a:p>
            <a:pPr marL="12700" algn="l" rtl="0" eaLnBrk="0">
              <a:lnSpc>
                <a:spcPct val="97000"/>
              </a:lnSpc>
              <a:spcBef>
                <a:spcPts val="5"/>
              </a:spcBef>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多款异体</a:t>
            </a:r>
            <a:r>
              <a:rPr sz="1200" spc="0" dirty="0">
                <a:solidFill>
                  <a:srgbClr val="000000">
                    <a:alpha val="100000"/>
                  </a:srgbClr>
                </a:solidFill>
                <a:latin typeface="Arial" panose="020B0604020202020204"/>
                <a:ea typeface="Arial" panose="020B0604020202020204"/>
                <a:cs typeface="Arial" panose="020B0604020202020204"/>
              </a:rPr>
              <a:t>CAR</a:t>
            </a:r>
            <a:r>
              <a:rPr sz="1200" spc="-1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取得了和自体</a:t>
            </a:r>
            <a:r>
              <a:rPr sz="1200" spc="0" dirty="0">
                <a:solidFill>
                  <a:srgbClr val="000000">
                    <a:alpha val="100000"/>
                  </a:srgbClr>
                </a:solidFill>
                <a:latin typeface="Arial" panose="020B0604020202020204"/>
                <a:ea typeface="Arial" panose="020B0604020202020204"/>
                <a:cs typeface="Arial" panose="020B0604020202020204"/>
              </a:rPr>
              <a:t>CAR</a:t>
            </a:r>
            <a:r>
              <a:rPr sz="1200" spc="-1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可比的初步疗效</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和安全性数据。其中，</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CTX110</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Arial" panose="020B0604020202020204"/>
                <a:ea typeface="Arial" panose="020B0604020202020204"/>
                <a:cs typeface="Arial" panose="020B0604020202020204"/>
              </a:rPr>
              <a:t>ALLO-501A</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Arial" panose="020B0604020202020204"/>
                <a:ea typeface="Arial" panose="020B0604020202020204"/>
                <a:cs typeface="Arial" panose="020B0604020202020204"/>
              </a:rPr>
              <a:t>ALLO-715</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200" spc="0" dirty="0">
                <a:solidFill>
                  <a:srgbClr val="000000">
                    <a:alpha val="100000"/>
                  </a:srgbClr>
                </a:solidFill>
                <a:latin typeface="Arial" panose="020B0604020202020204"/>
                <a:ea typeface="Arial" panose="020B0604020202020204"/>
                <a:cs typeface="Arial" panose="020B0604020202020204"/>
              </a:rPr>
              <a:t>CB-010</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获得了</a:t>
            </a:r>
            <a:r>
              <a:rPr sz="1200" spc="0" dirty="0">
                <a:solidFill>
                  <a:srgbClr val="000000">
                    <a:alpha val="100000"/>
                  </a:srgbClr>
                </a:solidFill>
                <a:latin typeface="Arial" panose="020B0604020202020204"/>
                <a:ea typeface="Arial" panose="020B0604020202020204"/>
                <a:cs typeface="Arial" panose="020B0604020202020204"/>
              </a:rPr>
              <a:t>RMAT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认证，</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CTX110</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200" spc="0" dirty="0">
                <a:solidFill>
                  <a:srgbClr val="000000">
                    <a:alpha val="100000"/>
                  </a:srgbClr>
                </a:solidFill>
                <a:latin typeface="Arial" panose="020B0604020202020204"/>
                <a:ea typeface="Arial" panose="020B0604020202020204"/>
                <a:cs typeface="Arial" panose="020B0604020202020204"/>
              </a:rPr>
              <a:t>ALLO-</a:t>
            </a:r>
            <a:endParaRPr lang="en-US" altLang="en-US" sz="1200" dirty="0"/>
          </a:p>
        </p:txBody>
      </p:sp>
      <p:sp>
        <p:nvSpPr>
          <p:cNvPr id="919" name="textbox 919"/>
          <p:cNvSpPr/>
          <p:nvPr/>
        </p:nvSpPr>
        <p:spPr>
          <a:xfrm>
            <a:off x="629208" y="380517"/>
            <a:ext cx="6168390" cy="38100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中国公司有望引领异体</a:t>
            </a:r>
            <a:r>
              <a:rPr sz="2400" b="1" spc="0" dirty="0">
                <a:solidFill>
                  <a:srgbClr val="0B4EA2">
                    <a:alpha val="100000"/>
                  </a:srgbClr>
                </a:solidFill>
                <a:latin typeface="Arial" panose="020B0604020202020204"/>
                <a:ea typeface="Arial" panose="020B0604020202020204"/>
                <a:cs typeface="Arial" panose="020B0604020202020204"/>
              </a:rPr>
              <a:t>CAR</a:t>
            </a:r>
            <a:r>
              <a:rPr sz="2400" b="1" spc="-10" dirty="0">
                <a:solidFill>
                  <a:srgbClr val="0B4EA2">
                    <a:alpha val="100000"/>
                  </a:srgbClr>
                </a:solidFill>
                <a:latin typeface="Arial" panose="020B0604020202020204"/>
                <a:ea typeface="Arial" panose="020B0604020202020204"/>
                <a:cs typeface="Arial" panose="020B0604020202020204"/>
              </a:rPr>
              <a:t>-</a:t>
            </a:r>
            <a:r>
              <a:rPr sz="2400" b="1" spc="0" dirty="0">
                <a:solidFill>
                  <a:srgbClr val="0B4EA2">
                    <a:alpha val="100000"/>
                  </a:srgbClr>
                </a:solidFill>
                <a:latin typeface="Arial" panose="020B0604020202020204"/>
                <a:ea typeface="Arial" panose="020B0604020202020204"/>
                <a:cs typeface="Arial" panose="020B0604020202020204"/>
              </a:rPr>
              <a:t>T</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和</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实体瘤</a:t>
            </a:r>
            <a:r>
              <a:rPr sz="2400" b="1" spc="0" dirty="0">
                <a:solidFill>
                  <a:srgbClr val="0B4EA2">
                    <a:alpha val="100000"/>
                  </a:srgbClr>
                </a:solidFill>
                <a:latin typeface="Arial" panose="020B0604020202020204"/>
                <a:ea typeface="Arial" panose="020B0604020202020204"/>
                <a:cs typeface="Arial" panose="020B0604020202020204"/>
              </a:rPr>
              <a:t>CAR-T</a:t>
            </a:r>
            <a:endParaRPr lang="en-US" altLang="en-US" sz="2400" dirty="0"/>
          </a:p>
        </p:txBody>
      </p:sp>
      <p:sp>
        <p:nvSpPr>
          <p:cNvPr id="920" name="textbox 920"/>
          <p:cNvSpPr/>
          <p:nvPr/>
        </p:nvSpPr>
        <p:spPr>
          <a:xfrm>
            <a:off x="341892" y="6633659"/>
            <a:ext cx="11317605" cy="189229"/>
          </a:xfrm>
          <a:prstGeom prst="rect">
            <a:avLst/>
          </a:prstGeom>
        </p:spPr>
        <p:txBody>
          <a:bodyPr vert="horz" wrap="square" lIns="0" tIns="0" rIns="0" bIns="0"/>
          <a:lstStyle/>
          <a:p>
            <a:pPr algn="l" rtl="0" eaLnBrk="0">
              <a:lnSpc>
                <a:spcPct val="83000"/>
              </a:lnSpc>
            </a:pPr>
            <a:r>
              <a:rPr lang="en-US" sz="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600" spc="20" baseline="12000" dirty="0">
                <a:solidFill>
                  <a:srgbClr val="898989">
                    <a:alpha val="100000"/>
                  </a:srgbClr>
                </a:solidFill>
                <a:latin typeface="Arial" panose="020B0604020202020204"/>
                <a:ea typeface="Arial" panose="020B0604020202020204"/>
                <a:cs typeface="Arial" panose="020B0604020202020204"/>
              </a:rPr>
              <a:t>25</a:t>
            </a:r>
            <a:r>
              <a:rPr sz="1000" spc="20" dirty="0">
                <a:solidFill>
                  <a:srgbClr val="898989">
                    <a:alpha val="100000"/>
                  </a:srgbClr>
                </a:solidFill>
                <a:latin typeface="Arial" panose="020B0604020202020204"/>
                <a:ea typeface="Arial" panose="020B0604020202020204"/>
                <a:cs typeface="Arial" panose="020B0604020202020204"/>
              </a:rPr>
              <a:t>         </a:t>
            </a:r>
            <a:r>
              <a:rPr sz="1000" spc="0" dirty="0">
                <a:solidFill>
                  <a:srgbClr val="898989">
                    <a:alpha val="100000"/>
                  </a:srgbClr>
                </a:solidFill>
                <a:latin typeface="Arial" panose="020B0604020202020204"/>
                <a:ea typeface="Arial" panose="020B0604020202020204"/>
                <a:cs typeface="Arial" panose="020B0604020202020204"/>
              </a:rPr>
              <a:t>                                                                                        </a:t>
            </a:r>
            <a:r>
              <a:rPr sz="1300" spc="0" baseline="14000" dirty="0">
                <a:solidFill>
                  <a:srgbClr val="58595B">
                    <a:alpha val="100000"/>
                  </a:srgbClr>
                </a:solidFill>
                <a:latin typeface="微软雅黑" panose="020B0503020204020204" charset="-122"/>
                <a:ea typeface="微软雅黑" panose="020B0503020204020204" charset="-122"/>
                <a:cs typeface="微软雅黑" panose="020B0503020204020204" charset="-122"/>
              </a:rPr>
              <a:t>资料来源：各公司财报和官网，</a:t>
            </a:r>
            <a:r>
              <a:rPr sz="800" spc="0" dirty="0">
                <a:solidFill>
                  <a:srgbClr val="58595B">
                    <a:alpha val="100000"/>
                  </a:srgbClr>
                </a:solidFill>
                <a:latin typeface="微软雅黑" panose="020B0503020204020204" charset="-122"/>
                <a:ea typeface="微软雅黑" panose="020B0503020204020204" charset="-122"/>
                <a:cs typeface="微软雅黑" panose="020B0503020204020204" charset="-122"/>
              </a:rPr>
              <a:t>  </a:t>
            </a:r>
            <a:r>
              <a:rPr sz="1300" spc="0" baseline="14000" dirty="0">
                <a:solidFill>
                  <a:srgbClr val="58595B">
                    <a:alpha val="100000"/>
                  </a:srgbClr>
                </a:solidFill>
                <a:latin typeface="微软雅黑" panose="020B0503020204020204" charset="-122"/>
                <a:ea typeface="微软雅黑" panose="020B0503020204020204" charset="-122"/>
                <a:cs typeface="微软雅黑" panose="020B0503020204020204" charset="-122"/>
              </a:rPr>
              <a:t>华创证券</a:t>
            </a:r>
            <a:endParaRPr lang="en-US" altLang="en-US" sz="845" dirty="0"/>
          </a:p>
        </p:txBody>
      </p:sp>
      <p:pic>
        <p:nvPicPr>
          <p:cNvPr id="921" name="picture 921"/>
          <p:cNvPicPr>
            <a:picLocks noChangeAspect="1"/>
          </p:cNvPicPr>
          <p:nvPr/>
        </p:nvPicPr>
        <p:blipFill>
          <a:blip r:embed="rId2"/>
          <a:stretch>
            <a:fillRect/>
          </a:stretch>
        </p:blipFill>
        <p:spPr>
          <a:xfrm rot="21600000">
            <a:off x="9143" y="859535"/>
            <a:ext cx="12182856" cy="89915"/>
          </a:xfrm>
          <a:prstGeom prst="rect">
            <a:avLst/>
          </a:prstGeom>
        </p:spPr>
      </p:pic>
      <p:sp>
        <p:nvSpPr>
          <p:cNvPr id="923" name="textbox 923"/>
          <p:cNvSpPr/>
          <p:nvPr/>
        </p:nvSpPr>
        <p:spPr>
          <a:xfrm>
            <a:off x="545541" y="2527757"/>
            <a:ext cx="2423795" cy="20256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7000"/>
              </a:lnSpc>
            </a:pP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全球进度领先的异体</a:t>
            </a:r>
            <a:r>
              <a:rPr sz="1200" b="1" spc="-10" dirty="0">
                <a:solidFill>
                  <a:srgbClr val="0B4EA2">
                    <a:alpha val="100000"/>
                  </a:srgbClr>
                </a:solidFill>
                <a:latin typeface="Arial" panose="020B0604020202020204"/>
                <a:ea typeface="Arial" panose="020B0604020202020204"/>
                <a:cs typeface="Arial" panose="020B0604020202020204"/>
              </a:rPr>
              <a:t>CA</a:t>
            </a:r>
            <a:r>
              <a:rPr sz="1200" b="1" spc="0" dirty="0">
                <a:solidFill>
                  <a:srgbClr val="0B4EA2">
                    <a:alpha val="100000"/>
                  </a:srgbClr>
                </a:solidFill>
                <a:latin typeface="Arial" panose="020B0604020202020204"/>
                <a:ea typeface="Arial" panose="020B0604020202020204"/>
                <a:cs typeface="Arial" panose="020B0604020202020204"/>
              </a:rPr>
              <a:t>R</a:t>
            </a:r>
            <a:r>
              <a:rPr sz="1200" b="1" spc="-10" dirty="0">
                <a:solidFill>
                  <a:srgbClr val="0B4EA2">
                    <a:alpha val="100000"/>
                  </a:srgbClr>
                </a:solidFill>
                <a:latin typeface="Arial" panose="020B0604020202020204"/>
                <a:ea typeface="Arial" panose="020B0604020202020204"/>
                <a:cs typeface="Arial" panose="020B0604020202020204"/>
              </a:rPr>
              <a:t>-</a:t>
            </a:r>
            <a:r>
              <a:rPr sz="1200" b="1" spc="0" dirty="0">
                <a:solidFill>
                  <a:srgbClr val="0B4EA2">
                    <a:alpha val="100000"/>
                  </a:srgbClr>
                </a:solidFill>
                <a:latin typeface="Arial" panose="020B0604020202020204"/>
                <a:ea typeface="Arial" panose="020B0604020202020204"/>
                <a:cs typeface="Arial" panose="020B0604020202020204"/>
              </a:rPr>
              <a:t>T</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产品</a:t>
            </a:r>
            <a:endParaRPr lang="en-US" altLang="en-US" sz="1200" dirty="0"/>
          </a:p>
        </p:txBody>
      </p:sp>
      <p:sp>
        <p:nvSpPr>
          <p:cNvPr id="924" name="textbox 924"/>
          <p:cNvSpPr/>
          <p:nvPr/>
        </p:nvSpPr>
        <p:spPr>
          <a:xfrm>
            <a:off x="8227695" y="2566873"/>
            <a:ext cx="2152650" cy="202564"/>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97000"/>
              </a:lnSpc>
            </a:pP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1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科济药业</a:t>
            </a:r>
            <a:r>
              <a:rPr sz="1200" b="1" spc="0" dirty="0">
                <a:solidFill>
                  <a:srgbClr val="0B4EA2">
                    <a:alpha val="100000"/>
                  </a:srgbClr>
                </a:solidFill>
                <a:latin typeface="Arial" panose="020B0604020202020204"/>
                <a:ea typeface="Arial" panose="020B0604020202020204"/>
                <a:cs typeface="Arial" panose="020B0604020202020204"/>
              </a:rPr>
              <a:t>CT</a:t>
            </a:r>
            <a:r>
              <a:rPr sz="1200" b="1" spc="-10" dirty="0">
                <a:solidFill>
                  <a:srgbClr val="0B4EA2">
                    <a:alpha val="100000"/>
                  </a:srgbClr>
                </a:solidFill>
                <a:latin typeface="Arial" panose="020B0604020202020204"/>
                <a:ea typeface="Arial" panose="020B0604020202020204"/>
                <a:cs typeface="Arial" panose="020B0604020202020204"/>
              </a:rPr>
              <a:t>041</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胃</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癌</a:t>
            </a:r>
            <a:r>
              <a:rPr sz="1200" b="1" spc="0" dirty="0">
                <a:solidFill>
                  <a:srgbClr val="0B4EA2">
                    <a:alpha val="100000"/>
                  </a:srgbClr>
                </a:solidFill>
                <a:latin typeface="Arial" panose="020B0604020202020204"/>
                <a:ea typeface="Arial" panose="020B0604020202020204"/>
                <a:cs typeface="Arial" panose="020B0604020202020204"/>
              </a:rPr>
              <a:t>I</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期数据</a:t>
            </a:r>
            <a:endParaRPr lang="en-US" altLang="en-US" sz="1200" dirty="0"/>
          </a:p>
        </p:txBody>
      </p:sp>
      <p:sp>
        <p:nvSpPr>
          <p:cNvPr id="925" name="textbox 925"/>
          <p:cNvSpPr/>
          <p:nvPr/>
        </p:nvSpPr>
        <p:spPr>
          <a:xfrm>
            <a:off x="831291" y="1910029"/>
            <a:ext cx="1805304" cy="203200"/>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7000"/>
              </a:lnSpc>
            </a:pPr>
            <a:r>
              <a:rPr sz="1200" spc="-60" dirty="0">
                <a:solidFill>
                  <a:srgbClr val="000000">
                    <a:alpha val="100000"/>
                  </a:srgbClr>
                </a:solidFill>
                <a:latin typeface="Arial" panose="020B0604020202020204"/>
                <a:ea typeface="Arial" panose="020B0604020202020204"/>
                <a:cs typeface="Arial" panose="020B0604020202020204"/>
              </a:rPr>
              <a:t>501A</a:t>
            </a:r>
            <a:r>
              <a:rPr sz="12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已启动</a:t>
            </a:r>
            <a:r>
              <a:rPr sz="1200" spc="-60" dirty="0">
                <a:solidFill>
                  <a:srgbClr val="000000">
                    <a:alpha val="100000"/>
                  </a:srgbClr>
                </a:solidFill>
                <a:latin typeface="Arial" panose="020B0604020202020204"/>
                <a:ea typeface="Arial" panose="020B0604020202020204"/>
                <a:cs typeface="Arial" panose="020B0604020202020204"/>
              </a:rPr>
              <a:t>I</a:t>
            </a:r>
            <a:r>
              <a:rPr sz="1200" spc="-20" dirty="0">
                <a:solidFill>
                  <a:srgbClr val="000000">
                    <a:alpha val="100000"/>
                  </a:srgbClr>
                </a:solidFill>
                <a:latin typeface="Arial" panose="020B0604020202020204"/>
                <a:ea typeface="Arial" panose="020B0604020202020204"/>
                <a:cs typeface="Arial" panose="020B0604020202020204"/>
              </a:rPr>
              <a:t>I</a:t>
            </a:r>
            <a:r>
              <a:rPr sz="12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期注册研究。</a:t>
            </a:r>
            <a:endParaRPr lang="en-US" altLang="en-US" sz="1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8" name="table 928"/>
          <p:cNvGraphicFramePr>
            <a:graphicFrameLocks noGrp="1"/>
          </p:cNvGraphicFramePr>
          <p:nvPr/>
        </p:nvGraphicFramePr>
        <p:xfrm>
          <a:off x="5470652" y="992124"/>
          <a:ext cx="6186169" cy="5614036"/>
        </p:xfrm>
        <a:graphic>
          <a:graphicData uri="http://schemas.openxmlformats.org/drawingml/2006/table">
            <a:tbl>
              <a:tblPr/>
              <a:tblGrid>
                <a:gridCol w="960119"/>
                <a:gridCol w="954405"/>
                <a:gridCol w="954405"/>
                <a:gridCol w="953769"/>
                <a:gridCol w="1036319"/>
                <a:gridCol w="1327150"/>
              </a:tblGrid>
              <a:tr h="210820">
                <a:tc>
                  <a:txBody>
                    <a:bodyPr/>
                    <a:lstStyle/>
                    <a:p>
                      <a:pPr algn="l" rtl="0" eaLnBrk="0">
                        <a:lnSpc>
                          <a:spcPct val="100000"/>
                        </a:lnSpc>
                      </a:pP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03000"/>
                        </a:lnSpc>
                      </a:pPr>
                      <a:endParaRPr lang="en-US" altLang="en-US" sz="400" dirty="0"/>
                    </a:p>
                    <a:p>
                      <a:pPr marL="364490" algn="l" rtl="0" eaLnBrk="0">
                        <a:lnSpc>
                          <a:spcPct val="98000"/>
                        </a:lnSpc>
                        <a:spcBef>
                          <a:spcPts val="0"/>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产</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03000"/>
                        </a:lnSpc>
                      </a:pPr>
                      <a:endParaRPr lang="en-US" altLang="en-US" sz="400" dirty="0"/>
                    </a:p>
                    <a:p>
                      <a:pPr marL="365125" algn="l" rtl="0" eaLnBrk="0">
                        <a:lnSpc>
                          <a:spcPct val="98000"/>
                        </a:lnSpc>
                        <a:spcBef>
                          <a:spcPts val="5"/>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公</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司</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04000"/>
                        </a:lnSpc>
                      </a:pPr>
                      <a:endParaRPr lang="en-US" altLang="en-US" sz="400" dirty="0"/>
                    </a:p>
                    <a:p>
                      <a:pPr marL="365125" algn="l" rtl="0" eaLnBrk="0">
                        <a:lnSpc>
                          <a:spcPct val="97000"/>
                        </a:lnSpc>
                        <a:spcBef>
                          <a:spcPts val="5"/>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靶</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点</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03000"/>
                        </a:lnSpc>
                      </a:pPr>
                      <a:endParaRPr lang="en-US" altLang="en-US" sz="400" dirty="0"/>
                    </a:p>
                    <a:p>
                      <a:pPr marL="351155" algn="l" rtl="0" eaLnBrk="0">
                        <a:lnSpc>
                          <a:spcPct val="98000"/>
                        </a:lnSpc>
                        <a:spcBef>
                          <a:spcPts val="0"/>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适应</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症</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c>
                  <a:txBody>
                    <a:bodyPr/>
                    <a:lstStyle/>
                    <a:p>
                      <a:pPr algn="l" rtl="0" eaLnBrk="0">
                        <a:lnSpc>
                          <a:spcPct val="105000"/>
                        </a:lnSpc>
                      </a:pPr>
                      <a:endParaRPr lang="en-US" altLang="en-US" sz="400" dirty="0"/>
                    </a:p>
                    <a:p>
                      <a:pPr marL="548640" algn="l" rtl="0" eaLnBrk="0">
                        <a:lnSpc>
                          <a:spcPct val="97000"/>
                        </a:lnSpc>
                        <a:spcBef>
                          <a:spcPts val="0"/>
                        </a:spcBef>
                      </a:pPr>
                      <a:r>
                        <a:rPr sz="900" spc="-10" dirty="0">
                          <a:solidFill>
                            <a:srgbClr val="FFFFFF">
                              <a:alpha val="100000"/>
                            </a:srgbClr>
                          </a:solidFill>
                          <a:latin typeface="微软雅黑" panose="020B0503020204020204" charset="-122"/>
                          <a:ea typeface="微软雅黑" panose="020B0503020204020204" charset="-122"/>
                          <a:cs typeface="微软雅黑" panose="020B0503020204020204" charset="-122"/>
                        </a:rPr>
                        <a:t>进</a:t>
                      </a:r>
                      <a:r>
                        <a:rPr sz="90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度</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solidFill>
                      <a:srgbClr val="0B4EA2"/>
                    </a:solidFill>
                  </a:tcPr>
                </a:tc>
              </a:tr>
              <a:tr h="205104">
                <a:tc rowSpan="16">
                  <a:txBody>
                    <a:bodyPr/>
                    <a:lstStyle/>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1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7000"/>
                        </a:lnSpc>
                      </a:pPr>
                      <a:endParaRPr lang="en-US" altLang="en-US" sz="100" dirty="0"/>
                    </a:p>
                    <a:p>
                      <a:pPr marL="224790" algn="l" rtl="0" eaLnBrk="0">
                        <a:lnSpc>
                          <a:spcPts val="1230"/>
                        </a:lnSpc>
                      </a:pP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尚未成</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药</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pPr>
                      <a:endParaRPr lang="en-US" altLang="en-US" sz="400" dirty="0"/>
                    </a:p>
                    <a:p>
                      <a:pPr marL="259080" algn="l" rtl="0" eaLnBrk="0">
                        <a:lnSpc>
                          <a:spcPct val="81000"/>
                        </a:lnSpc>
                        <a:spcBef>
                          <a:spcPts val="5"/>
                        </a:spcBef>
                      </a:pPr>
                      <a:r>
                        <a:rPr sz="900" spc="-20" dirty="0">
                          <a:solidFill>
                            <a:srgbClr val="000000">
                              <a:alpha val="100000"/>
                            </a:srgbClr>
                          </a:solidFill>
                          <a:latin typeface="Arial" panose="020B0604020202020204"/>
                          <a:ea typeface="Arial" panose="020B0604020202020204"/>
                          <a:cs typeface="Arial" panose="020B0604020202020204"/>
                        </a:rPr>
                        <a:t>M</a:t>
                      </a:r>
                      <a:r>
                        <a:rPr sz="900" spc="-10" dirty="0">
                          <a:solidFill>
                            <a:srgbClr val="000000">
                              <a:alpha val="100000"/>
                            </a:srgbClr>
                          </a:solidFill>
                          <a:latin typeface="Arial" panose="020B0604020202020204"/>
                          <a:ea typeface="Arial" panose="020B0604020202020204"/>
                          <a:cs typeface="Arial" panose="020B0604020202020204"/>
                        </a:rPr>
                        <a:t>R</a:t>
                      </a:r>
                      <a:r>
                        <a:rPr sz="900" spc="0" dirty="0">
                          <a:solidFill>
                            <a:srgbClr val="000000">
                              <a:alpha val="100000"/>
                            </a:srgbClr>
                          </a:solidFill>
                          <a:latin typeface="Arial" panose="020B0604020202020204"/>
                          <a:ea typeface="Arial" panose="020B0604020202020204"/>
                          <a:cs typeface="Arial" panose="020B0604020202020204"/>
                        </a:rPr>
                        <a:t>G</a:t>
                      </a:r>
                      <a:r>
                        <a:rPr sz="900" spc="-20" dirty="0">
                          <a:solidFill>
                            <a:srgbClr val="000000">
                              <a:alpha val="100000"/>
                            </a:srgbClr>
                          </a:solidFill>
                          <a:latin typeface="Arial" panose="020B0604020202020204"/>
                          <a:ea typeface="Arial" panose="020B0604020202020204"/>
                          <a:cs typeface="Arial" panose="020B0604020202020204"/>
                        </a:rPr>
                        <a:t>001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乐普</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生物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400" dirty="0"/>
                    </a:p>
                    <a:p>
                      <a:pPr marL="336550"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20</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349885"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淋</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巴瘤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598805" algn="l" rtl="0" eaLnBrk="0">
                        <a:lnSpc>
                          <a:spcPct val="97000"/>
                        </a:lnSpc>
                        <a:spcBef>
                          <a:spcPts val="5"/>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pPr>
                      <a:endParaRPr lang="en-US" altLang="en-US" sz="400" dirty="0"/>
                    </a:p>
                    <a:p>
                      <a:pPr marL="252095" algn="l" rtl="0" eaLnBrk="0">
                        <a:lnSpc>
                          <a:spcPct val="81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TRS</a:t>
                      </a:r>
                      <a:r>
                        <a:rPr sz="900" spc="-10" dirty="0">
                          <a:solidFill>
                            <a:srgbClr val="000000">
                              <a:alpha val="100000"/>
                            </a:srgbClr>
                          </a:solidFill>
                          <a:latin typeface="Arial" panose="020B0604020202020204"/>
                          <a:ea typeface="Arial" panose="020B0604020202020204"/>
                          <a:cs typeface="Arial" panose="020B0604020202020204"/>
                        </a:rPr>
                        <a:t>-00</a:t>
                      </a:r>
                      <a:r>
                        <a:rPr sz="900" spc="0" dirty="0">
                          <a:solidFill>
                            <a:srgbClr val="000000">
                              <a:alpha val="100000"/>
                            </a:srgbClr>
                          </a:solidFill>
                          <a:latin typeface="Arial" panose="020B0604020202020204"/>
                          <a:ea typeface="Arial" panose="020B0604020202020204"/>
                          <a:cs typeface="Arial" panose="020B0604020202020204"/>
                        </a:rPr>
                        <a:t>5</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4000"/>
                        </a:lnSpc>
                      </a:pPr>
                      <a:endParaRPr lang="en-US" altLang="en-US" sz="300" dirty="0"/>
                    </a:p>
                    <a:p>
                      <a:pPr marL="30734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特</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瑞思</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400" dirty="0"/>
                    </a:p>
                    <a:p>
                      <a:pPr marL="336550"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20</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349885"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淋</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巴瘤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4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5104">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pPr>
                      <a:endParaRPr lang="en-US" altLang="en-US" sz="400" dirty="0"/>
                    </a:p>
                    <a:p>
                      <a:pPr marL="228600" algn="l" rtl="0" eaLnBrk="0">
                        <a:lnSpc>
                          <a:spcPct val="80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BA</a:t>
                      </a:r>
                      <a:r>
                        <a:rPr sz="900" spc="0" dirty="0">
                          <a:solidFill>
                            <a:srgbClr val="000000">
                              <a:alpha val="100000"/>
                            </a:srgbClr>
                          </a:solidFill>
                          <a:latin typeface="Arial" panose="020B0604020202020204"/>
                          <a:ea typeface="Arial" panose="020B0604020202020204"/>
                          <a:cs typeface="Arial" panose="020B0604020202020204"/>
                        </a:rPr>
                        <a:t>T</a:t>
                      </a:r>
                      <a:r>
                        <a:rPr sz="900" spc="-10" dirty="0">
                          <a:solidFill>
                            <a:srgbClr val="000000">
                              <a:alpha val="100000"/>
                            </a:srgbClr>
                          </a:solidFill>
                          <a:latin typeface="Arial" panose="020B0604020202020204"/>
                          <a:ea typeface="Arial" panose="020B0604020202020204"/>
                          <a:cs typeface="Arial" panose="020B0604020202020204"/>
                        </a:rPr>
                        <a:t>-8009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309245"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百奥</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泰</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1000"/>
                        </a:lnSpc>
                      </a:pPr>
                      <a:endParaRPr lang="en-US" altLang="en-US" sz="400" dirty="0"/>
                    </a:p>
                    <a:p>
                      <a:pPr marL="304800"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CD276</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35052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pPr>
                      <a:endParaRPr lang="en-US" altLang="en-US" sz="400" dirty="0"/>
                    </a:p>
                    <a:p>
                      <a:pPr marL="170180"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F0002-</a:t>
                      </a:r>
                      <a:r>
                        <a:rPr sz="900" spc="0" dirty="0">
                          <a:solidFill>
                            <a:srgbClr val="000000">
                              <a:alpha val="100000"/>
                            </a:srgbClr>
                          </a:solidFill>
                          <a:latin typeface="Arial" panose="020B0604020202020204"/>
                          <a:ea typeface="Arial" panose="020B0604020202020204"/>
                          <a:cs typeface="Arial" panose="020B0604020202020204"/>
                        </a:rPr>
                        <a:t>ADC</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25019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复</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旦张江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400" dirty="0"/>
                    </a:p>
                    <a:p>
                      <a:pPr marL="336550"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30</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349885"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淋</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巴瘤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4000"/>
                        </a:lnSpc>
                      </a:pPr>
                      <a:endParaRPr lang="en-US" altLang="en-US" sz="300" dirty="0"/>
                    </a:p>
                    <a:p>
                      <a:pPr marL="598805" algn="l" rtl="0" eaLnBrk="0">
                        <a:lnSpc>
                          <a:spcPct val="97000"/>
                        </a:lnSpc>
                        <a:spcBef>
                          <a:spcPts val="5"/>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pPr>
                      <a:endParaRPr lang="en-US" altLang="en-US" sz="400" dirty="0"/>
                    </a:p>
                    <a:p>
                      <a:pPr marL="248285" algn="l" rtl="0" eaLnBrk="0">
                        <a:lnSpc>
                          <a:spcPct val="81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STI</a:t>
                      </a:r>
                      <a:r>
                        <a:rPr sz="900" spc="-10" dirty="0">
                          <a:solidFill>
                            <a:srgbClr val="000000">
                              <a:alpha val="100000"/>
                            </a:srgbClr>
                          </a:solidFill>
                          <a:latin typeface="Arial" panose="020B0604020202020204"/>
                          <a:ea typeface="Arial" panose="020B0604020202020204"/>
                          <a:cs typeface="Arial" panose="020B0604020202020204"/>
                        </a:rPr>
                        <a:t>-612</a:t>
                      </a:r>
                      <a:r>
                        <a:rPr sz="900" spc="0" dirty="0">
                          <a:solidFill>
                            <a:srgbClr val="000000">
                              <a:alpha val="100000"/>
                            </a:srgbClr>
                          </a:solidFill>
                          <a:latin typeface="Arial" panose="020B0604020202020204"/>
                          <a:ea typeface="Arial" panose="020B0604020202020204"/>
                          <a:cs typeface="Arial" panose="020B0604020202020204"/>
                        </a:rPr>
                        <a:t>9</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3000"/>
                        </a:lnSpc>
                      </a:pPr>
                      <a:endParaRPr lang="en-US" altLang="en-US" sz="300" dirty="0"/>
                    </a:p>
                    <a:p>
                      <a:pPr marL="250825" algn="l" rtl="0" eaLnBrk="0">
                        <a:lnSpc>
                          <a:spcPct val="98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艾森</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药业</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0000"/>
                        </a:lnSpc>
                      </a:pPr>
                      <a:endParaRPr lang="en-US" altLang="en-US" sz="400" dirty="0"/>
                    </a:p>
                    <a:p>
                      <a:pPr marL="336550"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C</a:t>
                      </a:r>
                      <a:r>
                        <a:rPr sz="900" spc="0" dirty="0">
                          <a:solidFill>
                            <a:srgbClr val="000000">
                              <a:alpha val="100000"/>
                            </a:srgbClr>
                          </a:solidFill>
                          <a:latin typeface="Arial" panose="020B0604020202020204"/>
                          <a:ea typeface="Arial" panose="020B0604020202020204"/>
                          <a:cs typeface="Arial" panose="020B0604020202020204"/>
                        </a:rPr>
                        <a:t>D</a:t>
                      </a:r>
                      <a:r>
                        <a:rPr sz="900" spc="-20" dirty="0">
                          <a:solidFill>
                            <a:srgbClr val="000000">
                              <a:alpha val="100000"/>
                            </a:srgbClr>
                          </a:solidFill>
                          <a:latin typeface="Arial" panose="020B0604020202020204"/>
                          <a:ea typeface="Arial" panose="020B0604020202020204"/>
                          <a:cs typeface="Arial" panose="020B0604020202020204"/>
                        </a:rPr>
                        <a:t>38</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179705"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多发性</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骨髓瘤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4000"/>
                        </a:lnSpc>
                      </a:pPr>
                      <a:endParaRPr lang="en-US" altLang="en-US" sz="300" dirty="0"/>
                    </a:p>
                    <a:p>
                      <a:pPr marL="598805" algn="l" rtl="0" eaLnBrk="0">
                        <a:lnSpc>
                          <a:spcPct val="97000"/>
                        </a:lnSpc>
                        <a:spcBef>
                          <a:spcPts val="5"/>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pPr>
                      <a:endParaRPr lang="en-US" altLang="en-US" sz="400" dirty="0"/>
                    </a:p>
                    <a:p>
                      <a:pPr marL="290195" algn="l" rtl="0" eaLnBrk="0">
                        <a:lnSpc>
                          <a:spcPct val="81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RC</a:t>
                      </a:r>
                      <a:r>
                        <a:rPr sz="900" spc="-10" dirty="0">
                          <a:solidFill>
                            <a:srgbClr val="000000">
                              <a:alpha val="100000"/>
                            </a:srgbClr>
                          </a:solidFill>
                          <a:latin typeface="Arial" panose="020B0604020202020204"/>
                          <a:ea typeface="Arial" panose="020B0604020202020204"/>
                          <a:cs typeface="Arial" panose="020B0604020202020204"/>
                        </a:rPr>
                        <a:t>-108</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4000"/>
                        </a:lnSpc>
                      </a:pPr>
                      <a:endParaRPr lang="en-US" altLang="en-US" sz="300" dirty="0"/>
                    </a:p>
                    <a:p>
                      <a:pPr marL="250190" algn="l" rtl="0" eaLnBrk="0">
                        <a:lnSpc>
                          <a:spcPct val="98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荣</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昌生物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400" dirty="0"/>
                    </a:p>
                    <a:p>
                      <a:pPr marL="340360" algn="l" rtl="0" eaLnBrk="0">
                        <a:lnSpc>
                          <a:spcPct val="97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c-Met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35052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pPr>
                      <a:endParaRPr lang="en-US" altLang="en-US" sz="400" dirty="0"/>
                    </a:p>
                    <a:p>
                      <a:pPr marL="178435" algn="l" rtl="0" eaLnBrk="0">
                        <a:lnSpc>
                          <a:spcPct val="81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SHR</a:t>
                      </a:r>
                      <a:r>
                        <a:rPr sz="900" spc="-1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A</a:t>
                      </a:r>
                      <a:r>
                        <a:rPr sz="900" spc="-10" dirty="0">
                          <a:solidFill>
                            <a:srgbClr val="000000">
                              <a:alpha val="100000"/>
                            </a:srgbClr>
                          </a:solidFill>
                          <a:latin typeface="Arial" panose="020B0604020202020204"/>
                          <a:ea typeface="Arial" panose="020B0604020202020204"/>
                          <a:cs typeface="Arial" panose="020B0604020202020204"/>
                        </a:rPr>
                        <a:t>140</a:t>
                      </a:r>
                      <a:r>
                        <a:rPr sz="900" spc="0" dirty="0">
                          <a:solidFill>
                            <a:srgbClr val="000000">
                              <a:alpha val="100000"/>
                            </a:srgbClr>
                          </a:solidFill>
                          <a:latin typeface="Arial" panose="020B0604020202020204"/>
                          <a:ea typeface="Arial" panose="020B0604020202020204"/>
                          <a:cs typeface="Arial" panose="020B0604020202020204"/>
                        </a:rPr>
                        <a:t>3</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250190" algn="l" rtl="0" eaLnBrk="0">
                        <a:lnSpc>
                          <a:spcPct val="98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恒</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瑞医药</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3000"/>
                        </a:lnSpc>
                      </a:pPr>
                      <a:endParaRPr lang="en-US" altLang="en-US" sz="400" dirty="0"/>
                    </a:p>
                    <a:p>
                      <a:pPr marL="340360" algn="l" rtl="0" eaLnBrk="0">
                        <a:lnSpc>
                          <a:spcPct val="97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c-Met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350520"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5000"/>
                        </a:lnSpc>
                      </a:pPr>
                      <a:endParaRPr lang="en-US" altLang="en-US" sz="300" dirty="0"/>
                    </a:p>
                    <a:p>
                      <a:pPr marL="598805" algn="l" rtl="0" eaLnBrk="0">
                        <a:lnSpc>
                          <a:spcPct val="97000"/>
                        </a:lnSpc>
                        <a:spcBef>
                          <a:spcPts val="5"/>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pPr>
                      <a:endParaRPr lang="en-US" altLang="en-US" sz="400" dirty="0"/>
                    </a:p>
                    <a:p>
                      <a:pPr marL="292735"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O</a:t>
                      </a:r>
                      <a:r>
                        <a:rPr sz="900" spc="0" dirty="0">
                          <a:solidFill>
                            <a:srgbClr val="000000">
                              <a:alpha val="100000"/>
                            </a:srgbClr>
                          </a:solidFill>
                          <a:latin typeface="Arial" panose="020B0604020202020204"/>
                          <a:ea typeface="Arial" panose="020B0604020202020204"/>
                          <a:cs typeface="Arial" panose="020B0604020202020204"/>
                        </a:rPr>
                        <a:t>ba</a:t>
                      </a:r>
                      <a:r>
                        <a:rPr sz="900" spc="-10" dirty="0">
                          <a:solidFill>
                            <a:srgbClr val="000000">
                              <a:alpha val="100000"/>
                            </a:srgbClr>
                          </a:solidFill>
                          <a:latin typeface="Arial" panose="020B0604020202020204"/>
                          <a:ea typeface="Arial" panose="020B0604020202020204"/>
                          <a:cs typeface="Arial" panose="020B0604020202020204"/>
                        </a:rPr>
                        <a:t>-01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193675"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元艾迪斯</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400" dirty="0"/>
                    </a:p>
                    <a:p>
                      <a:pPr marL="372110" algn="l" rtl="0" eaLnBrk="0">
                        <a:lnSpc>
                          <a:spcPct val="80000"/>
                        </a:lnSpc>
                        <a:spcBef>
                          <a:spcPts val="0"/>
                        </a:spcBef>
                      </a:pPr>
                      <a:r>
                        <a:rPr sz="900" spc="-20" dirty="0">
                          <a:solidFill>
                            <a:srgbClr val="000000">
                              <a:alpha val="100000"/>
                            </a:srgbClr>
                          </a:solidFill>
                          <a:latin typeface="Arial" panose="020B0604020202020204"/>
                          <a:ea typeface="Arial" panose="020B0604020202020204"/>
                          <a:cs typeface="Arial" panose="020B0604020202020204"/>
                        </a:rPr>
                        <a:t>DR5</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179070"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非小</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细胞肺癌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pPr>
                      <a:endParaRPr lang="en-US" altLang="en-US" sz="400" dirty="0"/>
                    </a:p>
                    <a:p>
                      <a:pPr marL="259080" algn="l" rtl="0" eaLnBrk="0">
                        <a:lnSpc>
                          <a:spcPct val="81000"/>
                        </a:lnSpc>
                        <a:spcBef>
                          <a:spcPts val="0"/>
                        </a:spcBef>
                      </a:pPr>
                      <a:r>
                        <a:rPr sz="900" spc="-20" dirty="0">
                          <a:solidFill>
                            <a:srgbClr val="000000">
                              <a:alpha val="100000"/>
                            </a:srgbClr>
                          </a:solidFill>
                          <a:latin typeface="Arial" panose="020B0604020202020204"/>
                          <a:ea typeface="Arial" panose="020B0604020202020204"/>
                          <a:cs typeface="Arial" panose="020B0604020202020204"/>
                        </a:rPr>
                        <a:t>M</a:t>
                      </a:r>
                      <a:r>
                        <a:rPr sz="900" spc="-10" dirty="0">
                          <a:solidFill>
                            <a:srgbClr val="000000">
                              <a:alpha val="100000"/>
                            </a:srgbClr>
                          </a:solidFill>
                          <a:latin typeface="Arial" panose="020B0604020202020204"/>
                          <a:ea typeface="Arial" panose="020B0604020202020204"/>
                          <a:cs typeface="Arial" panose="020B0604020202020204"/>
                        </a:rPr>
                        <a:t>R</a:t>
                      </a:r>
                      <a:r>
                        <a:rPr sz="900" spc="0" dirty="0">
                          <a:solidFill>
                            <a:srgbClr val="000000">
                              <a:alpha val="100000"/>
                            </a:srgbClr>
                          </a:solidFill>
                          <a:latin typeface="Arial" panose="020B0604020202020204"/>
                          <a:ea typeface="Arial" panose="020B0604020202020204"/>
                          <a:cs typeface="Arial" panose="020B0604020202020204"/>
                        </a:rPr>
                        <a:t>G</a:t>
                      </a:r>
                      <a:r>
                        <a:rPr sz="900" spc="-20" dirty="0">
                          <a:solidFill>
                            <a:srgbClr val="000000">
                              <a:alpha val="100000"/>
                            </a:srgbClr>
                          </a:solidFill>
                          <a:latin typeface="Arial" panose="020B0604020202020204"/>
                          <a:ea typeface="Arial" panose="020B0604020202020204"/>
                          <a:cs typeface="Arial" panose="020B0604020202020204"/>
                        </a:rPr>
                        <a:t>003</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250825"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乐</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普生物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400" dirty="0"/>
                    </a:p>
                    <a:p>
                      <a:pPr marL="327660" algn="l" rtl="0" eaLnBrk="0">
                        <a:lnSpc>
                          <a:spcPct val="81000"/>
                        </a:lnSpc>
                        <a:spcBef>
                          <a:spcPts val="0"/>
                        </a:spcBef>
                      </a:pPr>
                      <a:r>
                        <a:rPr sz="900" spc="-20" dirty="0">
                          <a:solidFill>
                            <a:srgbClr val="000000">
                              <a:alpha val="100000"/>
                            </a:srgbClr>
                          </a:solidFill>
                          <a:latin typeface="Arial" panose="020B0604020202020204"/>
                          <a:ea typeface="Arial" panose="020B0604020202020204"/>
                          <a:cs typeface="Arial" panose="020B0604020202020204"/>
                        </a:rPr>
                        <a:t>EGF</a:t>
                      </a:r>
                      <a:r>
                        <a:rPr sz="900" spc="-10" dirty="0">
                          <a:solidFill>
                            <a:srgbClr val="000000">
                              <a:alpha val="100000"/>
                            </a:srgbClr>
                          </a:solidFill>
                          <a:latin typeface="Arial" panose="020B0604020202020204"/>
                          <a:ea typeface="Arial" panose="020B0604020202020204"/>
                          <a:cs typeface="Arial" panose="020B0604020202020204"/>
                        </a:rPr>
                        <a:t>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121920"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头颈</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癌等实体瘤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583565" algn="l" rtl="0" eaLnBrk="0">
                        <a:lnSpc>
                          <a:spcPct val="97000"/>
                        </a:lnSpc>
                        <a:spcBef>
                          <a:spcPts val="5"/>
                        </a:spcBef>
                      </a:pPr>
                      <a:r>
                        <a:rPr sz="900" spc="-30" dirty="0">
                          <a:solidFill>
                            <a:srgbClr val="000000">
                              <a:alpha val="100000"/>
                            </a:srgbClr>
                          </a:solidFill>
                          <a:latin typeface="Arial" panose="020B0604020202020204"/>
                          <a:ea typeface="Arial" panose="020B0604020202020204"/>
                          <a:cs typeface="Arial" panose="020B0604020202020204"/>
                        </a:rPr>
                        <a:t>I</a:t>
                      </a:r>
                      <a:r>
                        <a:rPr sz="900" spc="-20" dirty="0">
                          <a:solidFill>
                            <a:srgbClr val="000000">
                              <a:alpha val="100000"/>
                            </a:srgbClr>
                          </a:solidFill>
                          <a:latin typeface="Arial" panose="020B0604020202020204"/>
                          <a:ea typeface="Arial" panose="020B0604020202020204"/>
                          <a:cs typeface="Arial" panose="020B0604020202020204"/>
                        </a:rPr>
                        <a:t>I</a:t>
                      </a: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pPr>
                      <a:endParaRPr lang="en-US" altLang="en-US" sz="400" dirty="0"/>
                    </a:p>
                    <a:p>
                      <a:pPr marL="263525" algn="l" rtl="0" eaLnBrk="0">
                        <a:lnSpc>
                          <a:spcPct val="81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BB</a:t>
                      </a:r>
                      <a:r>
                        <a:rPr sz="900" spc="-10" dirty="0">
                          <a:solidFill>
                            <a:srgbClr val="000000">
                              <a:alpha val="100000"/>
                            </a:srgbClr>
                          </a:solidFill>
                          <a:latin typeface="Arial" panose="020B0604020202020204"/>
                          <a:ea typeface="Arial" panose="020B0604020202020204"/>
                          <a:cs typeface="Arial" panose="020B0604020202020204"/>
                        </a:rPr>
                        <a:t>-170</a:t>
                      </a:r>
                      <a:r>
                        <a:rPr sz="900" spc="0" dirty="0">
                          <a:solidFill>
                            <a:srgbClr val="000000">
                              <a:alpha val="100000"/>
                            </a:srgbClr>
                          </a:solidFill>
                          <a:latin typeface="Arial" panose="020B0604020202020204"/>
                          <a:ea typeface="Arial" panose="020B0604020202020204"/>
                          <a:cs typeface="Arial" panose="020B0604020202020204"/>
                        </a:rPr>
                        <a:t>5</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6000"/>
                        </a:lnSpc>
                      </a:pPr>
                      <a:endParaRPr lang="en-US" altLang="en-US" sz="300" dirty="0"/>
                    </a:p>
                    <a:p>
                      <a:pPr marL="25146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百力</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司康</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2000"/>
                        </a:lnSpc>
                      </a:pPr>
                      <a:endParaRPr lang="en-US" altLang="en-US" sz="400" dirty="0"/>
                    </a:p>
                    <a:p>
                      <a:pPr marL="327660" algn="l" rtl="0" eaLnBrk="0">
                        <a:lnSpc>
                          <a:spcPct val="81000"/>
                        </a:lnSpc>
                        <a:spcBef>
                          <a:spcPts val="5"/>
                        </a:spcBef>
                      </a:pPr>
                      <a:r>
                        <a:rPr sz="900" spc="-20" dirty="0">
                          <a:solidFill>
                            <a:srgbClr val="000000">
                              <a:alpha val="100000"/>
                            </a:srgbClr>
                          </a:solidFill>
                          <a:latin typeface="Arial" panose="020B0604020202020204"/>
                          <a:ea typeface="Arial" panose="020B0604020202020204"/>
                          <a:cs typeface="Arial" panose="020B0604020202020204"/>
                        </a:rPr>
                        <a:t>EGFR</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12192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头颈</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癌等实体瘤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pPr>
                      <a:endParaRPr lang="en-US" altLang="en-US" sz="400" dirty="0"/>
                    </a:p>
                    <a:p>
                      <a:pPr marL="292735" algn="l" rtl="0" eaLnBrk="0">
                        <a:lnSpc>
                          <a:spcPct val="80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LM</a:t>
                      </a:r>
                      <a:r>
                        <a:rPr sz="900" spc="-20" dirty="0">
                          <a:solidFill>
                            <a:srgbClr val="000000">
                              <a:alpha val="100000"/>
                            </a:srgbClr>
                          </a:solidFill>
                          <a:latin typeface="Arial" panose="020B0604020202020204"/>
                          <a:ea typeface="Arial" panose="020B0604020202020204"/>
                          <a:cs typeface="Arial" panose="020B0604020202020204"/>
                        </a:rPr>
                        <a:t>-305</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礼新</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医药</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3000"/>
                        </a:lnSpc>
                      </a:pPr>
                      <a:endParaRPr lang="en-US" altLang="en-US" sz="400" dirty="0"/>
                    </a:p>
                    <a:p>
                      <a:pPr marL="245745"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GPRC5D</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179705"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多发性</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骨髓瘤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598805" algn="l" rtl="0" eaLnBrk="0">
                        <a:lnSpc>
                          <a:spcPct val="97000"/>
                        </a:lnSpc>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pPr>
                      <a:endParaRPr lang="en-US" altLang="en-US" sz="400" dirty="0"/>
                    </a:p>
                    <a:p>
                      <a:pPr marL="321945" algn="l" rtl="0" eaLnBrk="0">
                        <a:lnSpc>
                          <a:spcPct val="81000"/>
                        </a:lnSpc>
                        <a:spcBef>
                          <a:spcPts val="5"/>
                        </a:spcBef>
                      </a:pPr>
                      <a:r>
                        <a:rPr sz="900" spc="-20" dirty="0">
                          <a:solidFill>
                            <a:srgbClr val="000000">
                              <a:alpha val="100000"/>
                            </a:srgbClr>
                          </a:solidFill>
                          <a:latin typeface="Arial" panose="020B0604020202020204"/>
                          <a:ea typeface="Arial" panose="020B0604020202020204"/>
                          <a:cs typeface="Arial" panose="020B0604020202020204"/>
                        </a:rPr>
                        <a:t>R</a:t>
                      </a:r>
                      <a:r>
                        <a:rPr sz="900" spc="0" dirty="0">
                          <a:solidFill>
                            <a:srgbClr val="000000">
                              <a:alpha val="100000"/>
                            </a:srgbClr>
                          </a:solidFill>
                          <a:latin typeface="Arial" panose="020B0604020202020204"/>
                          <a:ea typeface="Arial" panose="020B0604020202020204"/>
                          <a:cs typeface="Arial" panose="020B0604020202020204"/>
                        </a:rPr>
                        <a:t>C</a:t>
                      </a:r>
                      <a:r>
                        <a:rPr sz="900" spc="-20" dirty="0">
                          <a:solidFill>
                            <a:srgbClr val="000000">
                              <a:alpha val="100000"/>
                            </a:srgbClr>
                          </a:solidFill>
                          <a:latin typeface="Arial" panose="020B0604020202020204"/>
                          <a:ea typeface="Arial" panose="020B0604020202020204"/>
                          <a:cs typeface="Arial" panose="020B0604020202020204"/>
                        </a:rPr>
                        <a:t>-88</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荣</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昌生物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5000"/>
                        </a:lnSpc>
                      </a:pPr>
                      <a:endParaRPr lang="en-US" altLang="en-US" sz="400" dirty="0"/>
                    </a:p>
                    <a:p>
                      <a:pPr marL="208280" algn="l" rtl="0" eaLnBrk="0">
                        <a:lnSpc>
                          <a:spcPct val="80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Mesothe</a:t>
                      </a:r>
                      <a:r>
                        <a:rPr sz="900" spc="0" dirty="0">
                          <a:solidFill>
                            <a:srgbClr val="000000">
                              <a:alpha val="100000"/>
                            </a:srgbClr>
                          </a:solidFill>
                          <a:latin typeface="Arial" panose="020B0604020202020204"/>
                          <a:ea typeface="Arial" panose="020B0604020202020204"/>
                          <a:cs typeface="Arial" panose="020B0604020202020204"/>
                        </a:rPr>
                        <a:t>lin</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35052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pPr>
                      <a:endParaRPr lang="en-US" altLang="en-US" sz="400" dirty="0"/>
                    </a:p>
                    <a:p>
                      <a:pPr marL="252095" algn="l" rtl="0" eaLnBrk="0">
                        <a:lnSpc>
                          <a:spcPct val="81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DXC</a:t>
                      </a:r>
                      <a:r>
                        <a:rPr sz="900" spc="-20" dirty="0">
                          <a:solidFill>
                            <a:srgbClr val="000000">
                              <a:alpha val="100000"/>
                            </a:srgbClr>
                          </a:solidFill>
                          <a:latin typeface="Arial" panose="020B0604020202020204"/>
                          <a:ea typeface="Arial" panose="020B0604020202020204"/>
                          <a:cs typeface="Arial" panose="020B0604020202020204"/>
                        </a:rPr>
                        <a:t>-005</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252095"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多禧生</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400" dirty="0"/>
                    </a:p>
                    <a:p>
                      <a:pPr marL="325755" algn="l" rtl="0" eaLnBrk="0">
                        <a:lnSpc>
                          <a:spcPct val="81000"/>
                        </a:lnSpc>
                        <a:spcBef>
                          <a:spcPts val="0"/>
                        </a:spcBef>
                      </a:pPr>
                      <a:r>
                        <a:rPr sz="900" spc="-30" dirty="0">
                          <a:solidFill>
                            <a:srgbClr val="000000">
                              <a:alpha val="100000"/>
                            </a:srgbClr>
                          </a:solidFill>
                          <a:latin typeface="Arial" panose="020B0604020202020204"/>
                          <a:ea typeface="Arial" panose="020B0604020202020204"/>
                          <a:cs typeface="Arial" panose="020B0604020202020204"/>
                        </a:rPr>
                        <a:t>MU</a:t>
                      </a:r>
                      <a:r>
                        <a:rPr sz="900" spc="0" dirty="0">
                          <a:solidFill>
                            <a:srgbClr val="000000">
                              <a:alpha val="100000"/>
                            </a:srgbClr>
                          </a:solidFill>
                          <a:latin typeface="Arial" panose="020B0604020202020204"/>
                          <a:ea typeface="Arial" panose="020B0604020202020204"/>
                          <a:cs typeface="Arial" panose="020B0604020202020204"/>
                        </a:rPr>
                        <a:t>C</a:t>
                      </a:r>
                      <a:r>
                        <a:rPr sz="900" spc="-30" dirty="0">
                          <a:solidFill>
                            <a:srgbClr val="000000">
                              <a:alpha val="100000"/>
                            </a:srgbClr>
                          </a:solidFill>
                          <a:latin typeface="Arial" panose="020B0604020202020204"/>
                          <a:ea typeface="Arial" panose="020B0604020202020204"/>
                          <a:cs typeface="Arial" panose="020B0604020202020204"/>
                        </a:rPr>
                        <a:t>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35052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5104">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pPr>
                      <a:endParaRPr lang="en-US" altLang="en-US" sz="400" dirty="0"/>
                    </a:p>
                    <a:p>
                      <a:pPr marL="321945" algn="l" rtl="0" eaLnBrk="0">
                        <a:lnSpc>
                          <a:spcPct val="81000"/>
                        </a:lnSpc>
                        <a:spcBef>
                          <a:spcPts val="0"/>
                        </a:spcBef>
                      </a:pPr>
                      <a:r>
                        <a:rPr sz="900" spc="-20" dirty="0">
                          <a:solidFill>
                            <a:srgbClr val="000000">
                              <a:alpha val="100000"/>
                            </a:srgbClr>
                          </a:solidFill>
                          <a:latin typeface="Arial" panose="020B0604020202020204"/>
                          <a:ea typeface="Arial" panose="020B0604020202020204"/>
                          <a:cs typeface="Arial" panose="020B0604020202020204"/>
                        </a:rPr>
                        <a:t>R</a:t>
                      </a:r>
                      <a:r>
                        <a:rPr sz="900" spc="0" dirty="0">
                          <a:solidFill>
                            <a:srgbClr val="000000">
                              <a:alpha val="100000"/>
                            </a:srgbClr>
                          </a:solidFill>
                          <a:latin typeface="Arial" panose="020B0604020202020204"/>
                          <a:ea typeface="Arial" panose="020B0604020202020204"/>
                          <a:cs typeface="Arial" panose="020B0604020202020204"/>
                        </a:rPr>
                        <a:t>C</a:t>
                      </a:r>
                      <a:r>
                        <a:rPr sz="900" spc="-20" dirty="0">
                          <a:solidFill>
                            <a:srgbClr val="000000">
                              <a:alpha val="100000"/>
                            </a:srgbClr>
                          </a:solidFill>
                          <a:latin typeface="Arial" panose="020B0604020202020204"/>
                          <a:ea typeface="Arial" panose="020B0604020202020204"/>
                          <a:cs typeface="Arial" panose="020B0604020202020204"/>
                        </a:rPr>
                        <a:t>-98</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荣</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昌生物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6000"/>
                        </a:lnSpc>
                      </a:pPr>
                      <a:endParaRPr lang="en-US" altLang="en-US" sz="400" dirty="0"/>
                    </a:p>
                    <a:p>
                      <a:pPr marL="324485" algn="l" rtl="0" eaLnBrk="0">
                        <a:lnSpc>
                          <a:spcPct val="80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PD-</a:t>
                      </a:r>
                      <a:r>
                        <a:rPr sz="900" spc="0" dirty="0">
                          <a:solidFill>
                            <a:srgbClr val="000000">
                              <a:alpha val="100000"/>
                            </a:srgbClr>
                          </a:solidFill>
                          <a:latin typeface="Arial" panose="020B0604020202020204"/>
                          <a:ea typeface="Arial" panose="020B0604020202020204"/>
                          <a:cs typeface="Arial" panose="020B0604020202020204"/>
                        </a:rPr>
                        <a:t>L</a:t>
                      </a:r>
                      <a:r>
                        <a:rPr sz="900" spc="-10" dirty="0">
                          <a:solidFill>
                            <a:srgbClr val="000000">
                              <a:alpha val="100000"/>
                            </a:srgbClr>
                          </a:solidFill>
                          <a:latin typeface="Arial" panose="020B0604020202020204"/>
                          <a:ea typeface="Arial" panose="020B0604020202020204"/>
                          <a:cs typeface="Arial" panose="020B0604020202020204"/>
                        </a:rPr>
                        <a:t>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35052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806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42000"/>
                        </a:lnSpc>
                      </a:pPr>
                      <a:endParaRPr lang="en-US" altLang="en-US" sz="100" dirty="0"/>
                    </a:p>
                    <a:p>
                      <a:pPr marL="283210" indent="-112395" algn="l" rtl="0" eaLnBrk="0">
                        <a:lnSpc>
                          <a:spcPct val="100000"/>
                        </a:lnSpc>
                      </a:pPr>
                      <a:r>
                        <a:rPr sz="900" spc="-10" dirty="0">
                          <a:solidFill>
                            <a:srgbClr val="000000">
                              <a:alpha val="100000"/>
                            </a:srgbClr>
                          </a:solidFill>
                          <a:latin typeface="Arial" panose="020B0604020202020204"/>
                          <a:ea typeface="Arial" panose="020B0604020202020204"/>
                          <a:cs typeface="Arial" panose="020B0604020202020204"/>
                        </a:rPr>
                        <a:t>Ozur</a:t>
                      </a:r>
                      <a:r>
                        <a:rPr sz="900" spc="0" dirty="0">
                          <a:solidFill>
                            <a:srgbClr val="000000">
                              <a:alpha val="100000"/>
                            </a:srgbClr>
                          </a:solidFill>
                          <a:latin typeface="Arial" panose="020B0604020202020204"/>
                          <a:ea typeface="Arial" panose="020B0604020202020204"/>
                          <a:cs typeface="Arial" panose="020B0604020202020204"/>
                        </a:rPr>
                        <a:t>iftamab</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Vedotin</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6000"/>
                        </a:lnSpc>
                      </a:pPr>
                      <a:endParaRPr lang="en-US" altLang="en-US" sz="600" dirty="0"/>
                    </a:p>
                    <a:p>
                      <a:pPr marL="31115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凯博斯</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10000"/>
                        </a:lnSpc>
                      </a:pPr>
                      <a:endParaRPr lang="en-US" altLang="en-US" sz="600" dirty="0"/>
                    </a:p>
                    <a:p>
                      <a:pPr marL="327660" algn="l" rtl="0" eaLnBrk="0">
                        <a:lnSpc>
                          <a:spcPct val="81000"/>
                        </a:lnSpc>
                        <a:spcBef>
                          <a:spcPts val="5"/>
                        </a:spcBef>
                      </a:pPr>
                      <a:r>
                        <a:rPr sz="900" spc="-20" dirty="0">
                          <a:solidFill>
                            <a:srgbClr val="000000">
                              <a:alpha val="100000"/>
                            </a:srgbClr>
                          </a:solidFill>
                          <a:latin typeface="Arial" panose="020B0604020202020204"/>
                          <a:ea typeface="Arial" panose="020B0604020202020204"/>
                          <a:cs typeface="Arial" panose="020B0604020202020204"/>
                        </a:rPr>
                        <a:t>ROR2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6000"/>
                        </a:lnSpc>
                      </a:pPr>
                      <a:endParaRPr lang="en-US" altLang="en-US" sz="600" dirty="0"/>
                    </a:p>
                    <a:p>
                      <a:pPr marL="350520"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6000"/>
                        </a:lnSpc>
                      </a:pPr>
                      <a:endParaRPr lang="en-US" altLang="en-US" sz="600" dirty="0"/>
                    </a:p>
                    <a:p>
                      <a:pPr marL="598805" algn="l" rtl="0" eaLnBrk="0">
                        <a:lnSpc>
                          <a:spcPct val="97000"/>
                        </a:lnSpc>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5104">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pPr>
                      <a:endParaRPr lang="en-US" altLang="en-US" sz="400" dirty="0"/>
                    </a:p>
                    <a:p>
                      <a:pPr marL="220980" algn="l" rtl="0" eaLnBrk="0">
                        <a:lnSpc>
                          <a:spcPct val="81000"/>
                        </a:lnSpc>
                        <a:spcBef>
                          <a:spcPts val="0"/>
                        </a:spcBef>
                      </a:pPr>
                      <a:r>
                        <a:rPr sz="900" spc="-20" dirty="0">
                          <a:solidFill>
                            <a:srgbClr val="000000">
                              <a:alpha val="100000"/>
                            </a:srgbClr>
                          </a:solidFill>
                          <a:latin typeface="Arial" panose="020B0604020202020204"/>
                          <a:ea typeface="Arial" panose="020B0604020202020204"/>
                          <a:cs typeface="Arial" panose="020B0604020202020204"/>
                        </a:rPr>
                        <a:t>M</a:t>
                      </a:r>
                      <a:r>
                        <a:rPr sz="900" spc="-10" dirty="0">
                          <a:solidFill>
                            <a:srgbClr val="000000">
                              <a:alpha val="100000"/>
                            </a:srgbClr>
                          </a:solidFill>
                          <a:latin typeface="Arial" panose="020B0604020202020204"/>
                          <a:ea typeface="Arial" panose="020B0604020202020204"/>
                          <a:cs typeface="Arial" panose="020B0604020202020204"/>
                        </a:rPr>
                        <a:t>R</a:t>
                      </a:r>
                      <a:r>
                        <a:rPr sz="900" spc="0" dirty="0">
                          <a:solidFill>
                            <a:srgbClr val="000000">
                              <a:alpha val="100000"/>
                            </a:srgbClr>
                          </a:solidFill>
                          <a:latin typeface="Arial" panose="020B0604020202020204"/>
                          <a:ea typeface="Arial" panose="020B0604020202020204"/>
                          <a:cs typeface="Arial" panose="020B0604020202020204"/>
                        </a:rPr>
                        <a:t>G</a:t>
                      </a:r>
                      <a:r>
                        <a:rPr sz="900" spc="-20" dirty="0">
                          <a:solidFill>
                            <a:srgbClr val="000000">
                              <a:alpha val="100000"/>
                            </a:srgbClr>
                          </a:solidFill>
                          <a:latin typeface="Arial" panose="020B0604020202020204"/>
                          <a:ea typeface="Arial" panose="020B0604020202020204"/>
                          <a:cs typeface="Arial" panose="020B0604020202020204"/>
                        </a:rPr>
                        <a:t>004</a:t>
                      </a:r>
                      <a:r>
                        <a:rPr sz="900" spc="0" dirty="0">
                          <a:solidFill>
                            <a:srgbClr val="000000">
                              <a:alpha val="100000"/>
                            </a:srgbClr>
                          </a:solidFill>
                          <a:latin typeface="Arial" panose="020B0604020202020204"/>
                          <a:ea typeface="Arial" panose="020B0604020202020204"/>
                          <a:cs typeface="Arial" panose="020B0604020202020204"/>
                        </a:rPr>
                        <a:t>A</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9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乐普</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生物</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6000"/>
                        </a:lnSpc>
                      </a:pPr>
                      <a:endParaRPr lang="en-US" altLang="en-US" sz="400" dirty="0"/>
                    </a:p>
                    <a:p>
                      <a:pPr marL="411480" algn="l" rtl="0" eaLnBrk="0">
                        <a:lnSpc>
                          <a:spcPct val="80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TF</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9000"/>
                        </a:lnSpc>
                      </a:pPr>
                      <a:endParaRPr lang="en-US" altLang="en-US" sz="300" dirty="0"/>
                    </a:p>
                    <a:p>
                      <a:pPr marL="350520" algn="l" rtl="0" eaLnBrk="0">
                        <a:lnSpc>
                          <a:spcPct val="97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9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70">
                <a:tc rowSpan="3">
                  <a:txBody>
                    <a:bodyPr/>
                    <a:lstStyle/>
                    <a:p>
                      <a:pPr algn="l" rtl="0" eaLnBrk="0">
                        <a:lnSpc>
                          <a:spcPct val="168000"/>
                        </a:lnSpc>
                      </a:pPr>
                      <a:endParaRPr lang="en-US" altLang="en-US" sz="1000" dirty="0"/>
                    </a:p>
                    <a:p>
                      <a:pPr algn="l" rtl="0" eaLnBrk="0">
                        <a:lnSpc>
                          <a:spcPct val="7000"/>
                        </a:lnSpc>
                      </a:pPr>
                      <a:endParaRPr lang="en-US" altLang="en-US" sz="100" dirty="0"/>
                    </a:p>
                    <a:p>
                      <a:pPr marL="207645" algn="l" rtl="0" eaLnBrk="0">
                        <a:lnSpc>
                          <a:spcPts val="1225"/>
                        </a:lnSpc>
                      </a:pPr>
                      <a:r>
                        <a:rPr sz="10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双</a:t>
                      </a:r>
                      <a:r>
                        <a:rPr sz="1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靶</a:t>
                      </a:r>
                      <a:r>
                        <a:rPr sz="1000" b="1" spc="0" dirty="0">
                          <a:solidFill>
                            <a:srgbClr val="000000">
                              <a:alpha val="100000"/>
                            </a:srgbClr>
                          </a:solidFill>
                          <a:latin typeface="Arial" panose="020B0604020202020204"/>
                          <a:ea typeface="Arial" panose="020B0604020202020204"/>
                          <a:cs typeface="Arial" panose="020B0604020202020204"/>
                        </a:rPr>
                        <a:t>ADC</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pPr>
                      <a:endParaRPr lang="en-US" altLang="en-US" sz="400" dirty="0"/>
                    </a:p>
                    <a:p>
                      <a:pPr marL="219710" algn="l" rtl="0" eaLnBrk="0">
                        <a:lnSpc>
                          <a:spcPct val="81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CBP</a:t>
                      </a:r>
                      <a:r>
                        <a:rPr sz="900" spc="-10" dirty="0">
                          <a:solidFill>
                            <a:srgbClr val="000000">
                              <a:alpha val="100000"/>
                            </a:srgbClr>
                          </a:solidFill>
                          <a:latin typeface="Arial" panose="020B0604020202020204"/>
                          <a:ea typeface="Arial" panose="020B0604020202020204"/>
                          <a:cs typeface="Arial" panose="020B0604020202020204"/>
                        </a:rPr>
                        <a:t>-1</a:t>
                      </a:r>
                      <a:r>
                        <a:rPr sz="900" spc="0" dirty="0">
                          <a:solidFill>
                            <a:srgbClr val="000000">
                              <a:alpha val="100000"/>
                            </a:srgbClr>
                          </a:solidFill>
                          <a:latin typeface="Arial" panose="020B0604020202020204"/>
                          <a:ea typeface="Arial" panose="020B0604020202020204"/>
                          <a:cs typeface="Arial" panose="020B0604020202020204"/>
                        </a:rPr>
                        <a:t>008</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258445" algn="l" rtl="0" eaLnBrk="0">
                        <a:lnSpc>
                          <a:spcPct val="99000"/>
                        </a:lnSpc>
                        <a:spcBef>
                          <a:spcPts val="0"/>
                        </a:spcBef>
                      </a:pP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同宜医</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药</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400" dirty="0"/>
                    </a:p>
                    <a:p>
                      <a:pPr marL="179070" algn="l" rtl="0" eaLnBrk="0">
                        <a:lnSpc>
                          <a:spcPct val="97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FRα/TRPV6</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12319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卵巢癌</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等实体瘤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583565" algn="l" rtl="0" eaLnBrk="0">
                        <a:lnSpc>
                          <a:spcPct val="97000"/>
                        </a:lnSpc>
                      </a:pPr>
                      <a:r>
                        <a:rPr sz="900" spc="-30" dirty="0">
                          <a:solidFill>
                            <a:srgbClr val="000000">
                              <a:alpha val="100000"/>
                            </a:srgbClr>
                          </a:solidFill>
                          <a:latin typeface="Arial" panose="020B0604020202020204"/>
                          <a:ea typeface="Arial" panose="020B0604020202020204"/>
                          <a:cs typeface="Arial" panose="020B0604020202020204"/>
                        </a:rPr>
                        <a:t>I</a:t>
                      </a:r>
                      <a:r>
                        <a:rPr sz="900" spc="-20" dirty="0">
                          <a:solidFill>
                            <a:srgbClr val="000000">
                              <a:alpha val="100000"/>
                            </a:srgbClr>
                          </a:solidFill>
                          <a:latin typeface="Arial" panose="020B0604020202020204"/>
                          <a:ea typeface="Arial" panose="020B0604020202020204"/>
                          <a:cs typeface="Arial" panose="020B0604020202020204"/>
                        </a:rPr>
                        <a:t>I</a:t>
                      </a: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5104">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6000"/>
                        </a:lnSpc>
                      </a:pPr>
                      <a:endParaRPr lang="en-US" altLang="en-US" sz="400" dirty="0"/>
                    </a:p>
                    <a:p>
                      <a:pPr marL="222250"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BL-</a:t>
                      </a:r>
                      <a:r>
                        <a:rPr sz="900" spc="0" dirty="0">
                          <a:solidFill>
                            <a:srgbClr val="000000">
                              <a:alpha val="100000"/>
                            </a:srgbClr>
                          </a:solidFill>
                          <a:latin typeface="Arial" panose="020B0604020202020204"/>
                          <a:ea typeface="Arial" panose="020B0604020202020204"/>
                          <a:cs typeface="Arial" panose="020B0604020202020204"/>
                        </a:rPr>
                        <a:t>B</a:t>
                      </a:r>
                      <a:r>
                        <a:rPr sz="900" spc="-10" dirty="0">
                          <a:solidFill>
                            <a:srgbClr val="000000">
                              <a:alpha val="100000"/>
                            </a:srgbClr>
                          </a:solidFill>
                          <a:latin typeface="Arial" panose="020B0604020202020204"/>
                          <a:ea typeface="Arial" panose="020B0604020202020204"/>
                          <a:cs typeface="Arial" panose="020B0604020202020204"/>
                        </a:rPr>
                        <a:t>01</a:t>
                      </a:r>
                      <a:r>
                        <a:rPr sz="900" spc="0" dirty="0">
                          <a:solidFill>
                            <a:srgbClr val="000000">
                              <a:alpha val="100000"/>
                            </a:srgbClr>
                          </a:solidFill>
                          <a:latin typeface="Arial" panose="020B0604020202020204"/>
                          <a:ea typeface="Arial" panose="020B0604020202020204"/>
                          <a:cs typeface="Arial" panose="020B0604020202020204"/>
                        </a:rPr>
                        <a:t>D</a:t>
                      </a:r>
                      <a:r>
                        <a:rPr sz="900" spc="-10" dirty="0">
                          <a:solidFill>
                            <a:srgbClr val="000000">
                              <a:alpha val="100000"/>
                            </a:srgbClr>
                          </a:solidFill>
                          <a:latin typeface="Arial" panose="020B0604020202020204"/>
                          <a:ea typeface="Arial" panose="020B0604020202020204"/>
                          <a:cs typeface="Arial" panose="020B0604020202020204"/>
                        </a:rPr>
                        <a:t>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25146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百利</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天恒</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4000"/>
                        </a:lnSpc>
                      </a:pPr>
                      <a:endParaRPr lang="en-US" altLang="en-US" sz="400" dirty="0"/>
                    </a:p>
                    <a:p>
                      <a:pPr marL="16002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EGFR/HE</a:t>
                      </a:r>
                      <a:r>
                        <a:rPr sz="900" spc="0" dirty="0">
                          <a:solidFill>
                            <a:srgbClr val="000000">
                              <a:alpha val="100000"/>
                            </a:srgbClr>
                          </a:solidFill>
                          <a:latin typeface="Arial" panose="020B0604020202020204"/>
                          <a:ea typeface="Arial" panose="020B0604020202020204"/>
                          <a:cs typeface="Arial" panose="020B0604020202020204"/>
                        </a:rPr>
                        <a:t>R</a:t>
                      </a:r>
                      <a:r>
                        <a:rPr sz="900" spc="-10" dirty="0">
                          <a:solidFill>
                            <a:srgbClr val="000000">
                              <a:alpha val="100000"/>
                            </a:srgbClr>
                          </a:solidFill>
                          <a:latin typeface="Arial" panose="020B0604020202020204"/>
                          <a:ea typeface="Arial" panose="020B0604020202020204"/>
                          <a:cs typeface="Arial" panose="020B0604020202020204"/>
                        </a:rPr>
                        <a:t>3</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176530"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肺</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癌等实体瘤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598805" algn="l" rtl="0" eaLnBrk="0">
                        <a:lnSpc>
                          <a:spcPct val="97000"/>
                        </a:lnSpc>
                        <a:spcBef>
                          <a:spcPts val="5"/>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pPr>
                      <a:endParaRPr lang="en-US" altLang="en-US" sz="400" dirty="0"/>
                    </a:p>
                    <a:p>
                      <a:pPr marL="220345" algn="l" rtl="0" eaLnBrk="0">
                        <a:lnSpc>
                          <a:spcPct val="81000"/>
                        </a:lnSpc>
                      </a:pPr>
                      <a:r>
                        <a:rPr sz="900" spc="0" dirty="0">
                          <a:solidFill>
                            <a:srgbClr val="000000">
                              <a:alpha val="100000"/>
                            </a:srgbClr>
                          </a:solidFill>
                          <a:latin typeface="Arial" panose="020B0604020202020204"/>
                          <a:ea typeface="Arial" panose="020B0604020202020204"/>
                          <a:cs typeface="Arial" panose="020B0604020202020204"/>
                        </a:rPr>
                        <a:t>JSKN</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03</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6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康</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宁杰瑞</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pPr>
                      <a:endParaRPr lang="en-US" altLang="en-US" sz="400" dirty="0"/>
                    </a:p>
                    <a:p>
                      <a:pPr marL="193675"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HER2(</a:t>
                      </a:r>
                      <a:r>
                        <a:rPr sz="900" spc="0" dirty="0">
                          <a:solidFill>
                            <a:srgbClr val="000000">
                              <a:alpha val="100000"/>
                            </a:srgbClr>
                          </a:solidFill>
                          <a:latin typeface="Arial" panose="020B0604020202020204"/>
                          <a:ea typeface="Arial" panose="020B0604020202020204"/>
                          <a:cs typeface="Arial" panose="020B0604020202020204"/>
                        </a:rPr>
                        <a:t>II</a:t>
                      </a:r>
                      <a:r>
                        <a:rPr sz="900" spc="-10" dirty="0">
                          <a:solidFill>
                            <a:srgbClr val="000000">
                              <a:alpha val="100000"/>
                            </a:srgbClr>
                          </a:solidFill>
                          <a:latin typeface="Arial" panose="020B0604020202020204"/>
                          <a:ea typeface="Arial" panose="020B0604020202020204"/>
                          <a:cs typeface="Arial" panose="020B0604020202020204"/>
                        </a:rPr>
                        <a:t>/</a:t>
                      </a:r>
                      <a:r>
                        <a:rPr sz="900" spc="0" dirty="0">
                          <a:solidFill>
                            <a:srgbClr val="000000">
                              <a:alpha val="100000"/>
                            </a:srgbClr>
                          </a:solidFill>
                          <a:latin typeface="Arial" panose="020B0604020202020204"/>
                          <a:ea typeface="Arial" panose="020B0604020202020204"/>
                          <a:cs typeface="Arial" panose="020B0604020202020204"/>
                        </a:rPr>
                        <a:t>IV</a:t>
                      </a:r>
                      <a:r>
                        <a:rPr sz="900" spc="-10" dirty="0">
                          <a:solidFill>
                            <a:srgbClr val="000000">
                              <a:alpha val="100000"/>
                            </a:srgbClr>
                          </a:solidFill>
                          <a:latin typeface="Arial" panose="020B0604020202020204"/>
                          <a:ea typeface="Arial" panose="020B0604020202020204"/>
                          <a:cs typeface="Arial" panose="020B0604020202020204"/>
                        </a:rPr>
                        <a:t>)</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8000"/>
                        </a:lnSpc>
                      </a:pPr>
                      <a:endParaRPr lang="en-US" altLang="en-US" sz="300" dirty="0"/>
                    </a:p>
                    <a:p>
                      <a:pPr marL="350520" algn="l" rtl="0" eaLnBrk="0">
                        <a:lnSpc>
                          <a:spcPct val="97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瘤</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7000"/>
                        </a:lnSpc>
                      </a:pPr>
                      <a:endParaRPr lang="en-US" altLang="en-US" sz="300" dirty="0"/>
                    </a:p>
                    <a:p>
                      <a:pPr marL="598805" algn="l" rtl="0" eaLnBrk="0">
                        <a:lnSpc>
                          <a:spcPct val="97000"/>
                        </a:lnSpc>
                        <a:spcBef>
                          <a:spcPts val="0"/>
                        </a:spcBef>
                      </a:pPr>
                      <a:r>
                        <a:rPr sz="900" spc="-40" dirty="0">
                          <a:solidFill>
                            <a:srgbClr val="000000">
                              <a:alpha val="100000"/>
                            </a:srgbClr>
                          </a:solidFill>
                          <a:latin typeface="Arial" panose="020B0604020202020204"/>
                          <a:ea typeface="Arial" panose="020B0604020202020204"/>
                          <a:cs typeface="Arial" panose="020B0604020202020204"/>
                        </a:rPr>
                        <a:t>I</a:t>
                      </a:r>
                      <a:r>
                        <a:rPr sz="9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期</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70">
                <a:tc rowSpan="5">
                  <a:txBody>
                    <a:bodyPr/>
                    <a:lstStyle/>
                    <a:p>
                      <a:pPr algn="l" rtl="0" eaLnBrk="0">
                        <a:lnSpc>
                          <a:spcPct val="109000"/>
                        </a:lnSpc>
                      </a:pPr>
                      <a:endParaRPr lang="en-US" altLang="en-US" sz="1000" dirty="0"/>
                    </a:p>
                    <a:p>
                      <a:pPr algn="l" rtl="0" eaLnBrk="0">
                        <a:lnSpc>
                          <a:spcPct val="109000"/>
                        </a:lnSpc>
                      </a:pPr>
                      <a:endParaRPr lang="en-US" altLang="en-US" sz="1000" dirty="0"/>
                    </a:p>
                    <a:p>
                      <a:pPr algn="l" rtl="0" eaLnBrk="0">
                        <a:lnSpc>
                          <a:spcPct val="109000"/>
                        </a:lnSpc>
                      </a:pPr>
                      <a:endParaRPr lang="en-US" altLang="en-US" sz="1000" dirty="0"/>
                    </a:p>
                    <a:p>
                      <a:pPr algn="l" rtl="0" eaLnBrk="0">
                        <a:lnSpc>
                          <a:spcPct val="110000"/>
                        </a:lnSpc>
                      </a:pPr>
                      <a:endParaRPr lang="en-US" altLang="en-US" sz="1000" dirty="0"/>
                    </a:p>
                    <a:p>
                      <a:pPr marL="217170" algn="l" rtl="0" eaLnBrk="0">
                        <a:lnSpc>
                          <a:spcPts val="1225"/>
                        </a:lnSpc>
                        <a:spcBef>
                          <a:spcPts val="5"/>
                        </a:spcBef>
                      </a:pPr>
                      <a:r>
                        <a:rPr sz="1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海外授</a:t>
                      </a:r>
                      <a:r>
                        <a:rPr sz="1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权</a:t>
                      </a:r>
                      <a:endParaRPr lang="en-US" altLang="en-US" sz="10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a:noFill/>
                    </a:lnB>
                  </a:tcPr>
                </a:tc>
                <a:tc>
                  <a:txBody>
                    <a:bodyPr/>
                    <a:lstStyle/>
                    <a:p>
                      <a:pPr algn="l" rtl="0" eaLnBrk="0">
                        <a:lnSpc>
                          <a:spcPct val="103000"/>
                        </a:lnSpc>
                      </a:pPr>
                      <a:endParaRPr lang="en-US" altLang="en-US" sz="400" dirty="0"/>
                    </a:p>
                    <a:p>
                      <a:pPr marL="272415" algn="l" rtl="0" eaLnBrk="0">
                        <a:lnSpc>
                          <a:spcPct val="81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S</a:t>
                      </a:r>
                      <a:r>
                        <a:rPr sz="900" spc="0" dirty="0">
                          <a:solidFill>
                            <a:srgbClr val="000000">
                              <a:alpha val="100000"/>
                            </a:srgbClr>
                          </a:solidFill>
                          <a:latin typeface="Arial" panose="020B0604020202020204"/>
                          <a:ea typeface="Arial" panose="020B0604020202020204"/>
                          <a:cs typeface="Arial" panose="020B0604020202020204"/>
                        </a:rPr>
                        <a:t>KB</a:t>
                      </a:r>
                      <a:r>
                        <a:rPr sz="900" spc="-10" dirty="0">
                          <a:solidFill>
                            <a:srgbClr val="000000">
                              <a:alpha val="100000"/>
                            </a:srgbClr>
                          </a:solidFill>
                          <a:latin typeface="Arial" panose="020B0604020202020204"/>
                          <a:ea typeface="Arial" panose="020B0604020202020204"/>
                          <a:cs typeface="Arial" panose="020B0604020202020204"/>
                        </a:rPr>
                        <a:t>264</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科</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伦博泰</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3000"/>
                        </a:lnSpc>
                      </a:pPr>
                      <a:endParaRPr lang="en-US" altLang="en-US" sz="400" dirty="0"/>
                    </a:p>
                    <a:p>
                      <a:pPr marL="312420" algn="l" rtl="0" eaLnBrk="0">
                        <a:lnSpc>
                          <a:spcPct val="82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T</a:t>
                      </a:r>
                      <a:r>
                        <a:rPr sz="900" spc="0" dirty="0">
                          <a:solidFill>
                            <a:srgbClr val="000000">
                              <a:alpha val="100000"/>
                            </a:srgbClr>
                          </a:solidFill>
                          <a:latin typeface="Arial" panose="020B0604020202020204"/>
                          <a:ea typeface="Arial" panose="020B0604020202020204"/>
                          <a:cs typeface="Arial" panose="020B0604020202020204"/>
                        </a:rPr>
                        <a:t>rop</a:t>
                      </a:r>
                      <a:r>
                        <a:rPr sz="900" spc="-10" dirty="0">
                          <a:solidFill>
                            <a:srgbClr val="000000">
                              <a:alpha val="100000"/>
                            </a:srgbClr>
                          </a:solidFill>
                          <a:latin typeface="Arial" panose="020B0604020202020204"/>
                          <a:ea typeface="Arial" panose="020B0604020202020204"/>
                          <a:cs typeface="Arial" panose="020B0604020202020204"/>
                        </a:rPr>
                        <a:t>-2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176530"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肺</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癌乳腺癌等</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223520" algn="l" rtl="0" eaLnBrk="0">
                        <a:lnSpc>
                          <a:spcPct val="97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I</a:t>
                      </a:r>
                      <a:r>
                        <a:rPr sz="900" spc="0" dirty="0">
                          <a:solidFill>
                            <a:srgbClr val="000000">
                              <a:alpha val="100000"/>
                            </a:srgbClr>
                          </a:solidFill>
                          <a:latin typeface="Arial" panose="020B0604020202020204"/>
                          <a:ea typeface="Arial" panose="020B0604020202020204"/>
                          <a:cs typeface="Arial" panose="020B0604020202020204"/>
                        </a:rPr>
                        <a:t>II</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期，授权默沙东</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5104">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a:noFill/>
                    </a:lnB>
                  </a:tcPr>
                </a:tc>
                <a:tc>
                  <a:txBody>
                    <a:bodyPr/>
                    <a:lstStyle/>
                    <a:p>
                      <a:pPr algn="l" rtl="0" eaLnBrk="0">
                        <a:lnSpc>
                          <a:spcPct val="104000"/>
                        </a:lnSpc>
                      </a:pPr>
                      <a:endParaRPr lang="en-US" altLang="en-US" sz="400" dirty="0"/>
                    </a:p>
                    <a:p>
                      <a:pPr marL="272415"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S</a:t>
                      </a:r>
                      <a:r>
                        <a:rPr sz="900" spc="0" dirty="0">
                          <a:solidFill>
                            <a:srgbClr val="000000">
                              <a:alpha val="100000"/>
                            </a:srgbClr>
                          </a:solidFill>
                          <a:latin typeface="Arial" panose="020B0604020202020204"/>
                          <a:ea typeface="Arial" panose="020B0604020202020204"/>
                          <a:cs typeface="Arial" panose="020B0604020202020204"/>
                        </a:rPr>
                        <a:t>KB</a:t>
                      </a:r>
                      <a:r>
                        <a:rPr sz="900" spc="-10" dirty="0">
                          <a:solidFill>
                            <a:srgbClr val="000000">
                              <a:alpha val="100000"/>
                            </a:srgbClr>
                          </a:solidFill>
                          <a:latin typeface="Arial" panose="020B0604020202020204"/>
                          <a:ea typeface="Arial" panose="020B0604020202020204"/>
                          <a:cs typeface="Arial" panose="020B0604020202020204"/>
                        </a:rPr>
                        <a:t>410</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250190" algn="l" rtl="0" eaLnBrk="0">
                        <a:lnSpc>
                          <a:spcPct val="98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科</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伦博泰</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6000"/>
                        </a:lnSpc>
                      </a:pPr>
                      <a:endParaRPr lang="en-US" altLang="en-US" sz="400" dirty="0"/>
                    </a:p>
                    <a:p>
                      <a:pPr marL="290830" algn="l" rtl="0" eaLnBrk="0">
                        <a:lnSpc>
                          <a:spcPct val="80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Necti</a:t>
                      </a:r>
                      <a:r>
                        <a:rPr sz="900" spc="0" dirty="0">
                          <a:solidFill>
                            <a:srgbClr val="000000">
                              <a:alpha val="100000"/>
                            </a:srgbClr>
                          </a:solidFill>
                          <a:latin typeface="Arial" panose="020B0604020202020204"/>
                          <a:ea typeface="Arial" panose="020B0604020202020204"/>
                          <a:cs typeface="Arial" panose="020B0604020202020204"/>
                        </a:rPr>
                        <a:t>n</a:t>
                      </a:r>
                      <a:r>
                        <a:rPr sz="900" spc="-10" dirty="0">
                          <a:solidFill>
                            <a:srgbClr val="000000">
                              <a:alpha val="100000"/>
                            </a:srgbClr>
                          </a:solidFill>
                          <a:latin typeface="Arial" panose="020B0604020202020204"/>
                          <a:ea typeface="Arial" panose="020B0604020202020204"/>
                          <a:cs typeface="Arial" panose="020B0604020202020204"/>
                        </a:rPr>
                        <a:t>4</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30000"/>
                        </a:lnSpc>
                      </a:pPr>
                      <a:endParaRPr lang="en-US" altLang="en-US" sz="300" dirty="0"/>
                    </a:p>
                    <a:p>
                      <a:pPr marL="349250" algn="l" rtl="0" eaLnBrk="0">
                        <a:lnSpc>
                          <a:spcPct val="97000"/>
                        </a:lnSpc>
                        <a:spcBef>
                          <a:spcPts val="0"/>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膀</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胱癌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255905" algn="l" rtl="0" eaLnBrk="0">
                        <a:lnSpc>
                          <a:spcPct val="97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I</a:t>
                      </a: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期，授权</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默</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沙东</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a:noFill/>
                    </a:lnB>
                  </a:tcPr>
                </a:tc>
                <a:tc>
                  <a:txBody>
                    <a:bodyPr/>
                    <a:lstStyle/>
                    <a:p>
                      <a:pPr algn="l" rtl="0" eaLnBrk="0">
                        <a:lnSpc>
                          <a:spcPct val="103000"/>
                        </a:lnSpc>
                      </a:pPr>
                      <a:endParaRPr lang="en-US" altLang="en-US" sz="400" dirty="0"/>
                    </a:p>
                    <a:p>
                      <a:pPr marL="272415"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S</a:t>
                      </a:r>
                      <a:r>
                        <a:rPr sz="900" spc="0" dirty="0">
                          <a:solidFill>
                            <a:srgbClr val="000000">
                              <a:alpha val="100000"/>
                            </a:srgbClr>
                          </a:solidFill>
                          <a:latin typeface="Arial" panose="020B0604020202020204"/>
                          <a:ea typeface="Arial" panose="020B0604020202020204"/>
                          <a:cs typeface="Arial" panose="020B0604020202020204"/>
                        </a:rPr>
                        <a:t>KB</a:t>
                      </a:r>
                      <a:r>
                        <a:rPr sz="900" spc="-10" dirty="0">
                          <a:solidFill>
                            <a:srgbClr val="000000">
                              <a:alpha val="100000"/>
                            </a:srgbClr>
                          </a:solidFill>
                          <a:latin typeface="Arial" panose="020B0604020202020204"/>
                          <a:ea typeface="Arial" panose="020B0604020202020204"/>
                          <a:cs typeface="Arial" panose="020B0604020202020204"/>
                        </a:rPr>
                        <a:t>315</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250190" algn="l" rtl="0" eaLnBrk="0">
                        <a:lnSpc>
                          <a:spcPct val="98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科</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伦博泰</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3000"/>
                        </a:lnSpc>
                      </a:pPr>
                      <a:endParaRPr lang="en-US" altLang="en-US" sz="400" dirty="0"/>
                    </a:p>
                    <a:p>
                      <a:pPr marL="161290" algn="l" rtl="0" eaLnBrk="0">
                        <a:lnSpc>
                          <a:spcPct val="81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Claudin</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18.2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417830" algn="l" rtl="0" eaLnBrk="0">
                        <a:lnSpc>
                          <a:spcPct val="97000"/>
                        </a:lnSpc>
                        <a:spcBef>
                          <a:spcPts val="5"/>
                        </a:spcBef>
                      </a:pP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胃癌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7000"/>
                        </a:lnSpc>
                      </a:pPr>
                      <a:endParaRPr lang="en-US" altLang="en-US" sz="300" dirty="0"/>
                    </a:p>
                    <a:p>
                      <a:pPr marL="255905" algn="l" rtl="0" eaLnBrk="0">
                        <a:lnSpc>
                          <a:spcPct val="9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I</a:t>
                      </a:r>
                      <a:r>
                        <a:rPr sz="9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期，授权</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默</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沙东</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04470">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a:noFill/>
                    </a:lnB>
                  </a:tcPr>
                </a:tc>
                <a:tc>
                  <a:txBody>
                    <a:bodyPr/>
                    <a:lstStyle/>
                    <a:p>
                      <a:pPr algn="l" rtl="0" eaLnBrk="0">
                        <a:lnSpc>
                          <a:spcPct val="106000"/>
                        </a:lnSpc>
                      </a:pPr>
                      <a:endParaRPr lang="en-US" altLang="en-US" sz="400" dirty="0"/>
                    </a:p>
                    <a:p>
                      <a:pPr marL="292735" algn="l" rtl="0" eaLnBrk="0">
                        <a:lnSpc>
                          <a:spcPct val="80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LM</a:t>
                      </a:r>
                      <a:r>
                        <a:rPr sz="900" spc="-20" dirty="0">
                          <a:solidFill>
                            <a:srgbClr val="000000">
                              <a:alpha val="100000"/>
                            </a:srgbClr>
                          </a:solidFill>
                          <a:latin typeface="Arial" panose="020B0604020202020204"/>
                          <a:ea typeface="Arial" panose="020B0604020202020204"/>
                          <a:cs typeface="Arial" panose="020B0604020202020204"/>
                        </a:rPr>
                        <a:t>-302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250190" algn="l" rtl="0" eaLnBrk="0">
                        <a:lnSpc>
                          <a:spcPct val="98000"/>
                        </a:lnSpc>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礼新</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医药</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03000"/>
                        </a:lnSpc>
                      </a:pPr>
                      <a:endParaRPr lang="en-US" altLang="en-US" sz="400" dirty="0"/>
                    </a:p>
                    <a:p>
                      <a:pPr marL="161290" algn="l" rtl="0" eaLnBrk="0">
                        <a:lnSpc>
                          <a:spcPct val="81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Claudin</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18.2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9000"/>
                        </a:lnSpc>
                      </a:pPr>
                      <a:endParaRPr lang="en-US" altLang="en-US" sz="300" dirty="0"/>
                    </a:p>
                    <a:p>
                      <a:pPr marL="417830" algn="l" rtl="0" eaLnBrk="0">
                        <a:lnSpc>
                          <a:spcPct val="97000"/>
                        </a:lnSpc>
                        <a:spcBef>
                          <a:spcPts val="0"/>
                        </a:spcBef>
                      </a:pP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胃癌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c>
                  <a:txBody>
                    <a:bodyPr/>
                    <a:lstStyle/>
                    <a:p>
                      <a:pPr algn="l" rtl="0" eaLnBrk="0">
                        <a:lnSpc>
                          <a:spcPct val="128000"/>
                        </a:lnSpc>
                      </a:pPr>
                      <a:endParaRPr lang="en-US" altLang="en-US" sz="300" dirty="0"/>
                    </a:p>
                    <a:p>
                      <a:pPr marL="144780" algn="l" rtl="0" eaLnBrk="0">
                        <a:lnSpc>
                          <a:spcPct val="97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I</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期，授权</a:t>
                      </a:r>
                      <a:r>
                        <a:rPr sz="900" spc="-10" dirty="0">
                          <a:solidFill>
                            <a:srgbClr val="000000">
                              <a:alpha val="100000"/>
                            </a:srgbClr>
                          </a:solidFill>
                          <a:latin typeface="Arial" panose="020B0604020202020204"/>
                          <a:ea typeface="Arial" panose="020B0604020202020204"/>
                          <a:cs typeface="Arial" panose="020B0604020202020204"/>
                        </a:rPr>
                        <a:t>TPTX/BM</a:t>
                      </a:r>
                      <a:r>
                        <a:rPr sz="900" spc="0" dirty="0">
                          <a:solidFill>
                            <a:srgbClr val="000000">
                              <a:alpha val="100000"/>
                            </a:srgbClr>
                          </a:solidFill>
                          <a:latin typeface="Arial" panose="020B0604020202020204"/>
                          <a:ea typeface="Arial" panose="020B0604020202020204"/>
                          <a:cs typeface="Arial" panose="020B0604020202020204"/>
                        </a:rPr>
                        <a:t>S</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w="3175" cap="flat" cmpd="sng" algn="ctr">
                      <a:solidFill>
                        <a:srgbClr val="FFFFFF"/>
                      </a:solidFill>
                      <a:prstDash val="solid"/>
                      <a:round/>
                      <a:headEnd type="none" w="med" len="med"/>
                      <a:tailEnd type="none" w="med" len="med"/>
                    </a:lnB>
                  </a:tcPr>
                </a:tc>
              </a:tr>
              <a:tr h="217169">
                <a:tc vMerge="1">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000000"/>
                      </a:solidFill>
                      <a:prstDash val="solid"/>
                      <a:round/>
                      <a:headEnd type="none" w="med" len="med"/>
                      <a:tailEnd type="none" w="med" len="med"/>
                    </a:lnT>
                    <a:lnB>
                      <a:noFill/>
                    </a:lnB>
                  </a:tcPr>
                </a:tc>
                <a:tc>
                  <a:txBody>
                    <a:bodyPr/>
                    <a:lstStyle/>
                    <a:p>
                      <a:pPr algn="l" rtl="0" eaLnBrk="0">
                        <a:lnSpc>
                          <a:spcPct val="103000"/>
                        </a:lnSpc>
                      </a:pPr>
                      <a:endParaRPr lang="en-US" altLang="en-US" sz="400" dirty="0"/>
                    </a:p>
                    <a:p>
                      <a:pPr marL="184150" algn="l" rtl="0" eaLnBrk="0">
                        <a:lnSpc>
                          <a:spcPct val="81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SYSA</a:t>
                      </a:r>
                      <a:r>
                        <a:rPr sz="900" spc="-10" dirty="0">
                          <a:solidFill>
                            <a:srgbClr val="000000">
                              <a:alpha val="100000"/>
                            </a:srgbClr>
                          </a:solidFill>
                          <a:latin typeface="Arial" panose="020B0604020202020204"/>
                          <a:ea typeface="Arial" panose="020B0604020202020204"/>
                          <a:cs typeface="Arial" panose="020B0604020202020204"/>
                        </a:rPr>
                        <a:t>-18</a:t>
                      </a:r>
                      <a:r>
                        <a:rPr sz="900" spc="0" dirty="0">
                          <a:solidFill>
                            <a:srgbClr val="000000">
                              <a:alpha val="100000"/>
                            </a:srgbClr>
                          </a:solidFill>
                          <a:latin typeface="Arial" panose="020B0604020202020204"/>
                          <a:ea typeface="Arial" panose="020B0604020202020204"/>
                          <a:cs typeface="Arial" panose="020B0604020202020204"/>
                        </a:rPr>
                        <a:t>01</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a:noFill/>
                    </a:lnB>
                  </a:tcPr>
                </a:tc>
                <a:tc>
                  <a:txBody>
                    <a:bodyPr/>
                    <a:lstStyle/>
                    <a:p>
                      <a:pPr algn="l" rtl="0" eaLnBrk="0">
                        <a:lnSpc>
                          <a:spcPct val="129000"/>
                        </a:lnSpc>
                      </a:pPr>
                      <a:endParaRPr lang="en-US" altLang="en-US" sz="300" dirty="0"/>
                    </a:p>
                    <a:p>
                      <a:pPr marL="250190" algn="l" rtl="0" eaLnBrk="0">
                        <a:lnSpc>
                          <a:spcPct val="98000"/>
                        </a:lnSpc>
                        <a:spcBef>
                          <a:spcPts val="5"/>
                        </a:spcBef>
                      </a:pP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石</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药巨石</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a:noFill/>
                    </a:lnB>
                  </a:tcPr>
                </a:tc>
                <a:tc>
                  <a:txBody>
                    <a:bodyPr/>
                    <a:lstStyle/>
                    <a:p>
                      <a:pPr algn="l" rtl="0" eaLnBrk="0">
                        <a:lnSpc>
                          <a:spcPct val="105000"/>
                        </a:lnSpc>
                      </a:pPr>
                      <a:endParaRPr lang="en-US" altLang="en-US" sz="400" dirty="0"/>
                    </a:p>
                    <a:p>
                      <a:pPr marL="161290" algn="l" rtl="0" eaLnBrk="0">
                        <a:lnSpc>
                          <a:spcPct val="97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Claudin</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18.2</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a:noFill/>
                    </a:lnB>
                  </a:tcPr>
                </a:tc>
                <a:tc>
                  <a:txBody>
                    <a:bodyPr/>
                    <a:lstStyle/>
                    <a:p>
                      <a:pPr algn="l" rtl="0" eaLnBrk="0">
                        <a:lnSpc>
                          <a:spcPct val="129000"/>
                        </a:lnSpc>
                      </a:pPr>
                      <a:endParaRPr lang="en-US" altLang="en-US" sz="300" dirty="0"/>
                    </a:p>
                    <a:p>
                      <a:pPr marL="417830" algn="l" rtl="0" eaLnBrk="0">
                        <a:lnSpc>
                          <a:spcPct val="97000"/>
                        </a:lnSpc>
                        <a:spcBef>
                          <a:spcPts val="5"/>
                        </a:spcBef>
                      </a:pPr>
                      <a:r>
                        <a:rPr sz="9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胃癌</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a:noFill/>
                    </a:lnB>
                  </a:tcPr>
                </a:tc>
                <a:tc>
                  <a:txBody>
                    <a:bodyPr/>
                    <a:lstStyle/>
                    <a:p>
                      <a:pPr algn="l" rtl="0" eaLnBrk="0">
                        <a:lnSpc>
                          <a:spcPct val="128000"/>
                        </a:lnSpc>
                      </a:pPr>
                      <a:endParaRPr lang="en-US" altLang="en-US" sz="300" dirty="0"/>
                    </a:p>
                    <a:p>
                      <a:pPr marL="191770" algn="l" rtl="0" eaLnBrk="0">
                        <a:lnSpc>
                          <a:spcPct val="97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I</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期，授权</a:t>
                      </a:r>
                      <a:r>
                        <a:rPr sz="900" spc="-10" dirty="0">
                          <a:solidFill>
                            <a:srgbClr val="000000">
                              <a:alpha val="100000"/>
                            </a:srgbClr>
                          </a:solidFill>
                          <a:latin typeface="Arial" panose="020B0604020202020204"/>
                          <a:ea typeface="Arial" panose="020B0604020202020204"/>
                          <a:cs typeface="Arial" panose="020B0604020202020204"/>
                        </a:rPr>
                        <a:t>Ele</a:t>
                      </a:r>
                      <a:r>
                        <a:rPr sz="900" spc="0" dirty="0">
                          <a:solidFill>
                            <a:srgbClr val="000000">
                              <a:alpha val="100000"/>
                            </a:srgbClr>
                          </a:solidFill>
                          <a:latin typeface="Arial" panose="020B0604020202020204"/>
                          <a:ea typeface="Arial" panose="020B0604020202020204"/>
                          <a:cs typeface="Arial" panose="020B0604020202020204"/>
                        </a:rPr>
                        <a:t>vation</a:t>
                      </a:r>
                      <a:endParaRPr lang="en-US" altLang="en-US" sz="900" dirty="0"/>
                    </a:p>
                  </a:txBody>
                  <a:tcPr marL="0" marR="0" marT="0" marB="0" vert="horz">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175" cap="flat" cmpd="sng" algn="ctr">
                      <a:solidFill>
                        <a:srgbClr val="FFFFFF"/>
                      </a:solidFill>
                      <a:prstDash val="solid"/>
                      <a:round/>
                      <a:headEnd type="none" w="med" len="med"/>
                      <a:tailEnd type="none" w="med" len="med"/>
                    </a:lnT>
                    <a:lnB>
                      <a:noFill/>
                    </a:lnB>
                  </a:tcPr>
                </a:tc>
              </a:tr>
              <a:tr h="204470">
                <a:tc gridSpan="6">
                  <a:txBody>
                    <a:bodyPr/>
                    <a:lstStyle/>
                    <a:p>
                      <a:pPr algn="l" rtl="0" eaLnBrk="0">
                        <a:lnSpc>
                          <a:spcPct val="101000"/>
                        </a:lnSpc>
                      </a:pPr>
                      <a:endParaRPr lang="en-US" altLang="en-US" sz="300" dirty="0"/>
                    </a:p>
                    <a:p>
                      <a:pPr algn="r" rtl="0" eaLnBrk="0">
                        <a:lnSpc>
                          <a:spcPct val="97000"/>
                        </a:lnSpc>
                        <a:spcBef>
                          <a:spcPts val="5"/>
                        </a:spcBef>
                      </a:pPr>
                      <a:r>
                        <a:rPr sz="900" spc="0" dirty="0">
                          <a:solidFill>
                            <a:srgbClr val="000000">
                              <a:alpha val="100000"/>
                            </a:srgbClr>
                          </a:solidFill>
                          <a:latin typeface="Arial" panose="020B0604020202020204"/>
                          <a:ea typeface="Arial" panose="020B0604020202020204"/>
                          <a:cs typeface="Arial" panose="020B0604020202020204"/>
                        </a:rPr>
                        <a:t>CMG</a:t>
                      </a:r>
                      <a:r>
                        <a:rPr sz="900" spc="10" dirty="0">
                          <a:solidFill>
                            <a:srgbClr val="000000">
                              <a:alpha val="100000"/>
                            </a:srgbClr>
                          </a:solidFill>
                          <a:latin typeface="Arial" panose="020B0604020202020204"/>
                          <a:ea typeface="Arial" panose="020B0604020202020204"/>
                          <a:cs typeface="Arial" panose="020B0604020202020204"/>
                        </a:rPr>
                        <a:t>901</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康诺亚</a:t>
                      </a:r>
                      <a:r>
                        <a:rPr sz="900" spc="10" dirty="0">
                          <a:solidFill>
                            <a:srgbClr val="000000">
                              <a:alpha val="100000"/>
                            </a:srgbClr>
                          </a:solidFill>
                          <a:latin typeface="Arial" panose="020B0604020202020204"/>
                          <a:ea typeface="Arial" panose="020B0604020202020204"/>
                          <a:cs typeface="Arial" panose="020B0604020202020204"/>
                        </a:rPr>
                        <a:t>/</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乐普</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Arial" panose="020B0604020202020204"/>
                          <a:ea typeface="Arial" panose="020B0604020202020204"/>
                          <a:cs typeface="Arial" panose="020B0604020202020204"/>
                        </a:rPr>
                        <a:t>Claudin</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18.2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胃癌</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Arial" panose="020B0604020202020204"/>
                          <a:ea typeface="Arial" panose="020B0604020202020204"/>
                          <a:cs typeface="Arial" panose="020B0604020202020204"/>
                        </a:rPr>
                        <a:t>I</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期，授权阿斯利康</a:t>
                      </a:r>
                      <a:endParaRPr lang="en-US" altLang="en-US" sz="900" dirty="0"/>
                    </a:p>
                  </a:txBody>
                  <a:tcPr marL="0" marR="0" marT="0" marB="0" vert="horz">
                    <a:lnL w="12700" cap="flat" cmpd="sng" algn="ctr">
                      <a:solidFill>
                        <a:srgbClr val="FFFFFF"/>
                      </a:solidFill>
                      <a:prstDash val="solid"/>
                      <a:round/>
                      <a:headEnd type="none" w="med" len="med"/>
                      <a:tailEnd type="none" w="med" len="med"/>
                    </a:lnL>
                    <a:lnR>
                      <a:noFill/>
                    </a:lnR>
                    <a:lnT>
                      <a:noFill/>
                    </a:lnT>
                    <a:lnB>
                      <a:noFill/>
                    </a:lnB>
                  </a:tcPr>
                </a:tc>
                <a:tc hMerge="1">
                  <a:tcPr marL="0" marR="0" marT="0" marB="0" vert="horz">
                    <a:lnL w="12700" cap="flat" cmpd="sng" algn="ctr">
                      <a:solidFill>
                        <a:srgbClr val="FFFFFF"/>
                      </a:solidFill>
                      <a:prstDash val="solid"/>
                      <a:round/>
                      <a:headEnd type="none" w="med" len="med"/>
                      <a:tailEnd type="none" w="med" len="med"/>
                    </a:lnL>
                    <a:lnR>
                      <a:noFill/>
                    </a:lnR>
                    <a:lnT>
                      <a:noFill/>
                    </a:lnT>
                    <a:lnB>
                      <a:noFill/>
                    </a:lnB>
                  </a:tcPr>
                </a:tc>
                <a:tc hMerge="1">
                  <a:tcPr marL="0" marR="0" marT="0" marB="0" vert="horz">
                    <a:lnL w="12700" cap="flat" cmpd="sng" algn="ctr">
                      <a:solidFill>
                        <a:srgbClr val="FFFFFF"/>
                      </a:solidFill>
                      <a:prstDash val="solid"/>
                      <a:round/>
                      <a:headEnd type="none" w="med" len="med"/>
                      <a:tailEnd type="none" w="med" len="med"/>
                    </a:lnL>
                    <a:lnR>
                      <a:noFill/>
                    </a:lnR>
                    <a:lnT>
                      <a:noFill/>
                    </a:lnT>
                    <a:lnB>
                      <a:noFill/>
                    </a:lnB>
                  </a:tcPr>
                </a:tc>
                <a:tc hMerge="1">
                  <a:tcPr marL="0" marR="0" marT="0" marB="0" vert="horz">
                    <a:lnL w="12700" cap="flat" cmpd="sng" algn="ctr">
                      <a:solidFill>
                        <a:srgbClr val="FFFFFF"/>
                      </a:solidFill>
                      <a:prstDash val="solid"/>
                      <a:round/>
                      <a:headEnd type="none" w="med" len="med"/>
                      <a:tailEnd type="none" w="med" len="med"/>
                    </a:lnL>
                    <a:lnR>
                      <a:noFill/>
                    </a:lnR>
                    <a:lnT>
                      <a:noFill/>
                    </a:lnT>
                    <a:lnB>
                      <a:noFill/>
                    </a:lnB>
                  </a:tcPr>
                </a:tc>
                <a:tc hMerge="1">
                  <a:tcPr marL="0" marR="0" marT="0" marB="0" vert="horz">
                    <a:lnL w="12700" cap="flat" cmpd="sng" algn="ctr">
                      <a:solidFill>
                        <a:srgbClr val="FFFFFF"/>
                      </a:solidFill>
                      <a:prstDash val="solid"/>
                      <a:round/>
                      <a:headEnd type="none" w="med" len="med"/>
                      <a:tailEnd type="none" w="med" len="med"/>
                    </a:lnL>
                    <a:lnR>
                      <a:noFill/>
                    </a:lnR>
                    <a:lnT>
                      <a:noFill/>
                    </a:lnT>
                    <a:lnB>
                      <a:noFill/>
                    </a:lnB>
                  </a:tcPr>
                </a:tc>
                <a:tc hMerge="1">
                  <a:tcPr marL="0" marR="0" marT="0" marB="0" vert="horz">
                    <a:lnL w="12700" cap="flat" cmpd="sng" algn="ctr">
                      <a:solidFill>
                        <a:srgbClr val="FFFFFF"/>
                      </a:solidFill>
                      <a:prstDash val="solid"/>
                      <a:round/>
                      <a:headEnd type="none" w="med" len="med"/>
                      <a:tailEnd type="none" w="med" len="med"/>
                    </a:lnL>
                    <a:lnR>
                      <a:noFill/>
                    </a:lnR>
                    <a:lnT>
                      <a:noFill/>
                    </a:lnT>
                    <a:lnB>
                      <a:noFill/>
                    </a:lnB>
                  </a:tcPr>
                </a:tc>
              </a:tr>
              <a:tr h="198755">
                <a:tc gridSpan="6">
                  <a:txBody>
                    <a:bodyPr/>
                    <a:lstStyle/>
                    <a:p>
                      <a:pPr algn="l" rtl="0" eaLnBrk="0">
                        <a:lnSpc>
                          <a:spcPct val="102000"/>
                        </a:lnSpc>
                      </a:pPr>
                      <a:endParaRPr lang="en-US" altLang="en-US" sz="300" dirty="0"/>
                    </a:p>
                    <a:p>
                      <a:pPr marL="978535" algn="l" rtl="0" eaLnBrk="0">
                        <a:lnSpc>
                          <a:spcPct val="97000"/>
                        </a:lnSpc>
                        <a:spcBef>
                          <a:spcPts val="0"/>
                        </a:spcBef>
                      </a:pPr>
                      <a:r>
                        <a:rPr sz="900" spc="0" dirty="0">
                          <a:solidFill>
                            <a:srgbClr val="000000">
                              <a:alpha val="100000"/>
                            </a:srgbClr>
                          </a:solidFill>
                          <a:latin typeface="Arial" panose="020B0604020202020204"/>
                          <a:ea typeface="Arial" panose="020B0604020202020204"/>
                          <a:cs typeface="Arial" panose="020B0604020202020204"/>
                        </a:rPr>
                        <a:t>DB</a:t>
                      </a:r>
                      <a:r>
                        <a:rPr sz="900" spc="10" dirty="0">
                          <a:solidFill>
                            <a:srgbClr val="000000">
                              <a:alpha val="100000"/>
                            </a:srgbClr>
                          </a:solidFill>
                          <a:latin typeface="Arial" panose="020B0604020202020204"/>
                          <a:ea typeface="Arial" panose="020B0604020202020204"/>
                          <a:cs typeface="Arial" panose="020B0604020202020204"/>
                        </a:rPr>
                        <a:t>-1303/</a:t>
                      </a:r>
                      <a:r>
                        <a:rPr sz="900" spc="0" dirty="0">
                          <a:solidFill>
                            <a:srgbClr val="000000">
                              <a:alpha val="100000"/>
                            </a:srgbClr>
                          </a:solidFill>
                          <a:latin typeface="Arial" panose="020B0604020202020204"/>
                          <a:ea typeface="Arial" panose="020B0604020202020204"/>
                          <a:cs typeface="Arial" panose="020B0604020202020204"/>
                        </a:rPr>
                        <a:t>DB</a:t>
                      </a:r>
                      <a:r>
                        <a:rPr sz="900" spc="10" dirty="0">
                          <a:solidFill>
                            <a:srgbClr val="000000">
                              <a:alpha val="100000"/>
                            </a:srgbClr>
                          </a:solidFill>
                          <a:latin typeface="Arial" panose="020B0604020202020204"/>
                          <a:ea typeface="Arial" panose="020B0604020202020204"/>
                          <a:cs typeface="Arial" panose="020B0604020202020204"/>
                        </a:rPr>
                        <a:t>-1311</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映恩生物</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Arial" panose="020B0604020202020204"/>
                          <a:ea typeface="Arial" panose="020B0604020202020204"/>
                          <a:cs typeface="Arial" panose="020B0604020202020204"/>
                        </a:rPr>
                        <a:t>HER</a:t>
                      </a:r>
                      <a:r>
                        <a:rPr sz="900" spc="10" dirty="0">
                          <a:solidFill>
                            <a:srgbClr val="000000">
                              <a:alpha val="100000"/>
                            </a:srgbClr>
                          </a:solidFill>
                          <a:latin typeface="Arial" panose="020B0604020202020204"/>
                          <a:ea typeface="Arial" panose="020B0604020202020204"/>
                          <a:cs typeface="Arial" panose="020B0604020202020204"/>
                        </a:rPr>
                        <a:t>2/</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未公开</a:t>
                      </a:r>
                      <a:r>
                        <a:rPr sz="9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实体瘤</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授权</a:t>
                      </a:r>
                      <a:r>
                        <a:rPr sz="900" spc="0" dirty="0">
                          <a:solidFill>
                            <a:srgbClr val="000000">
                              <a:alpha val="100000"/>
                            </a:srgbClr>
                          </a:solidFill>
                          <a:latin typeface="Arial" panose="020B0604020202020204"/>
                          <a:ea typeface="Arial" panose="020B0604020202020204"/>
                          <a:cs typeface="Arial" panose="020B0604020202020204"/>
                        </a:rPr>
                        <a:t>BioNTech</a:t>
                      </a:r>
                      <a:endParaRPr lang="en-US" altLang="en-US" sz="900" dirty="0"/>
                    </a:p>
                  </a:txBody>
                  <a:tcPr marL="0" marR="0" marT="0" marB="0" vert="horz">
                    <a:lnL w="12700" cap="flat" cmpd="sng" algn="ctr">
                      <a:solidFill>
                        <a:srgbClr val="FFFFFF"/>
                      </a:solidFill>
                      <a:prstDash val="solid"/>
                      <a:round/>
                      <a:headEnd type="none" w="med" len="med"/>
                      <a:tailEnd type="none" w="med" len="med"/>
                    </a:lnL>
                    <a:lnR>
                      <a:noFill/>
                    </a:lnR>
                    <a:lnT>
                      <a:noFill/>
                    </a:lnT>
                    <a:lnB w="3175" cap="flat" cmpd="sng" algn="ctr">
                      <a:solidFill>
                        <a:srgbClr val="000000"/>
                      </a:solidFill>
                      <a:prstDash val="solid"/>
                      <a:round/>
                      <a:headEnd type="none" w="med" len="med"/>
                      <a:tailEnd type="none" w="med" len="med"/>
                    </a:lnB>
                  </a:tcPr>
                </a:tc>
                <a:tc hMerge="1">
                  <a:tcPr marL="0" marR="0" marT="0" marB="0" vert="horz">
                    <a:lnL w="12700" cap="flat" cmpd="sng" algn="ctr">
                      <a:solidFill>
                        <a:srgbClr val="FFFFFF"/>
                      </a:solidFill>
                      <a:prstDash val="solid"/>
                      <a:round/>
                      <a:headEnd type="none" w="med" len="med"/>
                      <a:tailEnd type="none" w="med" len="med"/>
                    </a:lnL>
                    <a:lnR>
                      <a:noFill/>
                    </a:lnR>
                    <a:lnT>
                      <a:noFill/>
                    </a:lnT>
                    <a:lnB w="3175" cap="flat" cmpd="sng" algn="ctr">
                      <a:solidFill>
                        <a:srgbClr val="000000"/>
                      </a:solidFill>
                      <a:prstDash val="solid"/>
                      <a:round/>
                      <a:headEnd type="none" w="med" len="med"/>
                      <a:tailEnd type="none" w="med" len="med"/>
                    </a:lnB>
                  </a:tcPr>
                </a:tc>
                <a:tc hMerge="1">
                  <a:tcPr marL="0" marR="0" marT="0" marB="0" vert="horz">
                    <a:lnL w="12700" cap="flat" cmpd="sng" algn="ctr">
                      <a:solidFill>
                        <a:srgbClr val="FFFFFF"/>
                      </a:solidFill>
                      <a:prstDash val="solid"/>
                      <a:round/>
                      <a:headEnd type="none" w="med" len="med"/>
                      <a:tailEnd type="none" w="med" len="med"/>
                    </a:lnL>
                    <a:lnR>
                      <a:noFill/>
                    </a:lnR>
                    <a:lnT>
                      <a:noFill/>
                    </a:lnT>
                    <a:lnB w="3175" cap="flat" cmpd="sng" algn="ctr">
                      <a:solidFill>
                        <a:srgbClr val="000000"/>
                      </a:solidFill>
                      <a:prstDash val="solid"/>
                      <a:round/>
                      <a:headEnd type="none" w="med" len="med"/>
                      <a:tailEnd type="none" w="med" len="med"/>
                    </a:lnB>
                  </a:tcPr>
                </a:tc>
                <a:tc hMerge="1">
                  <a:tcPr marL="0" marR="0" marT="0" marB="0" vert="horz">
                    <a:lnL w="12700" cap="flat" cmpd="sng" algn="ctr">
                      <a:solidFill>
                        <a:srgbClr val="FFFFFF"/>
                      </a:solidFill>
                      <a:prstDash val="solid"/>
                      <a:round/>
                      <a:headEnd type="none" w="med" len="med"/>
                      <a:tailEnd type="none" w="med" len="med"/>
                    </a:lnL>
                    <a:lnR>
                      <a:noFill/>
                    </a:lnR>
                    <a:lnT>
                      <a:noFill/>
                    </a:lnT>
                    <a:lnB w="3175" cap="flat" cmpd="sng" algn="ctr">
                      <a:solidFill>
                        <a:srgbClr val="000000"/>
                      </a:solidFill>
                      <a:prstDash val="solid"/>
                      <a:round/>
                      <a:headEnd type="none" w="med" len="med"/>
                      <a:tailEnd type="none" w="med" len="med"/>
                    </a:lnB>
                  </a:tcPr>
                </a:tc>
                <a:tc hMerge="1">
                  <a:tcPr marL="0" marR="0" marT="0" marB="0" vert="horz">
                    <a:lnL w="12700" cap="flat" cmpd="sng" algn="ctr">
                      <a:solidFill>
                        <a:srgbClr val="FFFFFF"/>
                      </a:solidFill>
                      <a:prstDash val="solid"/>
                      <a:round/>
                      <a:headEnd type="none" w="med" len="med"/>
                      <a:tailEnd type="none" w="med" len="med"/>
                    </a:lnL>
                    <a:lnR>
                      <a:noFill/>
                    </a:lnR>
                    <a:lnT>
                      <a:noFill/>
                    </a:lnT>
                    <a:lnB w="3175" cap="flat" cmpd="sng" algn="ctr">
                      <a:solidFill>
                        <a:srgbClr val="000000"/>
                      </a:solidFill>
                      <a:prstDash val="solid"/>
                      <a:round/>
                      <a:headEnd type="none" w="med" len="med"/>
                      <a:tailEnd type="none" w="med" len="med"/>
                    </a:lnB>
                  </a:tcPr>
                </a:tc>
                <a:tc hMerge="1">
                  <a:tcPr marL="0" marR="0" marT="0" marB="0" vert="horz">
                    <a:lnL w="12700" cap="flat" cmpd="sng" algn="ctr">
                      <a:solidFill>
                        <a:srgbClr val="FFFFFF"/>
                      </a:solidFill>
                      <a:prstDash val="solid"/>
                      <a:round/>
                      <a:headEnd type="none" w="med" len="med"/>
                      <a:tailEnd type="none" w="med" len="med"/>
                    </a:lnL>
                    <a:lnR>
                      <a:noFill/>
                    </a:lnR>
                    <a:lnT>
                      <a:noFill/>
                    </a:lnT>
                    <a:lnB w="3175" cap="flat" cmpd="sng" algn="ctr">
                      <a:solidFill>
                        <a:srgbClr val="000000"/>
                      </a:solidFill>
                      <a:prstDash val="solid"/>
                      <a:round/>
                      <a:headEnd type="none" w="med" len="med"/>
                      <a:tailEnd type="none" w="med" len="med"/>
                    </a:lnB>
                  </a:tcPr>
                </a:tc>
              </a:tr>
            </a:tbl>
          </a:graphicData>
        </a:graphic>
      </p:graphicFrame>
      <p:sp>
        <p:nvSpPr>
          <p:cNvPr id="929" name="textbox 929"/>
          <p:cNvSpPr/>
          <p:nvPr/>
        </p:nvSpPr>
        <p:spPr>
          <a:xfrm>
            <a:off x="551179" y="1087069"/>
            <a:ext cx="4845050" cy="294640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97000"/>
              </a:lnSpc>
            </a:pPr>
            <a:r>
              <a:rPr sz="1200" spc="-40" dirty="0">
                <a:solidFill>
                  <a:srgbClr val="0B4EA2">
                    <a:alpha val="100000"/>
                  </a:srgbClr>
                </a:solidFill>
                <a:latin typeface="Wingdings" panose="05000000000000000000"/>
                <a:ea typeface="Wingdings" panose="05000000000000000000"/>
                <a:cs typeface="Wingdings" panose="05000000000000000000"/>
              </a:rPr>
              <a:t>1</a:t>
            </a:r>
            <a:r>
              <a:rPr sz="1200" spc="-40" dirty="0">
                <a:solidFill>
                  <a:srgbClr val="0B4EA2">
                    <a:alpha val="100000"/>
                  </a:srgbClr>
                </a:solidFill>
                <a:latin typeface="Wingdings" panose="05000000000000000000"/>
                <a:ea typeface="Wingdings" panose="05000000000000000000"/>
                <a:cs typeface="Wingdings" panose="05000000000000000000"/>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近年来，</a:t>
            </a:r>
            <a:r>
              <a:rPr sz="1200" spc="-20" dirty="0">
                <a:solidFill>
                  <a:srgbClr val="000000">
                    <a:alpha val="100000"/>
                  </a:srgbClr>
                </a:solidFill>
                <a:latin typeface="Arial" panose="020B0604020202020204"/>
                <a:ea typeface="Arial" panose="020B0604020202020204"/>
                <a:cs typeface="Arial" panose="020B0604020202020204"/>
              </a:rPr>
              <a:t>A</a:t>
            </a:r>
            <a:r>
              <a:rPr sz="1200" spc="0" dirty="0">
                <a:solidFill>
                  <a:srgbClr val="000000">
                    <a:alpha val="100000"/>
                  </a:srgbClr>
                </a:solidFill>
                <a:latin typeface="Arial" panose="020B0604020202020204"/>
                <a:ea typeface="Arial" panose="020B0604020202020204"/>
                <a:cs typeface="Arial" panose="020B0604020202020204"/>
              </a:rPr>
              <a:t>DC</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领域突破不断</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，成为创新药最热的赛道。</a:t>
            </a:r>
            <a:endParaRPr lang="en-US" altLang="en-US" sz="1200" dirty="0"/>
          </a:p>
          <a:p>
            <a:pPr marL="12700" algn="l" rtl="0" eaLnBrk="0">
              <a:lnSpc>
                <a:spcPct val="97000"/>
              </a:lnSpc>
              <a:spcBef>
                <a:spcPts val="765"/>
              </a:spcBef>
            </a:pPr>
            <a:r>
              <a:rPr sz="1200" spc="-50" dirty="0">
                <a:solidFill>
                  <a:srgbClr val="0B4EA2">
                    <a:alpha val="100000"/>
                  </a:srgbClr>
                </a:solidFill>
                <a:latin typeface="Wingdings" panose="05000000000000000000"/>
                <a:ea typeface="Wingdings" panose="05000000000000000000"/>
                <a:cs typeface="Wingdings" panose="05000000000000000000"/>
              </a:rPr>
              <a:t>1</a:t>
            </a:r>
            <a:r>
              <a:rPr sz="1200" spc="-50" dirty="0">
                <a:solidFill>
                  <a:srgbClr val="0B4EA2">
                    <a:alpha val="100000"/>
                  </a:srgbClr>
                </a:solidFill>
                <a:latin typeface="Wingdings" panose="05000000000000000000"/>
                <a:ea typeface="Wingdings" panose="05000000000000000000"/>
                <a:cs typeface="Wingdings" panose="05000000000000000000"/>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全球在研</a:t>
            </a:r>
            <a:r>
              <a:rPr sz="1200" spc="-50" dirty="0">
                <a:solidFill>
                  <a:srgbClr val="000000">
                    <a:alpha val="100000"/>
                  </a:srgbClr>
                </a:solidFill>
                <a:latin typeface="Arial" panose="020B0604020202020204"/>
                <a:ea typeface="Arial" panose="020B0604020202020204"/>
                <a:cs typeface="Arial" panose="020B0604020202020204"/>
              </a:rPr>
              <a:t>A</a:t>
            </a:r>
            <a:r>
              <a:rPr sz="1200" spc="-10" dirty="0">
                <a:solidFill>
                  <a:srgbClr val="000000">
                    <a:alpha val="100000"/>
                  </a:srgbClr>
                </a:solidFill>
                <a:latin typeface="Arial" panose="020B0604020202020204"/>
                <a:ea typeface="Arial" panose="020B0604020202020204"/>
                <a:cs typeface="Arial" panose="020B0604020202020204"/>
              </a:rPr>
              <a:t>D</a:t>
            </a:r>
            <a:r>
              <a:rPr sz="1200" spc="0" dirty="0">
                <a:solidFill>
                  <a:srgbClr val="000000">
                    <a:alpha val="100000"/>
                  </a:srgbClr>
                </a:solidFill>
                <a:latin typeface="Arial" panose="020B0604020202020204"/>
                <a:ea typeface="Arial" panose="020B0604020202020204"/>
                <a:cs typeface="Arial" panose="020B0604020202020204"/>
              </a:rPr>
              <a:t>C</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中</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，国产占比达到</a:t>
            </a:r>
            <a:r>
              <a:rPr sz="1200" spc="-50" dirty="0">
                <a:solidFill>
                  <a:srgbClr val="FF0000">
                    <a:alpha val="100000"/>
                  </a:srgbClr>
                </a:solidFill>
                <a:latin typeface="Arial" panose="020B0604020202020204"/>
                <a:ea typeface="Arial" panose="020B0604020202020204"/>
                <a:cs typeface="Arial" panose="020B0604020202020204"/>
              </a:rPr>
              <a:t>30%</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marL="12700" algn="l" rtl="0" eaLnBrk="0">
              <a:lnSpc>
                <a:spcPct val="97000"/>
              </a:lnSpc>
              <a:spcBef>
                <a:spcPts val="770"/>
              </a:spcBef>
            </a:pPr>
            <a:r>
              <a:rPr sz="1200" spc="-20" dirty="0">
                <a:solidFill>
                  <a:srgbClr val="0B4EA2">
                    <a:alpha val="100000"/>
                  </a:srgbClr>
                </a:solidFill>
                <a:latin typeface="Wingdings" panose="05000000000000000000"/>
                <a:ea typeface="Wingdings" panose="05000000000000000000"/>
                <a:cs typeface="Wingdings" panose="05000000000000000000"/>
              </a:rPr>
              <a:t>1</a:t>
            </a:r>
            <a:r>
              <a:rPr sz="1200" spc="-20" dirty="0">
                <a:solidFill>
                  <a:srgbClr val="0B4EA2">
                    <a:alpha val="100000"/>
                  </a:srgbClr>
                </a:solidFill>
                <a:latin typeface="Wingdings" panose="05000000000000000000"/>
                <a:ea typeface="Wingdings" panose="05000000000000000000"/>
                <a:cs typeface="Wingdings" panose="05000000000000000000"/>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中国出现了一批</a:t>
            </a:r>
            <a:r>
              <a:rPr sz="1200" spc="-20" dirty="0">
                <a:solidFill>
                  <a:srgbClr val="000000">
                    <a:alpha val="100000"/>
                  </a:srgbClr>
                </a:solidFill>
                <a:latin typeface="Arial" panose="020B0604020202020204"/>
                <a:ea typeface="Arial" panose="020B0604020202020204"/>
                <a:cs typeface="Arial" panose="020B0604020202020204"/>
              </a:rPr>
              <a:t>first-in-class</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潜力的在研</a:t>
            </a:r>
            <a:r>
              <a:rPr sz="1200" spc="-20" dirty="0">
                <a:solidFill>
                  <a:srgbClr val="000000">
                    <a:alpha val="100000"/>
                  </a:srgbClr>
                </a:solidFill>
                <a:latin typeface="Arial" panose="020B0604020202020204"/>
                <a:ea typeface="Arial" panose="020B0604020202020204"/>
                <a:cs typeface="Arial" panose="020B0604020202020204"/>
              </a:rPr>
              <a:t>A</a:t>
            </a:r>
            <a:r>
              <a:rPr sz="1200" spc="-10" dirty="0">
                <a:solidFill>
                  <a:srgbClr val="000000">
                    <a:alpha val="100000"/>
                  </a:srgbClr>
                </a:solidFill>
                <a:latin typeface="Arial" panose="020B0604020202020204"/>
                <a:ea typeface="Arial" panose="020B0604020202020204"/>
                <a:cs typeface="Arial" panose="020B0604020202020204"/>
              </a:rPr>
              <a:t>D</a:t>
            </a:r>
            <a:r>
              <a:rPr sz="1200" spc="0" dirty="0">
                <a:solidFill>
                  <a:srgbClr val="000000">
                    <a:alpha val="100000"/>
                  </a:srgbClr>
                </a:solidFill>
                <a:latin typeface="Arial" panose="020B0604020202020204"/>
                <a:ea typeface="Arial" panose="020B0604020202020204"/>
                <a:cs typeface="Arial" panose="020B0604020202020204"/>
              </a:rPr>
              <a:t>C</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产品。</a:t>
            </a:r>
            <a:endParaRPr lang="en-US" altLang="en-US" sz="1200" dirty="0"/>
          </a:p>
          <a:p>
            <a:pPr marL="288290" indent="-275590" algn="l" rtl="0" eaLnBrk="0">
              <a:lnSpc>
                <a:spcPct val="137000"/>
              </a:lnSpc>
              <a:spcBef>
                <a:spcPts val="750"/>
              </a:spcBef>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新结构</a:t>
            </a:r>
            <a:r>
              <a:rPr sz="1200" spc="10" dirty="0">
                <a:solidFill>
                  <a:srgbClr val="000000">
                    <a:alpha val="100000"/>
                  </a:srgbClr>
                </a:solidFill>
                <a:latin typeface="Arial" panose="020B0604020202020204"/>
                <a:ea typeface="Arial" panose="020B0604020202020204"/>
                <a:cs typeface="Arial" panose="020B0604020202020204"/>
              </a:rPr>
              <a: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新设计产品涌现。例如双靶</a:t>
            </a:r>
            <a:r>
              <a:rPr sz="1200" spc="0" dirty="0">
                <a:solidFill>
                  <a:srgbClr val="000000">
                    <a:alpha val="100000"/>
                  </a:srgbClr>
                </a:solidFill>
                <a:latin typeface="Arial" panose="020B0604020202020204"/>
                <a:ea typeface="Arial" panose="020B0604020202020204"/>
                <a:cs typeface="Arial" panose="020B0604020202020204"/>
              </a:rPr>
              <a:t>ADC</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百利天恒的</a:t>
            </a:r>
            <a:r>
              <a:rPr sz="1200" spc="0" dirty="0">
                <a:solidFill>
                  <a:srgbClr val="000000">
                    <a:alpha val="100000"/>
                  </a:srgbClr>
                </a:solidFill>
                <a:latin typeface="Arial" panose="020B0604020202020204"/>
                <a:ea typeface="Arial" panose="020B0604020202020204"/>
                <a:cs typeface="Arial" panose="020B0604020202020204"/>
              </a:rPr>
              <a:t>EGFR/HER3</a:t>
            </a:r>
            <a:r>
              <a:rPr sz="1200" spc="0" dirty="0">
                <a:solidFill>
                  <a:srgbClr val="000000">
                    <a:alpha val="100000"/>
                  </a:srgbClr>
                </a:solidFill>
                <a:latin typeface="Arial" panose="020B0604020202020204"/>
                <a:ea typeface="Arial" panose="020B0604020202020204"/>
                <a:cs typeface="Arial" panose="020B0604020202020204"/>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双抗</a:t>
            </a:r>
            <a:r>
              <a:rPr sz="1200" spc="0" dirty="0">
                <a:solidFill>
                  <a:srgbClr val="000000">
                    <a:alpha val="100000"/>
                  </a:srgbClr>
                </a:solidFill>
                <a:latin typeface="Arial" panose="020B0604020202020204"/>
                <a:ea typeface="Arial" panose="020B0604020202020204"/>
                <a:cs typeface="Arial" panose="020B0604020202020204"/>
              </a:rPr>
              <a:t>ADC</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产品</a:t>
            </a:r>
            <a:r>
              <a:rPr sz="1200" spc="0" dirty="0">
                <a:solidFill>
                  <a:srgbClr val="000000">
                    <a:alpha val="100000"/>
                  </a:srgbClr>
                </a:solidFill>
                <a:latin typeface="Arial" panose="020B0604020202020204"/>
                <a:ea typeface="Arial" panose="020B0604020202020204"/>
                <a:cs typeface="Arial" panose="020B0604020202020204"/>
              </a:rPr>
              <a:t>BL</a:t>
            </a:r>
            <a:r>
              <a:rPr sz="1200" spc="3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B</a:t>
            </a:r>
            <a:r>
              <a:rPr sz="1200" spc="30" dirty="0">
                <a:solidFill>
                  <a:srgbClr val="000000">
                    <a:alpha val="100000"/>
                  </a:srgbClr>
                </a:solidFill>
                <a:latin typeface="Arial" panose="020B0604020202020204"/>
                <a:ea typeface="Arial" panose="020B0604020202020204"/>
                <a:cs typeface="Arial" panose="020B0604020202020204"/>
              </a:rPr>
              <a:t>01</a:t>
            </a:r>
            <a:r>
              <a:rPr sz="1200" spc="0" dirty="0">
                <a:solidFill>
                  <a:srgbClr val="000000">
                    <a:alpha val="100000"/>
                  </a:srgbClr>
                </a:solidFill>
                <a:latin typeface="Arial" panose="020B0604020202020204"/>
                <a:ea typeface="Arial" panose="020B0604020202020204"/>
                <a:cs typeface="Arial" panose="020B0604020202020204"/>
              </a:rPr>
              <a:t>D</a:t>
            </a:r>
            <a:r>
              <a:rPr sz="1200" spc="30" dirty="0">
                <a:solidFill>
                  <a:srgbClr val="000000">
                    <a:alpha val="100000"/>
                  </a:srgbClr>
                </a:solidFill>
                <a:latin typeface="Arial" panose="020B0604020202020204"/>
                <a:ea typeface="Arial" panose="020B0604020202020204"/>
                <a:cs typeface="Arial" panose="020B0604020202020204"/>
              </a:rPr>
              <a:t>1</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在</a:t>
            </a:r>
            <a:r>
              <a:rPr sz="1200" spc="0" dirty="0">
                <a:solidFill>
                  <a:srgbClr val="000000">
                    <a:alpha val="100000"/>
                  </a:srgbClr>
                </a:solidFill>
                <a:latin typeface="Arial" panose="020B0604020202020204"/>
                <a:ea typeface="Arial" panose="020B0604020202020204"/>
                <a:cs typeface="Arial" panose="020B0604020202020204"/>
              </a:rPr>
              <a:t>EGFR</a:t>
            </a:r>
            <a:r>
              <a:rPr sz="1200" spc="30" dirty="0">
                <a:solidFill>
                  <a:srgbClr val="000000">
                    <a:alpha val="100000"/>
                  </a:srgbClr>
                </a:solidFill>
                <a:latin typeface="Arial" panose="020B0604020202020204"/>
                <a:ea typeface="Arial" panose="020B0604020202020204"/>
                <a:cs typeface="Arial" panose="020B0604020202020204"/>
              </a:rPr>
              <a:t>-</a:t>
            </a:r>
            <a:r>
              <a:rPr sz="1200" spc="0" dirty="0">
                <a:solidFill>
                  <a:srgbClr val="000000">
                    <a:alpha val="100000"/>
                  </a:srgbClr>
                </a:solidFill>
                <a:latin typeface="Arial" panose="020B0604020202020204"/>
                <a:ea typeface="Arial" panose="020B0604020202020204"/>
                <a:cs typeface="Arial" panose="020B0604020202020204"/>
              </a:rPr>
              <a:t>TKI</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耐药的末线</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肺</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癌和鼻咽癌中取</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得了优异疗效；康宁杰瑞的</a:t>
            </a:r>
            <a:r>
              <a:rPr sz="1200" spc="0" dirty="0">
                <a:solidFill>
                  <a:srgbClr val="000000">
                    <a:alpha val="100000"/>
                  </a:srgbClr>
                </a:solidFill>
                <a:latin typeface="Arial" panose="020B0604020202020204"/>
                <a:ea typeface="Arial" panose="020B0604020202020204"/>
                <a:cs typeface="Arial" panose="020B0604020202020204"/>
              </a:rPr>
              <a:t>HER</a:t>
            </a:r>
            <a:r>
              <a:rPr sz="1200" spc="20" dirty="0">
                <a:solidFill>
                  <a:srgbClr val="000000">
                    <a:alpha val="100000"/>
                  </a:srgbClr>
                </a:solidFill>
                <a:latin typeface="Arial" panose="020B0604020202020204"/>
                <a:ea typeface="Arial" panose="020B0604020202020204"/>
                <a:cs typeface="Arial" panose="020B0604020202020204"/>
              </a:rPr>
              <a:t>2</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双抗</a:t>
            </a:r>
            <a:r>
              <a:rPr sz="1200" spc="0" dirty="0">
                <a:solidFill>
                  <a:srgbClr val="000000">
                    <a:alpha val="100000"/>
                  </a:srgbClr>
                </a:solidFill>
                <a:latin typeface="Arial" panose="020B0604020202020204"/>
                <a:ea typeface="Arial" panose="020B0604020202020204"/>
                <a:cs typeface="Arial" panose="020B0604020202020204"/>
              </a:rPr>
              <a:t>ADC</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有潜力</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200" spc="0" dirty="0">
                <a:solidFill>
                  <a:srgbClr val="000000">
                    <a:alpha val="100000"/>
                  </a:srgbClr>
                </a:solidFill>
                <a:latin typeface="Arial" panose="020B0604020202020204"/>
                <a:ea typeface="Arial" panose="020B0604020202020204"/>
                <a:cs typeface="Arial" panose="020B0604020202020204"/>
              </a:rPr>
              <a:t>T-Dxd</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竞争；同</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宜</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医药的</a:t>
            </a:r>
            <a:r>
              <a:rPr sz="1200" spc="0" dirty="0">
                <a:solidFill>
                  <a:srgbClr val="000000">
                    <a:alpha val="100000"/>
                  </a:srgbClr>
                </a:solidFill>
                <a:latin typeface="Arial" panose="020B0604020202020204"/>
                <a:ea typeface="Arial" panose="020B0604020202020204"/>
                <a:cs typeface="Arial" panose="020B0604020202020204"/>
              </a:rPr>
              <a:t>FRα/TRPV6</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双配体</a:t>
            </a:r>
            <a:r>
              <a:rPr sz="1200" spc="0" dirty="0">
                <a:solidFill>
                  <a:srgbClr val="000000">
                    <a:alpha val="100000"/>
                  </a:srgbClr>
                </a:solidFill>
                <a:latin typeface="Arial" panose="020B0604020202020204"/>
                <a:ea typeface="Arial" panose="020B0604020202020204"/>
                <a:cs typeface="Arial" panose="020B0604020202020204"/>
              </a:rPr>
              <a:t>ADC</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有望优于</a:t>
            </a:r>
            <a:r>
              <a:rPr sz="1200" spc="0" dirty="0">
                <a:solidFill>
                  <a:srgbClr val="000000">
                    <a:alpha val="100000"/>
                  </a:srgbClr>
                </a:solidFill>
                <a:latin typeface="Arial" panose="020B0604020202020204"/>
                <a:ea typeface="Arial" panose="020B0604020202020204"/>
                <a:cs typeface="Arial" panose="020B0604020202020204"/>
              </a:rPr>
              <a:t>Elahere</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algn="l" rtl="0" eaLnBrk="0">
              <a:lnSpc>
                <a:spcPct val="103000"/>
              </a:lnSpc>
            </a:pPr>
            <a:endParaRPr lang="en-US" altLang="en-US" sz="600" dirty="0"/>
          </a:p>
          <a:p>
            <a:pPr marL="287655" indent="-274955" algn="l" rtl="0" eaLnBrk="0">
              <a:lnSpc>
                <a:spcPct val="137000"/>
              </a:lnSpc>
              <a:spcBef>
                <a:spcPts val="0"/>
              </a:spcBef>
            </a:pPr>
            <a:r>
              <a:rPr sz="1200" spc="-30" dirty="0">
                <a:solidFill>
                  <a:srgbClr val="0B4EA2">
                    <a:alpha val="100000"/>
                  </a:srgbClr>
                </a:solidFill>
                <a:latin typeface="Wingdings" panose="05000000000000000000"/>
                <a:ea typeface="Wingdings" panose="05000000000000000000"/>
                <a:cs typeface="Wingdings" panose="05000000000000000000"/>
              </a:rPr>
              <a:t>1</a:t>
            </a:r>
            <a:r>
              <a:rPr sz="1200" spc="-30" dirty="0">
                <a:solidFill>
                  <a:srgbClr val="0B4EA2">
                    <a:alpha val="100000"/>
                  </a:srgbClr>
                </a:solidFill>
                <a:latin typeface="Wingdings" panose="05000000000000000000"/>
                <a:ea typeface="Wingdings" panose="05000000000000000000"/>
                <a:cs typeface="Wingdings" panose="05000000000000000000"/>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一批产品实现海外授权</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，具备国际化价值。科伦药业先</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后</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将</a:t>
            </a:r>
            <a:r>
              <a:rPr sz="1200" spc="0" dirty="0">
                <a:solidFill>
                  <a:srgbClr val="000000">
                    <a:alpha val="100000"/>
                  </a:srgbClr>
                </a:solidFill>
                <a:latin typeface="Arial" panose="020B0604020202020204"/>
                <a:ea typeface="Arial" panose="020B0604020202020204"/>
                <a:cs typeface="Arial" panose="020B0604020202020204"/>
              </a:rPr>
              <a:t>9</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款</a:t>
            </a:r>
            <a:r>
              <a:rPr sz="1200" spc="0" dirty="0">
                <a:solidFill>
                  <a:srgbClr val="000000">
                    <a:alpha val="100000"/>
                  </a:srgbClr>
                </a:solidFill>
                <a:latin typeface="Arial" panose="020B0604020202020204"/>
                <a:ea typeface="Arial" panose="020B0604020202020204"/>
                <a:cs typeface="Arial" panose="020B0604020202020204"/>
              </a:rPr>
              <a:t>ADC</a:t>
            </a:r>
            <a:r>
              <a:rPr sz="1200" spc="0" dirty="0">
                <a:solidFill>
                  <a:srgbClr val="000000">
                    <a:alpha val="100000"/>
                  </a:srgbClr>
                </a:solidFill>
                <a:latin typeface="Arial" panose="020B0604020202020204"/>
                <a:ea typeface="Arial" panose="020B0604020202020204"/>
                <a:cs typeface="Arial" panose="020B0604020202020204"/>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授权给默沙东</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，其中</a:t>
            </a:r>
            <a:r>
              <a:rPr sz="1200" spc="0" dirty="0">
                <a:solidFill>
                  <a:srgbClr val="000000">
                    <a:alpha val="100000"/>
                  </a:srgbClr>
                </a:solidFill>
                <a:latin typeface="Arial" panose="020B0604020202020204"/>
                <a:ea typeface="Arial" panose="020B0604020202020204"/>
                <a:cs typeface="Arial" panose="020B0604020202020204"/>
              </a:rPr>
              <a:t>SKB</a:t>
            </a:r>
            <a:r>
              <a:rPr sz="1200" spc="20" dirty="0">
                <a:solidFill>
                  <a:srgbClr val="000000">
                    <a:alpha val="100000"/>
                  </a:srgbClr>
                </a:solidFill>
                <a:latin typeface="Arial" panose="020B0604020202020204"/>
                <a:ea typeface="Arial" panose="020B0604020202020204"/>
                <a:cs typeface="Arial" panose="020B0604020202020204"/>
              </a:rPr>
              <a:t>264</a:t>
            </a:r>
            <a:r>
              <a:rPr sz="12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等产</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品有望和</a:t>
            </a:r>
            <a:r>
              <a:rPr sz="1200" spc="0" dirty="0">
                <a:solidFill>
                  <a:srgbClr val="000000">
                    <a:alpha val="100000"/>
                  </a:srgbClr>
                </a:solidFill>
                <a:latin typeface="Arial" panose="020B0604020202020204"/>
                <a:ea typeface="Arial" panose="020B0604020202020204"/>
                <a:cs typeface="Arial" panose="020B0604020202020204"/>
              </a:rPr>
              <a:t>K</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药联用成为重磅品种。</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多款</a:t>
            </a:r>
            <a:r>
              <a:rPr sz="1200" spc="0" dirty="0">
                <a:solidFill>
                  <a:srgbClr val="000000">
                    <a:alpha val="100000"/>
                  </a:srgbClr>
                </a:solidFill>
                <a:latin typeface="Arial" panose="020B0604020202020204"/>
                <a:ea typeface="Arial" panose="020B0604020202020204"/>
                <a:cs typeface="Arial" panose="020B0604020202020204"/>
              </a:rPr>
              <a:t>Claudin</a:t>
            </a:r>
            <a:r>
              <a:rPr sz="1200" spc="10" dirty="0">
                <a:solidFill>
                  <a:srgbClr val="000000">
                    <a:alpha val="100000"/>
                  </a:srgbClr>
                </a:solidFill>
                <a:latin typeface="Arial" panose="020B0604020202020204"/>
                <a:ea typeface="Arial" panose="020B0604020202020204"/>
                <a:cs typeface="Arial" panose="020B0604020202020204"/>
              </a:rPr>
              <a:t> </a:t>
            </a:r>
            <a:r>
              <a:rPr sz="1200" spc="10" dirty="0">
                <a:solidFill>
                  <a:srgbClr val="000000">
                    <a:alpha val="100000"/>
                  </a:srgbClr>
                </a:solidFill>
                <a:latin typeface="Arial" panose="020B0604020202020204"/>
                <a:ea typeface="Arial" panose="020B0604020202020204"/>
                <a:cs typeface="Arial" panose="020B0604020202020204"/>
              </a:rPr>
              <a:t>18.2</a:t>
            </a:r>
            <a:r>
              <a:rPr sz="1200" spc="10" dirty="0">
                <a:solidFill>
                  <a:srgbClr val="000000">
                    <a:alpha val="100000"/>
                  </a:srgbClr>
                </a:solidFill>
                <a:latin typeface="Arial" panose="020B0604020202020204"/>
                <a:ea typeface="Arial" panose="020B0604020202020204"/>
                <a:cs typeface="Arial" panose="020B0604020202020204"/>
              </a:rPr>
              <a:t> </a:t>
            </a:r>
            <a:r>
              <a:rPr sz="1200" spc="0" dirty="0">
                <a:solidFill>
                  <a:srgbClr val="000000">
                    <a:alpha val="100000"/>
                  </a:srgbClr>
                </a:solidFill>
                <a:latin typeface="Arial" panose="020B0604020202020204"/>
                <a:ea typeface="Arial" panose="020B0604020202020204"/>
                <a:cs typeface="Arial" panose="020B0604020202020204"/>
              </a:rPr>
              <a:t>ADC</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授权海外。映恩生物</a:t>
            </a:r>
            <a:r>
              <a:rPr sz="1200" spc="10" dirty="0">
                <a:solidFill>
                  <a:srgbClr val="000000">
                    <a:alpha val="100000"/>
                  </a:srgbClr>
                </a:solidFill>
                <a:latin typeface="Arial" panose="020B0604020202020204"/>
                <a:ea typeface="Arial" panose="020B0604020202020204"/>
                <a:cs typeface="Arial" panose="020B0604020202020204"/>
              </a:rPr>
              <a:t>2</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款</a:t>
            </a:r>
            <a:r>
              <a:rPr sz="1200" spc="0" dirty="0">
                <a:solidFill>
                  <a:srgbClr val="000000">
                    <a:alpha val="100000"/>
                  </a:srgbClr>
                </a:solidFill>
                <a:latin typeface="Arial" panose="020B0604020202020204"/>
                <a:ea typeface="Arial" panose="020B0604020202020204"/>
                <a:cs typeface="Arial" panose="020B0604020202020204"/>
              </a:rPr>
              <a:t>ADC</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以</a:t>
            </a:r>
            <a:r>
              <a:rPr sz="1200" spc="10" dirty="0">
                <a:solidFill>
                  <a:srgbClr val="000000">
                    <a:alpha val="100000"/>
                  </a:srgbClr>
                </a:solidFill>
                <a:latin typeface="Arial" panose="020B0604020202020204"/>
                <a:ea typeface="Arial" panose="020B0604020202020204"/>
                <a:cs typeface="Arial" panose="020B0604020202020204"/>
              </a:rPr>
              <a:t>16.7</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亿美元总</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金额授权给</a:t>
            </a:r>
            <a:r>
              <a:rPr sz="1200" spc="-10" dirty="0">
                <a:solidFill>
                  <a:srgbClr val="000000">
                    <a:alpha val="100000"/>
                  </a:srgbClr>
                </a:solidFill>
                <a:latin typeface="Arial" panose="020B0604020202020204"/>
                <a:ea typeface="Arial" panose="020B0604020202020204"/>
                <a:cs typeface="Arial" panose="020B0604020202020204"/>
              </a:rPr>
              <a:t>BioNTec</a:t>
            </a:r>
            <a:r>
              <a:rPr sz="1200" spc="0" dirty="0">
                <a:solidFill>
                  <a:srgbClr val="000000">
                    <a:alpha val="100000"/>
                  </a:srgbClr>
                </a:solidFill>
                <a:latin typeface="Arial" panose="020B0604020202020204"/>
                <a:ea typeface="Arial" panose="020B0604020202020204"/>
                <a:cs typeface="Arial" panose="020B0604020202020204"/>
              </a:rPr>
              <a:t>h</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p:txBody>
      </p:sp>
      <p:grpSp>
        <p:nvGrpSpPr>
          <p:cNvPr id="54" name="group 54"/>
          <p:cNvGrpSpPr/>
          <p:nvPr/>
        </p:nvGrpSpPr>
        <p:grpSpPr>
          <a:xfrm rot="21600000">
            <a:off x="2957067" y="4277105"/>
            <a:ext cx="1122872" cy="1438465"/>
            <a:chOff x="0" y="0"/>
            <a:chExt cx="1122872" cy="1438465"/>
          </a:xfrm>
        </p:grpSpPr>
        <p:sp>
          <p:nvSpPr>
            <p:cNvPr id="930" name="path"/>
            <p:cNvSpPr/>
            <p:nvPr/>
          </p:nvSpPr>
          <p:spPr>
            <a:xfrm>
              <a:off x="9144" y="9144"/>
              <a:ext cx="1110934" cy="1420177"/>
            </a:xfrm>
            <a:custGeom>
              <a:avLst/>
              <a:gdLst/>
              <a:ahLst/>
              <a:cxnLst/>
              <a:rect l="0" t="0" r="0" b="0"/>
              <a:pathLst>
                <a:path w="1749" h="2236">
                  <a:moveTo>
                    <a:pt x="0" y="1740"/>
                  </a:moveTo>
                  <a:lnTo>
                    <a:pt x="1667" y="2236"/>
                  </a:lnTo>
                  <a:cubicBezTo>
                    <a:pt x="1941" y="1315"/>
                    <a:pt x="1417" y="346"/>
                    <a:pt x="496" y="72"/>
                  </a:cubicBezTo>
                  <a:cubicBezTo>
                    <a:pt x="335" y="24"/>
                    <a:pt x="167" y="0"/>
                    <a:pt x="0" y="0"/>
                  </a:cubicBezTo>
                  <a:lnTo>
                    <a:pt x="0" y="1740"/>
                  </a:lnTo>
                  <a:close/>
                </a:path>
              </a:pathLst>
            </a:custGeom>
            <a:solidFill>
              <a:srgbClr val="92D050">
                <a:alpha val="100000"/>
              </a:srgbClr>
            </a:solidFill>
            <a:ln cap="flat">
              <a:noFill/>
              <a:prstDash val="solid"/>
              <a:miter lim="0"/>
            </a:ln>
          </p:spPr>
          <p:txBody>
            <a:bodyPr rtlCol="0"/>
            <a:lstStyle/>
            <a:p>
              <a:pPr algn="ctr"/>
              <a:endParaRPr lang="zh-CN" altLang="en-US"/>
            </a:p>
          </p:txBody>
        </p:sp>
        <p:sp>
          <p:nvSpPr>
            <p:cNvPr id="931" name="path"/>
            <p:cNvSpPr/>
            <p:nvPr/>
          </p:nvSpPr>
          <p:spPr>
            <a:xfrm>
              <a:off x="0" y="0"/>
              <a:ext cx="1122872" cy="1438465"/>
            </a:xfrm>
            <a:custGeom>
              <a:avLst/>
              <a:gdLst/>
              <a:ahLst/>
              <a:cxnLst/>
              <a:rect l="0" t="0" r="0" b="0"/>
              <a:pathLst>
                <a:path w="1768" h="2265">
                  <a:moveTo>
                    <a:pt x="14" y="1754"/>
                  </a:moveTo>
                  <a:lnTo>
                    <a:pt x="1682" y="2250"/>
                  </a:lnTo>
                  <a:cubicBezTo>
                    <a:pt x="1956" y="1329"/>
                    <a:pt x="1431" y="360"/>
                    <a:pt x="510" y="86"/>
                  </a:cubicBezTo>
                  <a:cubicBezTo>
                    <a:pt x="349" y="38"/>
                    <a:pt x="182" y="14"/>
                    <a:pt x="14" y="14"/>
                  </a:cubicBezTo>
                  <a:lnTo>
                    <a:pt x="14" y="1754"/>
                  </a:lnTo>
                  <a:close/>
                </a:path>
              </a:pathLst>
            </a:custGeom>
            <a:noFill/>
            <a:ln w="18287" cap="flat">
              <a:solidFill>
                <a:srgbClr val="FFFFFF">
                  <a:alpha val="100000"/>
                </a:srgbClr>
              </a:solidFill>
              <a:prstDash val="solid"/>
              <a:round/>
            </a:ln>
          </p:spPr>
          <p:txBody>
            <a:bodyPr rtlCol="0"/>
            <a:lstStyle/>
            <a:p>
              <a:pPr algn="ctr"/>
              <a:endParaRPr lang="zh-CN" altLang="en-US"/>
            </a:p>
          </p:txBody>
        </p:sp>
      </p:grpSp>
      <p:grpSp>
        <p:nvGrpSpPr>
          <p:cNvPr id="56" name="group 56"/>
          <p:cNvGrpSpPr/>
          <p:nvPr/>
        </p:nvGrpSpPr>
        <p:grpSpPr>
          <a:xfrm rot="21600000">
            <a:off x="1852041" y="4277105"/>
            <a:ext cx="2182241" cy="2228113"/>
            <a:chOff x="0" y="0"/>
            <a:chExt cx="2182241" cy="2228113"/>
          </a:xfrm>
        </p:grpSpPr>
        <p:sp>
          <p:nvSpPr>
            <p:cNvPr id="932" name="path"/>
            <p:cNvSpPr/>
            <p:nvPr/>
          </p:nvSpPr>
          <p:spPr>
            <a:xfrm>
              <a:off x="9144" y="9144"/>
              <a:ext cx="2163952" cy="2209825"/>
            </a:xfrm>
            <a:custGeom>
              <a:avLst/>
              <a:gdLst/>
              <a:ahLst/>
              <a:cxnLst/>
              <a:rect l="0" t="0" r="0" b="0"/>
              <a:pathLst>
                <a:path w="3407" h="3480">
                  <a:moveTo>
                    <a:pt x="1740" y="1740"/>
                  </a:moveTo>
                  <a:lnTo>
                    <a:pt x="1740" y="0"/>
                  </a:lnTo>
                  <a:cubicBezTo>
                    <a:pt x="779" y="0"/>
                    <a:pt x="0" y="778"/>
                    <a:pt x="0" y="1740"/>
                  </a:cubicBezTo>
                  <a:cubicBezTo>
                    <a:pt x="0" y="2700"/>
                    <a:pt x="779" y="3480"/>
                    <a:pt x="1740" y="3480"/>
                  </a:cubicBezTo>
                  <a:cubicBezTo>
                    <a:pt x="2509" y="3480"/>
                    <a:pt x="3188" y="2974"/>
                    <a:pt x="3407" y="2236"/>
                  </a:cubicBezTo>
                  <a:lnTo>
                    <a:pt x="1740" y="1740"/>
                  </a:lnTo>
                  <a:close/>
                </a:path>
              </a:pathLst>
            </a:custGeom>
            <a:solidFill>
              <a:srgbClr val="4F81BD">
                <a:alpha val="100000"/>
              </a:srgbClr>
            </a:solidFill>
            <a:ln cap="flat">
              <a:noFill/>
              <a:prstDash val="solid"/>
              <a:miter lim="0"/>
            </a:ln>
          </p:spPr>
          <p:txBody>
            <a:bodyPr rtlCol="0"/>
            <a:lstStyle/>
            <a:p>
              <a:pPr algn="ctr"/>
              <a:endParaRPr lang="zh-CN" altLang="en-US"/>
            </a:p>
          </p:txBody>
        </p:sp>
        <p:sp>
          <p:nvSpPr>
            <p:cNvPr id="933" name="path"/>
            <p:cNvSpPr/>
            <p:nvPr/>
          </p:nvSpPr>
          <p:spPr>
            <a:xfrm>
              <a:off x="0" y="0"/>
              <a:ext cx="2182241" cy="2228113"/>
            </a:xfrm>
            <a:custGeom>
              <a:avLst/>
              <a:gdLst/>
              <a:ahLst/>
              <a:cxnLst/>
              <a:rect l="0" t="0" r="0" b="0"/>
              <a:pathLst>
                <a:path w="3436" h="3508">
                  <a:moveTo>
                    <a:pt x="1754" y="1754"/>
                  </a:moveTo>
                  <a:lnTo>
                    <a:pt x="1754" y="14"/>
                  </a:lnTo>
                  <a:cubicBezTo>
                    <a:pt x="793" y="14"/>
                    <a:pt x="14" y="793"/>
                    <a:pt x="14" y="1754"/>
                  </a:cubicBezTo>
                  <a:cubicBezTo>
                    <a:pt x="14" y="2715"/>
                    <a:pt x="793" y="3494"/>
                    <a:pt x="1754" y="3494"/>
                  </a:cubicBezTo>
                  <a:cubicBezTo>
                    <a:pt x="2524" y="3494"/>
                    <a:pt x="3202" y="2988"/>
                    <a:pt x="3422" y="2250"/>
                  </a:cubicBezTo>
                  <a:lnTo>
                    <a:pt x="1754" y="1754"/>
                  </a:lnTo>
                  <a:close/>
                </a:path>
              </a:pathLst>
            </a:custGeom>
            <a:noFill/>
            <a:ln w="18287" cap="flat">
              <a:solidFill>
                <a:srgbClr val="FFFFFF">
                  <a:alpha val="100000"/>
                </a:srgbClr>
              </a:solidFill>
              <a:prstDash val="solid"/>
              <a:round/>
            </a:ln>
          </p:spPr>
          <p:txBody>
            <a:bodyPr rtlCol="0"/>
            <a:lstStyle/>
            <a:p>
              <a:pPr algn="ctr"/>
              <a:endParaRPr lang="zh-CN" altLang="en-US"/>
            </a:p>
          </p:txBody>
        </p:sp>
      </p:grpSp>
      <p:sp>
        <p:nvSpPr>
          <p:cNvPr id="934" name="textbox 934"/>
          <p:cNvSpPr/>
          <p:nvPr/>
        </p:nvSpPr>
        <p:spPr>
          <a:xfrm>
            <a:off x="341892" y="6633659"/>
            <a:ext cx="11320780" cy="189229"/>
          </a:xfrm>
          <a:prstGeom prst="rect">
            <a:avLst/>
          </a:prstGeom>
        </p:spPr>
        <p:txBody>
          <a:bodyPr vert="horz" wrap="square" lIns="0" tIns="0" rIns="0" bIns="0"/>
          <a:lstStyle/>
          <a:p>
            <a:pPr algn="r" rtl="0" eaLnBrk="0">
              <a:lnSpc>
                <a:spcPct val="83000"/>
              </a:lnSpc>
            </a:pPr>
            <a:r>
              <a:rPr lang="en-US" altLang="en-US" sz="100" dirty="0"/>
              <a:t> </a:t>
            </a:r>
            <a:r>
              <a:rPr sz="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600" spc="20" baseline="12000" dirty="0">
                <a:solidFill>
                  <a:srgbClr val="898989">
                    <a:alpha val="100000"/>
                  </a:srgbClr>
                </a:solidFill>
                <a:latin typeface="Arial" panose="020B0604020202020204"/>
                <a:ea typeface="Arial" panose="020B0604020202020204"/>
                <a:cs typeface="Arial" panose="020B0604020202020204"/>
              </a:rPr>
              <a:t>26</a:t>
            </a:r>
            <a:r>
              <a:rPr sz="1000" spc="20" dirty="0">
                <a:solidFill>
                  <a:srgbClr val="898989">
                    <a:alpha val="100000"/>
                  </a:srgbClr>
                </a:solidFill>
                <a:latin typeface="Arial" panose="020B0604020202020204"/>
                <a:ea typeface="Arial" panose="020B0604020202020204"/>
                <a:cs typeface="Arial" panose="020B0604020202020204"/>
              </a:rPr>
              <a:t>                                             </a:t>
            </a:r>
            <a:r>
              <a:rPr sz="1000" spc="0" dirty="0">
                <a:solidFill>
                  <a:srgbClr val="898989">
                    <a:alpha val="100000"/>
                  </a:srgbClr>
                </a:solidFill>
                <a:latin typeface="Arial" panose="020B0604020202020204"/>
                <a:ea typeface="Arial" panose="020B0604020202020204"/>
                <a:cs typeface="Arial" panose="020B0604020202020204"/>
              </a:rPr>
              <a:t>                                    </a:t>
            </a:r>
            <a:r>
              <a:rPr sz="1300" spc="0" baseline="10000" dirty="0">
                <a:solidFill>
                  <a:srgbClr val="58595B">
                    <a:alpha val="100000"/>
                  </a:srgbClr>
                </a:solidFill>
                <a:latin typeface="微软雅黑" panose="020B0503020204020204" charset="-122"/>
                <a:ea typeface="微软雅黑" panose="020B0503020204020204" charset="-122"/>
                <a:cs typeface="微软雅黑" panose="020B0503020204020204" charset="-122"/>
              </a:rPr>
              <a:t>资料来源：医药魔方数据库，各公司公告，</a:t>
            </a:r>
            <a:r>
              <a:rPr lang="en-US" sz="1300" spc="0" baseline="10000" dirty="0">
                <a:solidFill>
                  <a:srgbClr val="58595B">
                    <a:alpha val="100000"/>
                  </a:srgbClr>
                </a:solidFill>
                <a:latin typeface="微软雅黑" panose="020B0503020204020204" charset="-122"/>
                <a:ea typeface="微软雅黑" panose="020B0503020204020204" charset="-122"/>
                <a:cs typeface="微软雅黑" panose="020B0503020204020204" charset="-122"/>
              </a:rPr>
              <a:t> </a:t>
            </a:r>
            <a:endParaRPr lang="en-US" sz="1300" spc="0" baseline="10000" dirty="0">
              <a:solidFill>
                <a:srgbClr val="58595B">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935" name="picture 935"/>
          <p:cNvPicPr>
            <a:picLocks noChangeAspect="1"/>
          </p:cNvPicPr>
          <p:nvPr/>
        </p:nvPicPr>
        <p:blipFill>
          <a:blip r:embed="rId1"/>
          <a:stretch>
            <a:fillRect/>
          </a:stretch>
        </p:blipFill>
        <p:spPr>
          <a:xfrm rot="21600000">
            <a:off x="9143" y="859535"/>
            <a:ext cx="12182856" cy="89915"/>
          </a:xfrm>
          <a:prstGeom prst="rect">
            <a:avLst/>
          </a:prstGeom>
        </p:spPr>
      </p:pic>
      <p:sp>
        <p:nvSpPr>
          <p:cNvPr id="936" name="textbox 936"/>
          <p:cNvSpPr/>
          <p:nvPr/>
        </p:nvSpPr>
        <p:spPr>
          <a:xfrm>
            <a:off x="610870" y="380365"/>
            <a:ext cx="7633335" cy="382270"/>
          </a:xfrm>
          <a:prstGeom prst="rect">
            <a:avLst/>
          </a:prstGeom>
        </p:spPr>
        <p:txBody>
          <a:bodyPr vert="horz" wrap="square" lIns="0" tIns="0" rIns="0" bIns="0"/>
          <a:lstStyle/>
          <a:p>
            <a:pPr algn="l" rtl="0" eaLnBrk="0">
              <a:lnSpc>
                <a:spcPct val="73000"/>
              </a:lnSpc>
            </a:pPr>
            <a:endParaRPr lang="en-US" altLang="en-US" sz="100" dirty="0"/>
          </a:p>
          <a:p>
            <a:pPr marL="12700" algn="l" rtl="0" eaLnBrk="0">
              <a:lnSpc>
                <a:spcPct val="98000"/>
              </a:lnSpc>
            </a:pPr>
            <a:r>
              <a:rPr sz="2400" b="1" spc="0" dirty="0">
                <a:solidFill>
                  <a:srgbClr val="0B4EA2">
                    <a:alpha val="100000"/>
                  </a:srgbClr>
                </a:solidFill>
                <a:latin typeface="Arial" panose="020B0604020202020204"/>
                <a:ea typeface="Arial" panose="020B0604020202020204"/>
                <a:cs typeface="Arial" panose="020B0604020202020204"/>
              </a:rPr>
              <a:t>ADC</a:t>
            </a:r>
            <a:r>
              <a:rPr lang="zh-CN" sz="2400" b="1" spc="0" dirty="0">
                <a:solidFill>
                  <a:srgbClr val="0B4EA2">
                    <a:alpha val="100000"/>
                  </a:srgbClr>
                </a:solidFill>
                <a:latin typeface="Arial" panose="020B0604020202020204"/>
                <a:ea typeface="宋体" panose="02010600030101010101" pitchFamily="2" charset="-122"/>
                <a:cs typeface="Arial" panose="020B0604020202020204"/>
              </a:rPr>
              <a:t>（抗体偶联药物）</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进入</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世界第一梯队</a:t>
            </a:r>
            <a:endParaRPr lang="en-US" altLang="en-US" sz="2400" dirty="0"/>
          </a:p>
        </p:txBody>
      </p:sp>
      <p:sp>
        <p:nvSpPr>
          <p:cNvPr id="939" name="textbox 939"/>
          <p:cNvSpPr/>
          <p:nvPr/>
        </p:nvSpPr>
        <p:spPr>
          <a:xfrm>
            <a:off x="2017641" y="5700782"/>
            <a:ext cx="594359" cy="332740"/>
          </a:xfrm>
          <a:prstGeom prst="rect">
            <a:avLst/>
          </a:prstGeom>
        </p:spPr>
        <p:txBody>
          <a:bodyPr vert="horz" wrap="square" lIns="0" tIns="0" rIns="0" bIns="0"/>
          <a:lstStyle/>
          <a:p>
            <a:pPr algn="l" rtl="0" eaLnBrk="0">
              <a:lnSpc>
                <a:spcPct val="83000"/>
              </a:lnSpc>
            </a:pPr>
            <a:endParaRPr lang="en-US" altLang="en-US" sz="100" dirty="0"/>
          </a:p>
          <a:p>
            <a:pPr marL="175895" indent="-163195" algn="l" rtl="0" eaLnBrk="0">
              <a:lnSpc>
                <a:spcPct val="112000"/>
              </a:lnSpc>
            </a:pPr>
            <a:r>
              <a:rPr sz="900" spc="60" dirty="0">
                <a:solidFill>
                  <a:srgbClr val="FFFFFF">
                    <a:alpha val="100000"/>
                  </a:srgbClr>
                </a:solidFill>
                <a:latin typeface="微软雅黑" panose="020B0503020204020204" charset="-122"/>
                <a:ea typeface="微软雅黑" panose="020B0503020204020204" charset="-122"/>
                <a:cs typeface="微软雅黑" panose="020B0503020204020204" charset="-122"/>
              </a:rPr>
              <a:t>海外</a:t>
            </a:r>
            <a:r>
              <a:rPr sz="900" b="1" spc="60" dirty="0">
                <a:solidFill>
                  <a:srgbClr val="FFFFFF">
                    <a:alpha val="100000"/>
                  </a:srgbClr>
                </a:solidFill>
                <a:latin typeface="Arial" panose="020B0604020202020204"/>
                <a:ea typeface="Arial" panose="020B0604020202020204"/>
                <a:cs typeface="Arial" panose="020B0604020202020204"/>
              </a:rPr>
              <a:t>,</a:t>
            </a:r>
            <a:r>
              <a:rPr sz="900" spc="60" dirty="0">
                <a:solidFill>
                  <a:srgbClr val="FFFFFF">
                    <a:alpha val="100000"/>
                  </a:srgbClr>
                </a:solidFill>
                <a:latin typeface="Arial" panose="020B0604020202020204"/>
                <a:ea typeface="Arial" panose="020B0604020202020204"/>
                <a:cs typeface="Arial" panose="020B0604020202020204"/>
              </a:rPr>
              <a:t> </a:t>
            </a:r>
            <a:r>
              <a:rPr sz="900" b="1" spc="60" dirty="0">
                <a:solidFill>
                  <a:srgbClr val="FFFFFF">
                    <a:alpha val="100000"/>
                  </a:srgbClr>
                </a:solidFill>
                <a:latin typeface="Arial" panose="020B0604020202020204"/>
                <a:ea typeface="Arial" panose="020B0604020202020204"/>
                <a:cs typeface="Arial" panose="020B0604020202020204"/>
              </a:rPr>
              <a:t>214</a:t>
            </a:r>
            <a:r>
              <a:rPr sz="900" b="1" spc="0" dirty="0">
                <a:solidFill>
                  <a:srgbClr val="FFFFFF">
                    <a:alpha val="100000"/>
                  </a:srgbClr>
                </a:solidFill>
                <a:latin typeface="Arial" panose="020B0604020202020204"/>
                <a:ea typeface="Arial" panose="020B0604020202020204"/>
                <a:cs typeface="Arial" panose="020B0604020202020204"/>
              </a:rPr>
              <a:t>,</a:t>
            </a:r>
            <a:r>
              <a:rPr sz="900" spc="0" dirty="0">
                <a:solidFill>
                  <a:srgbClr val="FFFFFF">
                    <a:alpha val="100000"/>
                  </a:srgbClr>
                </a:solidFill>
                <a:latin typeface="Arial" panose="020B0604020202020204"/>
                <a:ea typeface="Arial" panose="020B0604020202020204"/>
                <a:cs typeface="Arial" panose="020B0604020202020204"/>
              </a:rPr>
              <a:t> </a:t>
            </a:r>
            <a:r>
              <a:rPr sz="900" b="1" spc="50" dirty="0">
                <a:solidFill>
                  <a:srgbClr val="FFFFFF">
                    <a:alpha val="100000"/>
                  </a:srgbClr>
                </a:solidFill>
                <a:latin typeface="Arial" panose="020B0604020202020204"/>
                <a:ea typeface="Arial" panose="020B0604020202020204"/>
                <a:cs typeface="Arial" panose="020B0604020202020204"/>
              </a:rPr>
              <a:t>70</a:t>
            </a:r>
            <a:r>
              <a:rPr sz="900" b="1" spc="40" dirty="0">
                <a:solidFill>
                  <a:srgbClr val="FFFFFF">
                    <a:alpha val="100000"/>
                  </a:srgbClr>
                </a:solidFill>
                <a:latin typeface="Arial" panose="020B0604020202020204"/>
                <a:ea typeface="Arial" panose="020B0604020202020204"/>
                <a:cs typeface="Arial" panose="020B0604020202020204"/>
              </a:rPr>
              <a:t>%</a:t>
            </a:r>
            <a:endParaRPr lang="en-US" altLang="en-US" sz="900" dirty="0"/>
          </a:p>
        </p:txBody>
      </p:sp>
      <p:sp>
        <p:nvSpPr>
          <p:cNvPr id="940" name="textbox 940"/>
          <p:cNvSpPr/>
          <p:nvPr/>
        </p:nvSpPr>
        <p:spPr>
          <a:xfrm>
            <a:off x="3318860" y="4824126"/>
            <a:ext cx="518159" cy="332740"/>
          </a:xfrm>
          <a:prstGeom prst="rect">
            <a:avLst/>
          </a:prstGeom>
        </p:spPr>
        <p:txBody>
          <a:bodyPr vert="horz" wrap="square" lIns="0" tIns="0" rIns="0" bIns="0"/>
          <a:lstStyle/>
          <a:p>
            <a:pPr algn="l" rtl="0" eaLnBrk="0">
              <a:lnSpc>
                <a:spcPct val="83000"/>
              </a:lnSpc>
            </a:pPr>
            <a:endParaRPr lang="en-US" altLang="en-US" sz="100" dirty="0"/>
          </a:p>
          <a:p>
            <a:pPr marL="134620" indent="-121920" algn="l" rtl="0" eaLnBrk="0">
              <a:lnSpc>
                <a:spcPct val="112000"/>
              </a:lnSpc>
            </a:pPr>
            <a:r>
              <a:rPr sz="900" spc="50" dirty="0">
                <a:solidFill>
                  <a:srgbClr val="FFFFFF">
                    <a:alpha val="100000"/>
                  </a:srgbClr>
                </a:solidFill>
                <a:latin typeface="微软雅黑" panose="020B0503020204020204" charset="-122"/>
                <a:ea typeface="微软雅黑" panose="020B0503020204020204" charset="-122"/>
                <a:cs typeface="微软雅黑" panose="020B0503020204020204" charset="-122"/>
              </a:rPr>
              <a:t>中国</a:t>
            </a:r>
            <a:r>
              <a:rPr sz="900" b="1" spc="50" dirty="0">
                <a:solidFill>
                  <a:srgbClr val="FFFFFF">
                    <a:alpha val="100000"/>
                  </a:srgbClr>
                </a:solidFill>
                <a:latin typeface="Arial" panose="020B0604020202020204"/>
                <a:ea typeface="Arial" panose="020B0604020202020204"/>
                <a:cs typeface="Arial" panose="020B0604020202020204"/>
              </a:rPr>
              <a:t>,</a:t>
            </a:r>
            <a:r>
              <a:rPr sz="900" spc="50" dirty="0">
                <a:solidFill>
                  <a:srgbClr val="FFFFFF">
                    <a:alpha val="100000"/>
                  </a:srgbClr>
                </a:solidFill>
                <a:latin typeface="Arial" panose="020B0604020202020204"/>
                <a:ea typeface="Arial" panose="020B0604020202020204"/>
                <a:cs typeface="Arial" panose="020B0604020202020204"/>
              </a:rPr>
              <a:t> </a:t>
            </a:r>
            <a:r>
              <a:rPr sz="900" b="1" spc="50" dirty="0">
                <a:solidFill>
                  <a:srgbClr val="FFFFFF">
                    <a:alpha val="100000"/>
                  </a:srgbClr>
                </a:solidFill>
                <a:latin typeface="Arial" panose="020B0604020202020204"/>
                <a:ea typeface="Arial" panose="020B0604020202020204"/>
                <a:cs typeface="Arial" panose="020B0604020202020204"/>
              </a:rPr>
              <a:t>90</a:t>
            </a:r>
            <a:r>
              <a:rPr sz="900" b="1" spc="20" dirty="0">
                <a:solidFill>
                  <a:srgbClr val="FFFFFF">
                    <a:alpha val="100000"/>
                  </a:srgbClr>
                </a:solidFill>
                <a:latin typeface="Arial" panose="020B0604020202020204"/>
                <a:ea typeface="Arial" panose="020B0604020202020204"/>
                <a:cs typeface="Arial" panose="020B0604020202020204"/>
              </a:rPr>
              <a:t>,</a:t>
            </a:r>
            <a:r>
              <a:rPr sz="900" spc="0" dirty="0">
                <a:solidFill>
                  <a:srgbClr val="FFFFFF">
                    <a:alpha val="100000"/>
                  </a:srgbClr>
                </a:solidFill>
                <a:latin typeface="Arial" panose="020B0604020202020204"/>
                <a:ea typeface="Arial" panose="020B0604020202020204"/>
                <a:cs typeface="Arial" panose="020B0604020202020204"/>
              </a:rPr>
              <a:t> </a:t>
            </a:r>
            <a:r>
              <a:rPr sz="900" b="1" spc="60" dirty="0">
                <a:solidFill>
                  <a:srgbClr val="FFFFFF">
                    <a:alpha val="100000"/>
                  </a:srgbClr>
                </a:solidFill>
                <a:latin typeface="Arial" panose="020B0604020202020204"/>
                <a:ea typeface="Arial" panose="020B0604020202020204"/>
                <a:cs typeface="Arial" panose="020B0604020202020204"/>
              </a:rPr>
              <a:t>30</a:t>
            </a:r>
            <a:r>
              <a:rPr sz="900" b="1" spc="30" dirty="0">
                <a:solidFill>
                  <a:srgbClr val="FFFFFF">
                    <a:alpha val="100000"/>
                  </a:srgbClr>
                </a:solidFill>
                <a:latin typeface="Arial" panose="020B0604020202020204"/>
                <a:ea typeface="Arial" panose="020B0604020202020204"/>
                <a:cs typeface="Arial" panose="020B0604020202020204"/>
              </a:rPr>
              <a:t>%</a:t>
            </a:r>
            <a:endParaRPr lang="en-US" altLang="en-US" sz="9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 name="textbox 953"/>
          <p:cNvSpPr/>
          <p:nvPr/>
        </p:nvSpPr>
        <p:spPr>
          <a:xfrm>
            <a:off x="553356" y="1666742"/>
            <a:ext cx="11245850" cy="4074795"/>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97000"/>
              </a:lnSpc>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中国创新药行业技术水平较</a:t>
            </a:r>
            <a:r>
              <a:rPr sz="1400" spc="-50" dirty="0">
                <a:solidFill>
                  <a:srgbClr val="000000">
                    <a:alpha val="100000"/>
                  </a:srgbClr>
                </a:solidFill>
                <a:latin typeface="Arial" panose="020B0604020202020204"/>
                <a:ea typeface="Arial" panose="020B0604020202020204"/>
                <a:cs typeface="Arial" panose="020B0604020202020204"/>
              </a:rPr>
              <a:t>5-10</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年前大幅提高</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，并且仍然</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在</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不断提高。</a:t>
            </a:r>
            <a:endParaRPr lang="en-US" altLang="en-US" sz="1400" dirty="0"/>
          </a:p>
          <a:p>
            <a:pPr algn="l" rtl="0" eaLnBrk="0">
              <a:lnSpc>
                <a:spcPct val="124000"/>
              </a:lnSpc>
            </a:pPr>
            <a:endParaRPr lang="en-US" altLang="en-US" sz="1000" dirty="0"/>
          </a:p>
          <a:p>
            <a:pPr algn="l" rtl="0" eaLnBrk="0">
              <a:lnSpc>
                <a:spcPct val="124000"/>
              </a:lnSpc>
            </a:pPr>
            <a:endParaRPr lang="en-US" altLang="en-US" sz="1000" dirty="0"/>
          </a:p>
          <a:p>
            <a:pPr marL="12700" algn="l" rtl="0" eaLnBrk="0">
              <a:lnSpc>
                <a:spcPct val="97000"/>
              </a:lnSpc>
              <a:spcBef>
                <a:spcPts val="425"/>
              </a:spcBef>
            </a:pPr>
            <a:r>
              <a:rPr sz="1400" spc="-60" dirty="0">
                <a:solidFill>
                  <a:srgbClr val="0B4EA2">
                    <a:alpha val="100000"/>
                  </a:srgbClr>
                </a:solidFill>
                <a:latin typeface="Wingdings" panose="05000000000000000000"/>
                <a:ea typeface="Wingdings" panose="05000000000000000000"/>
                <a:cs typeface="Wingdings" panose="05000000000000000000"/>
              </a:rPr>
              <a:t>1</a:t>
            </a:r>
            <a:r>
              <a:rPr sz="1400" spc="-60" dirty="0">
                <a:solidFill>
                  <a:srgbClr val="0B4EA2">
                    <a:alpha val="100000"/>
                  </a:srgbClr>
                </a:solidFill>
                <a:latin typeface="Wingdings" panose="05000000000000000000"/>
                <a:ea typeface="Wingdings" panose="05000000000000000000"/>
                <a:cs typeface="Wingdings" panose="05000000000000000000"/>
              </a:rPr>
              <a:t> </a:t>
            </a:r>
            <a:r>
              <a:rPr sz="1400" spc="-60" dirty="0">
                <a:solidFill>
                  <a:srgbClr val="000000">
                    <a:alpha val="100000"/>
                  </a:srgbClr>
                </a:solidFill>
                <a:latin typeface="Arial" panose="020B0604020202020204"/>
                <a:ea typeface="Arial" panose="020B0604020202020204"/>
                <a:cs typeface="Arial" panose="020B0604020202020204"/>
              </a:rPr>
              <a:t>2021</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国产新药首次</a:t>
            </a:r>
            <a:r>
              <a:rPr sz="1400" spc="0" dirty="0">
                <a:solidFill>
                  <a:srgbClr val="000000">
                    <a:alpha val="100000"/>
                  </a:srgbClr>
                </a:solidFill>
                <a:latin typeface="Arial" panose="020B0604020202020204"/>
                <a:ea typeface="Arial" panose="020B0604020202020204"/>
                <a:cs typeface="Arial" panose="020B0604020202020204"/>
              </a:rPr>
              <a:t>IND</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数量突破</a:t>
            </a:r>
            <a:r>
              <a:rPr sz="1400" spc="-60" dirty="0">
                <a:solidFill>
                  <a:srgbClr val="000000">
                    <a:alpha val="100000"/>
                  </a:srgbClr>
                </a:solidFill>
                <a:latin typeface="Arial" panose="020B0604020202020204"/>
                <a:ea typeface="Arial" panose="020B0604020202020204"/>
                <a:cs typeface="Arial" panose="020B0604020202020204"/>
              </a:rPr>
              <a:t>600</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个，获批数量超过</a:t>
            </a:r>
            <a:r>
              <a:rPr sz="1400" spc="-60" dirty="0">
                <a:solidFill>
                  <a:srgbClr val="000000">
                    <a:alpha val="100000"/>
                  </a:srgbClr>
                </a:solidFill>
                <a:latin typeface="Arial" panose="020B0604020202020204"/>
                <a:ea typeface="Arial" panose="020B0604020202020204"/>
                <a:cs typeface="Arial" panose="020B0604020202020204"/>
              </a:rPr>
              <a:t>2</a:t>
            </a:r>
            <a:r>
              <a:rPr sz="1400" spc="-40" dirty="0">
                <a:solidFill>
                  <a:srgbClr val="000000">
                    <a:alpha val="100000"/>
                  </a:srgbClr>
                </a:solidFill>
                <a:latin typeface="Arial" panose="020B0604020202020204"/>
                <a:ea typeface="Arial" panose="020B0604020202020204"/>
                <a:cs typeface="Arial" panose="020B0604020202020204"/>
              </a:rPr>
              <a:t>0</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个。</a:t>
            </a:r>
            <a:endParaRPr lang="en-US" altLang="en-US" sz="1400" dirty="0"/>
          </a:p>
          <a:p>
            <a:pPr marL="287020" indent="-274320" algn="l" rtl="0" eaLnBrk="0">
              <a:lnSpc>
                <a:spcPct val="124000"/>
              </a:lnSpc>
              <a:spcBef>
                <a:spcPts val="875"/>
              </a:spcBef>
            </a:pPr>
            <a:r>
              <a:rPr sz="1400" spc="-30" dirty="0">
                <a:solidFill>
                  <a:srgbClr val="0B4EA2">
                    <a:alpha val="100000"/>
                  </a:srgbClr>
                </a:solidFill>
                <a:latin typeface="Wingdings" panose="05000000000000000000"/>
                <a:ea typeface="Wingdings" panose="05000000000000000000"/>
                <a:cs typeface="Wingdings" panose="05000000000000000000"/>
              </a:rPr>
              <a:t>1</a:t>
            </a:r>
            <a:r>
              <a:rPr sz="1400" spc="-30" dirty="0">
                <a:solidFill>
                  <a:srgbClr val="0B4EA2">
                    <a:alpha val="100000"/>
                  </a:srgbClr>
                </a:solidFill>
                <a:latin typeface="Wingdings" panose="05000000000000000000"/>
                <a:ea typeface="Wingdings" panose="05000000000000000000"/>
                <a:cs typeface="Wingdings" panose="05000000000000000000"/>
              </a:rPr>
              <a:t> </a:t>
            </a:r>
            <a:r>
              <a:rPr sz="1400" spc="-30" dirty="0">
                <a:solidFill>
                  <a:srgbClr val="000000">
                    <a:alpha val="100000"/>
                  </a:srgbClr>
                </a:solidFill>
                <a:latin typeface="Arial" panose="020B0604020202020204"/>
                <a:ea typeface="Arial" panose="020B0604020202020204"/>
                <a:cs typeface="Arial" panose="020B0604020202020204"/>
              </a:rPr>
              <a:t>2021</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，海外授权交易超过</a:t>
            </a:r>
            <a:r>
              <a:rPr sz="1400" spc="-30" dirty="0">
                <a:solidFill>
                  <a:srgbClr val="000000">
                    <a:alpha val="100000"/>
                  </a:srgbClr>
                </a:solidFill>
                <a:latin typeface="Arial" panose="020B0604020202020204"/>
                <a:ea typeface="Arial" panose="020B0604020202020204"/>
                <a:cs typeface="Arial" panose="020B0604020202020204"/>
              </a:rPr>
              <a:t>20</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笔、合计首付款和里程碑金额超过</a:t>
            </a:r>
            <a:r>
              <a:rPr sz="1400" spc="-30" dirty="0">
                <a:solidFill>
                  <a:srgbClr val="000000">
                    <a:alpha val="100000"/>
                  </a:srgbClr>
                </a:solidFill>
                <a:latin typeface="Arial" panose="020B0604020202020204"/>
                <a:ea typeface="Arial" panose="020B0604020202020204"/>
                <a:cs typeface="Arial" panose="020B0604020202020204"/>
              </a:rPr>
              <a:t>100</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亿美元。</a:t>
            </a:r>
            <a:r>
              <a:rPr sz="1400" spc="-30" dirty="0">
                <a:solidFill>
                  <a:srgbClr val="000000">
                    <a:alpha val="100000"/>
                  </a:srgbClr>
                </a:solidFill>
                <a:latin typeface="Arial" panose="020B0604020202020204"/>
                <a:ea typeface="Arial" panose="020B0604020202020204"/>
                <a:cs typeface="Arial" panose="020B0604020202020204"/>
              </a:rPr>
              <a:t>2022</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国产创新药共发生了约</a:t>
            </a:r>
            <a:r>
              <a:rPr sz="1400" spc="-30" dirty="0">
                <a:solidFill>
                  <a:srgbClr val="000000">
                    <a:alpha val="100000"/>
                  </a:srgbClr>
                </a:solidFill>
                <a:latin typeface="Arial" panose="020B0604020202020204"/>
                <a:ea typeface="Arial" panose="020B0604020202020204"/>
                <a:cs typeface="Arial" panose="020B0604020202020204"/>
              </a:rPr>
              <a:t>50</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起对海外</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企</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业的授权交易。</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其中</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，科伦对默沙东的交易总金额、康方对</a:t>
            </a:r>
            <a:r>
              <a:rPr sz="1400" spc="0" dirty="0">
                <a:solidFill>
                  <a:srgbClr val="000000">
                    <a:alpha val="100000"/>
                  </a:srgbClr>
                </a:solidFill>
                <a:latin typeface="Arial" panose="020B0604020202020204"/>
                <a:ea typeface="Arial" panose="020B0604020202020204"/>
                <a:cs typeface="Arial" panose="020B0604020202020204"/>
              </a:rPr>
              <a:t>Summit</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交易的首付款创出了历史新高。一批</a:t>
            </a:r>
            <a:r>
              <a:rPr sz="1400" spc="0" dirty="0">
                <a:solidFill>
                  <a:srgbClr val="000000">
                    <a:alpha val="100000"/>
                  </a:srgbClr>
                </a:solidFill>
                <a:latin typeface="Arial" panose="020B0604020202020204"/>
                <a:ea typeface="Arial" panose="020B0604020202020204"/>
                <a:cs typeface="Arial" panose="020B0604020202020204"/>
              </a:rPr>
              <a:t>ADC</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项目陆续</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授权欧美跨国药企。</a:t>
            </a:r>
            <a:endParaRPr lang="en-US" altLang="en-US" sz="1400" dirty="0"/>
          </a:p>
          <a:p>
            <a:pPr algn="l" rtl="0" eaLnBrk="0">
              <a:lnSpc>
                <a:spcPct val="123000"/>
              </a:lnSpc>
            </a:pPr>
            <a:endParaRPr lang="en-US" altLang="en-US" sz="1000" dirty="0"/>
          </a:p>
          <a:p>
            <a:pPr algn="l" rtl="0" eaLnBrk="0">
              <a:lnSpc>
                <a:spcPct val="123000"/>
              </a:lnSpc>
            </a:pPr>
            <a:endParaRPr lang="en-US" altLang="en-US" sz="1000" dirty="0"/>
          </a:p>
          <a:p>
            <a:pPr marL="12700" algn="l" rtl="0" eaLnBrk="0">
              <a:lnSpc>
                <a:spcPct val="99000"/>
              </a:lnSpc>
              <a:spcBef>
                <a:spcPts val="430"/>
              </a:spcBef>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头部</a:t>
            </a:r>
            <a:r>
              <a:rPr sz="1400" spc="-20" dirty="0">
                <a:solidFill>
                  <a:srgbClr val="000000">
                    <a:alpha val="100000"/>
                  </a:srgbClr>
                </a:solidFill>
                <a:latin typeface="Arial" panose="020B0604020202020204"/>
                <a:ea typeface="Arial" panose="020B0604020202020204"/>
                <a:cs typeface="Arial" panose="020B0604020202020204"/>
              </a:rPr>
              <a:t>b</a:t>
            </a:r>
            <a:r>
              <a:rPr sz="1400" spc="0" dirty="0">
                <a:solidFill>
                  <a:srgbClr val="000000">
                    <a:alpha val="100000"/>
                  </a:srgbClr>
                </a:solidFill>
                <a:latin typeface="Arial" panose="020B0604020202020204"/>
                <a:ea typeface="Arial" panose="020B0604020202020204"/>
                <a:cs typeface="Arial" panose="020B0604020202020204"/>
              </a:rPr>
              <a:t>iotech</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普遍进入商业化阶段</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，有望实现产品销售额的大幅增长。</a:t>
            </a:r>
            <a:endParaRPr lang="en-US" altLang="en-US" sz="1400" dirty="0"/>
          </a:p>
          <a:p>
            <a:pPr algn="l" rtl="0" eaLnBrk="0">
              <a:lnSpc>
                <a:spcPct val="122000"/>
              </a:lnSpc>
            </a:pPr>
            <a:endParaRPr lang="en-US" altLang="en-US" sz="1000" dirty="0"/>
          </a:p>
          <a:p>
            <a:pPr algn="l" rtl="0" eaLnBrk="0">
              <a:lnSpc>
                <a:spcPct val="123000"/>
              </a:lnSpc>
            </a:pPr>
            <a:endParaRPr lang="en-US" altLang="en-US" sz="1000" dirty="0"/>
          </a:p>
          <a:p>
            <a:pPr marL="287655" indent="-274955" algn="l" rtl="0" eaLnBrk="0">
              <a:lnSpc>
                <a:spcPct val="125000"/>
              </a:lnSpc>
              <a:spcBef>
                <a:spcPts val="420"/>
              </a:spcBef>
            </a:pPr>
            <a:r>
              <a:rPr sz="1400" spc="-10" dirty="0">
                <a:solidFill>
                  <a:srgbClr val="0B4EA2">
                    <a:alpha val="100000"/>
                  </a:srgbClr>
                </a:solidFill>
                <a:latin typeface="Wingdings" panose="05000000000000000000"/>
                <a:ea typeface="Wingdings" panose="05000000000000000000"/>
                <a:cs typeface="Wingdings" panose="05000000000000000000"/>
              </a:rPr>
              <a:t>1</a:t>
            </a:r>
            <a:r>
              <a:rPr sz="1400" spc="-10" dirty="0">
                <a:solidFill>
                  <a:srgbClr val="0B4EA2">
                    <a:alpha val="100000"/>
                  </a:srgbClr>
                </a:solidFill>
                <a:latin typeface="Wingdings" panose="05000000000000000000"/>
                <a:ea typeface="Wingdings" panose="05000000000000000000"/>
                <a:cs typeface="Wingdings" panose="05000000000000000000"/>
              </a:rPr>
              <a:t> </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一批国产新药做出了差异化、甚至在海外崭露头角：传奇</a:t>
            </a:r>
            <a:r>
              <a:rPr sz="1400" spc="-10" dirty="0">
                <a:solidFill>
                  <a:srgbClr val="000000">
                    <a:alpha val="100000"/>
                  </a:srgbClr>
                </a:solidFill>
                <a:latin typeface="Arial" panose="020B0604020202020204"/>
                <a:ea typeface="Arial" panose="020B0604020202020204"/>
                <a:cs typeface="Arial" panose="020B0604020202020204"/>
              </a:rPr>
              <a:t>/</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金斯瑞</a:t>
            </a:r>
            <a:r>
              <a:rPr sz="1400" spc="-10" dirty="0">
                <a:solidFill>
                  <a:srgbClr val="000000">
                    <a:alpha val="100000"/>
                  </a:srgbClr>
                </a:solidFill>
                <a:latin typeface="Arial" panose="020B0604020202020204"/>
                <a:ea typeface="Arial" panose="020B0604020202020204"/>
                <a:cs typeface="Arial" panose="020B0604020202020204"/>
              </a:rPr>
              <a:t>30-50</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亿美元级别的重磅</a:t>
            </a:r>
            <a:r>
              <a:rPr sz="1400" spc="0" dirty="0">
                <a:solidFill>
                  <a:srgbClr val="000000">
                    <a:alpha val="100000"/>
                  </a:srgbClr>
                </a:solidFill>
                <a:latin typeface="Arial" panose="020B0604020202020204"/>
                <a:ea typeface="Arial" panose="020B0604020202020204"/>
                <a:cs typeface="Arial" panose="020B0604020202020204"/>
              </a:rPr>
              <a:t>BCMA</a:t>
            </a:r>
            <a:r>
              <a:rPr sz="1400" spc="-10" dirty="0">
                <a:solidFill>
                  <a:srgbClr val="000000">
                    <a:alpha val="100000"/>
                  </a:srgbClr>
                </a:solidFill>
                <a:latin typeface="Arial" panose="020B0604020202020204"/>
                <a:ea typeface="Arial" panose="020B0604020202020204"/>
                <a:cs typeface="Arial" panose="020B0604020202020204"/>
              </a:rPr>
              <a:t> </a:t>
            </a:r>
            <a:r>
              <a:rPr sz="1400" spc="0" dirty="0">
                <a:solidFill>
                  <a:srgbClr val="000000">
                    <a:alpha val="100000"/>
                  </a:srgbClr>
                </a:solidFill>
                <a:latin typeface="Arial" panose="020B0604020202020204"/>
                <a:ea typeface="Arial" panose="020B0604020202020204"/>
                <a:cs typeface="Arial" panose="020B0604020202020204"/>
              </a:rPr>
              <a:t>CAR</a:t>
            </a:r>
            <a:r>
              <a:rPr sz="1400" spc="-10" dirty="0">
                <a:solidFill>
                  <a:srgbClr val="000000">
                    <a:alpha val="100000"/>
                  </a:srgbClr>
                </a:solidFill>
                <a:latin typeface="Arial" panose="020B0604020202020204"/>
                <a:ea typeface="Arial" panose="020B0604020202020204"/>
                <a:cs typeface="Arial" panose="020B0604020202020204"/>
              </a:rPr>
              <a:t>-</a:t>
            </a:r>
            <a:r>
              <a:rPr sz="1400" spc="0" dirty="0">
                <a:solidFill>
                  <a:srgbClr val="000000">
                    <a:alpha val="100000"/>
                  </a:srgbClr>
                </a:solidFill>
                <a:latin typeface="Arial" panose="020B0604020202020204"/>
                <a:ea typeface="Arial" panose="020B0604020202020204"/>
                <a:cs typeface="Arial" panose="020B0604020202020204"/>
              </a:rPr>
              <a:t>T</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美国获批</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，科济有望</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全球首家攻克</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实体瘤</a:t>
            </a:r>
            <a:r>
              <a:rPr sz="1400" spc="-20" dirty="0">
                <a:solidFill>
                  <a:srgbClr val="000000">
                    <a:alpha val="100000"/>
                  </a:srgbClr>
                </a:solidFill>
                <a:latin typeface="Arial" panose="020B0604020202020204"/>
                <a:ea typeface="Arial" panose="020B0604020202020204"/>
                <a:cs typeface="Arial" panose="020B0604020202020204"/>
              </a:rPr>
              <a:t>CA</a:t>
            </a:r>
            <a:r>
              <a:rPr sz="1400" spc="-10" dirty="0">
                <a:solidFill>
                  <a:srgbClr val="000000">
                    <a:alpha val="100000"/>
                  </a:srgbClr>
                </a:solidFill>
                <a:latin typeface="Arial" panose="020B0604020202020204"/>
                <a:ea typeface="Arial" panose="020B0604020202020204"/>
                <a:cs typeface="Arial" panose="020B0604020202020204"/>
              </a:rPr>
              <a:t>R</a:t>
            </a:r>
            <a:r>
              <a:rPr sz="1400" spc="-20" dirty="0">
                <a:solidFill>
                  <a:srgbClr val="000000">
                    <a:alpha val="100000"/>
                  </a:srgbClr>
                </a:solidFill>
                <a:latin typeface="Arial" panose="020B0604020202020204"/>
                <a:ea typeface="Arial" panose="020B0604020202020204"/>
                <a:cs typeface="Arial" panose="020B0604020202020204"/>
              </a:rPr>
              <a:t>-</a:t>
            </a:r>
            <a:r>
              <a:rPr sz="1400" spc="0" dirty="0">
                <a:solidFill>
                  <a:srgbClr val="000000">
                    <a:alpha val="100000"/>
                  </a:srgbClr>
                </a:solidFill>
                <a:latin typeface="Arial" panose="020B0604020202020204"/>
                <a:ea typeface="Arial" panose="020B0604020202020204"/>
                <a:cs typeface="Arial" panose="020B0604020202020204"/>
              </a:rPr>
              <a:t>T</a:t>
            </a:r>
            <a:r>
              <a:rPr sz="1400" spc="-20" dirty="0">
                <a:solidFill>
                  <a:srgbClr val="000000">
                    <a:alpha val="100000"/>
                  </a:srgbClr>
                </a:solidFill>
                <a:latin typeface="Arial" panose="020B0604020202020204"/>
                <a:ea typeface="Arial" panose="020B0604020202020204"/>
                <a:cs typeface="Arial" panose="020B0604020202020204"/>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，康方</a:t>
            </a:r>
            <a:r>
              <a:rPr sz="1400" spc="-20" dirty="0">
                <a:solidFill>
                  <a:srgbClr val="000000">
                    <a:alpha val="100000"/>
                  </a:srgbClr>
                </a:solidFill>
                <a:latin typeface="Arial" panose="020B0604020202020204"/>
                <a:ea typeface="Arial" panose="020B0604020202020204"/>
                <a:cs typeface="Arial" panose="020B0604020202020204"/>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康宁的免疫双抗进入到收获期</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，科伦博泰</a:t>
            </a:r>
            <a:r>
              <a:rPr sz="1400" spc="0" dirty="0">
                <a:solidFill>
                  <a:srgbClr val="000000">
                    <a:alpha val="100000"/>
                  </a:srgbClr>
                </a:solidFill>
                <a:latin typeface="Arial" panose="020B0604020202020204"/>
                <a:ea typeface="Arial" panose="020B0604020202020204"/>
                <a:cs typeface="Arial" panose="020B0604020202020204"/>
              </a:rPr>
              <a:t>ADC</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进入国际第一梯队。</a:t>
            </a:r>
            <a:endParaRPr lang="en-US" altLang="en-US" sz="1400" dirty="0"/>
          </a:p>
          <a:p>
            <a:pPr algn="l" rtl="0" eaLnBrk="0">
              <a:lnSpc>
                <a:spcPct val="124000"/>
              </a:lnSpc>
            </a:pPr>
            <a:endParaRPr lang="en-US" altLang="en-US" sz="1000" dirty="0"/>
          </a:p>
          <a:p>
            <a:pPr algn="l" rtl="0" eaLnBrk="0">
              <a:lnSpc>
                <a:spcPct val="124000"/>
              </a:lnSpc>
            </a:pPr>
            <a:endParaRPr lang="en-US" altLang="en-US" sz="1000" dirty="0"/>
          </a:p>
          <a:p>
            <a:pPr algn="l" rtl="0" eaLnBrk="0">
              <a:lnSpc>
                <a:spcPct val="117000"/>
              </a:lnSpc>
            </a:pPr>
            <a:endParaRPr lang="en-US" altLang="en-US" sz="300" dirty="0"/>
          </a:p>
          <a:p>
            <a:pPr marL="297180" indent="-284480" algn="l" rtl="0" eaLnBrk="0">
              <a:lnSpc>
                <a:spcPct val="124000"/>
              </a:lnSpc>
              <a:spcBef>
                <a:spcPts val="5"/>
              </a:spcBef>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中国制药产业大的升级仍然才刚刚开始</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，这是一波阶段性估值高、叠加流动性变化导致的板块整体回调</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，和美国</a:t>
            </a:r>
            <a:r>
              <a:rPr sz="1400" spc="0" dirty="0">
                <a:solidFill>
                  <a:srgbClr val="000000">
                    <a:alpha val="100000"/>
                  </a:srgbClr>
                </a:solidFill>
                <a:latin typeface="Arial" panose="020B0604020202020204"/>
                <a:ea typeface="Arial" panose="020B0604020202020204"/>
                <a:cs typeface="Arial" panose="020B0604020202020204"/>
              </a:rPr>
              <a:t>XBI</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类</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似</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，并不是产业迭代</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引发的板块崩塌。  站在产业技术赶超的门口</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，不需要寻找新的方向</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，全球创新就是产业的长期</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逻辑。</a:t>
            </a:r>
            <a:endParaRPr lang="en-US" altLang="en-US" sz="1400" dirty="0"/>
          </a:p>
        </p:txBody>
      </p:sp>
      <p:sp>
        <p:nvSpPr>
          <p:cNvPr id="954" name="textbox 954"/>
          <p:cNvSpPr/>
          <p:nvPr/>
        </p:nvSpPr>
        <p:spPr>
          <a:xfrm>
            <a:off x="629208" y="380517"/>
            <a:ext cx="4277995" cy="382270"/>
          </a:xfrm>
          <a:prstGeom prst="rect">
            <a:avLst/>
          </a:prstGeom>
        </p:spPr>
        <p:txBody>
          <a:bodyPr vert="horz" wrap="square" lIns="0" tIns="0" rIns="0" bIns="0"/>
          <a:lstStyle/>
          <a:p>
            <a:pPr algn="l" rtl="0" eaLnBrk="0">
              <a:lnSpc>
                <a:spcPct val="95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中国创新药站在产业赶超</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的门口</a:t>
            </a:r>
            <a:endParaRPr lang="en-US" altLang="en-US" sz="2400" dirty="0"/>
          </a:p>
        </p:txBody>
      </p:sp>
      <p:pic>
        <p:nvPicPr>
          <p:cNvPr id="955" name="picture 955"/>
          <p:cNvPicPr>
            <a:picLocks noChangeAspect="1"/>
          </p:cNvPicPr>
          <p:nvPr/>
        </p:nvPicPr>
        <p:blipFill>
          <a:blip r:embed="rId1"/>
          <a:stretch>
            <a:fillRect/>
          </a:stretch>
        </p:blipFill>
        <p:spPr>
          <a:xfrm rot="21600000">
            <a:off x="9143" y="859535"/>
            <a:ext cx="12182856" cy="8991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3"/>
          <p:cNvPicPr>
            <a:picLocks noChangeAspect="1"/>
          </p:cNvPicPr>
          <p:nvPr/>
        </p:nvPicPr>
        <p:blipFill>
          <a:blip r:embed="rId1"/>
          <a:stretch>
            <a:fillRect/>
          </a:stretch>
        </p:blipFill>
        <p:spPr>
          <a:xfrm rot="21600000">
            <a:off x="550163" y="2334767"/>
            <a:ext cx="11091671" cy="3831335"/>
          </a:xfrm>
          <a:prstGeom prst="rect">
            <a:avLst/>
          </a:prstGeom>
        </p:spPr>
      </p:pic>
      <p:sp>
        <p:nvSpPr>
          <p:cNvPr id="24" name="textbox 24"/>
          <p:cNvSpPr/>
          <p:nvPr/>
        </p:nvSpPr>
        <p:spPr>
          <a:xfrm>
            <a:off x="553356" y="1194161"/>
            <a:ext cx="7790815" cy="55753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99000"/>
              </a:lnSpc>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Arial" panose="020B0604020202020204"/>
                <a:ea typeface="Arial" panose="020B0604020202020204"/>
                <a:cs typeface="Arial" panose="020B0604020202020204"/>
              </a:rPr>
              <a:t>2021</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，代表美股中小型</a:t>
            </a:r>
            <a:r>
              <a:rPr sz="1400" spc="-40" dirty="0">
                <a:solidFill>
                  <a:srgbClr val="000000">
                    <a:alpha val="100000"/>
                  </a:srgbClr>
                </a:solidFill>
                <a:latin typeface="Arial" panose="020B0604020202020204"/>
                <a:ea typeface="Arial" panose="020B0604020202020204"/>
                <a:cs typeface="Arial" panose="020B0604020202020204"/>
              </a:rPr>
              <a:t>bio</a:t>
            </a:r>
            <a:r>
              <a:rPr sz="1400" spc="-20" dirty="0">
                <a:solidFill>
                  <a:srgbClr val="000000">
                    <a:alpha val="100000"/>
                  </a:srgbClr>
                </a:solidFill>
                <a:latin typeface="Arial" panose="020B0604020202020204"/>
                <a:ea typeface="Arial" panose="020B0604020202020204"/>
                <a:cs typeface="Arial" panose="020B0604020202020204"/>
              </a:rPr>
              <a:t>t</a:t>
            </a:r>
            <a:r>
              <a:rPr sz="1400" spc="0" dirty="0">
                <a:solidFill>
                  <a:srgbClr val="000000">
                    <a:alpha val="100000"/>
                  </a:srgbClr>
                </a:solidFill>
                <a:latin typeface="Arial" panose="020B0604020202020204"/>
                <a:ea typeface="Arial" panose="020B0604020202020204"/>
                <a:cs typeface="Arial" panose="020B0604020202020204"/>
              </a:rPr>
              <a:t>ech</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公司的</a:t>
            </a:r>
            <a:r>
              <a:rPr sz="1400" spc="0" dirty="0">
                <a:solidFill>
                  <a:srgbClr val="000000">
                    <a:alpha val="100000"/>
                  </a:srgbClr>
                </a:solidFill>
                <a:latin typeface="Arial" panose="020B0604020202020204"/>
                <a:ea typeface="Arial" panose="020B0604020202020204"/>
                <a:cs typeface="Arial" panose="020B0604020202020204"/>
              </a:rPr>
              <a:t>XBI</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指数下跌</a:t>
            </a:r>
            <a:r>
              <a:rPr sz="1400" spc="-40" dirty="0">
                <a:solidFill>
                  <a:srgbClr val="000000">
                    <a:alpha val="100000"/>
                  </a:srgbClr>
                </a:solidFill>
                <a:latin typeface="Arial" panose="020B0604020202020204"/>
                <a:ea typeface="Arial" panose="020B0604020202020204"/>
                <a:cs typeface="Arial" panose="020B0604020202020204"/>
              </a:rPr>
              <a:t>20.5%</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Arial" panose="020B0604020202020204"/>
                <a:ea typeface="Arial" panose="020B0604020202020204"/>
                <a:cs typeface="Arial" panose="020B0604020202020204"/>
              </a:rPr>
              <a:t>2022</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年</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000000">
                    <a:alpha val="100000"/>
                  </a:srgbClr>
                </a:solidFill>
                <a:latin typeface="Arial" panose="020B0604020202020204"/>
                <a:ea typeface="Arial" panose="020B0604020202020204"/>
                <a:cs typeface="Arial" panose="020B0604020202020204"/>
              </a:rPr>
              <a:t>XBI</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继续下跌</a:t>
            </a:r>
            <a:r>
              <a:rPr sz="1400" spc="-40" dirty="0">
                <a:solidFill>
                  <a:srgbClr val="000000">
                    <a:alpha val="100000"/>
                  </a:srgbClr>
                </a:solidFill>
                <a:latin typeface="Arial" panose="020B0604020202020204"/>
                <a:ea typeface="Arial" panose="020B0604020202020204"/>
                <a:cs typeface="Arial" panose="020B0604020202020204"/>
              </a:rPr>
              <a:t>25.9%</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0000"/>
              </a:lnSpc>
            </a:pPr>
            <a:endParaRPr lang="en-US" altLang="en-US" sz="700" dirty="0"/>
          </a:p>
          <a:p>
            <a:pPr marL="12700" algn="l" rtl="0" eaLnBrk="0">
              <a:lnSpc>
                <a:spcPct val="100000"/>
              </a:lnSpc>
              <a:spcBef>
                <a:spcPts val="5"/>
              </a:spcBef>
            </a:pPr>
            <a:r>
              <a:rPr sz="1400" spc="-60" dirty="0">
                <a:solidFill>
                  <a:srgbClr val="0B4EA2">
                    <a:alpha val="100000"/>
                  </a:srgbClr>
                </a:solidFill>
                <a:latin typeface="Wingdings" panose="05000000000000000000"/>
                <a:ea typeface="Wingdings" panose="05000000000000000000"/>
                <a:cs typeface="Wingdings" panose="05000000000000000000"/>
              </a:rPr>
              <a:t>1</a:t>
            </a:r>
            <a:r>
              <a:rPr sz="1400" spc="-60" dirty="0">
                <a:solidFill>
                  <a:srgbClr val="0B4EA2">
                    <a:alpha val="100000"/>
                  </a:srgbClr>
                </a:solidFill>
                <a:latin typeface="Wingdings" panose="05000000000000000000"/>
                <a:ea typeface="Wingdings" panose="05000000000000000000"/>
                <a:cs typeface="Wingdings" panose="05000000000000000000"/>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代表大型制药</a:t>
            </a:r>
            <a:r>
              <a:rPr sz="1400" spc="-60" dirty="0">
                <a:solidFill>
                  <a:srgbClr val="000000">
                    <a:alpha val="100000"/>
                  </a:srgbClr>
                </a:solidFill>
                <a:latin typeface="Arial" panose="020B0604020202020204"/>
                <a:ea typeface="Arial" panose="020B0604020202020204"/>
                <a:cs typeface="Arial" panose="020B0604020202020204"/>
              </a:rPr>
              <a:t>/</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器械企业的</a:t>
            </a:r>
            <a:r>
              <a:rPr sz="1400" spc="0" dirty="0">
                <a:solidFill>
                  <a:srgbClr val="000000">
                    <a:alpha val="100000"/>
                  </a:srgbClr>
                </a:solidFill>
                <a:latin typeface="Arial" panose="020B0604020202020204"/>
                <a:ea typeface="Arial" panose="020B0604020202020204"/>
                <a:cs typeface="Arial" panose="020B0604020202020204"/>
              </a:rPr>
              <a:t>XLV</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则和标普走势基本一致</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，从</a:t>
            </a:r>
            <a:r>
              <a:rPr sz="1400" spc="-60" dirty="0">
                <a:solidFill>
                  <a:srgbClr val="000000">
                    <a:alpha val="100000"/>
                  </a:srgbClr>
                </a:solidFill>
                <a:latin typeface="Arial" panose="020B0604020202020204"/>
                <a:ea typeface="Arial" panose="020B0604020202020204"/>
                <a:cs typeface="Arial" panose="020B0604020202020204"/>
              </a:rPr>
              <a:t>2021</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年至今仍有</a:t>
            </a:r>
            <a:r>
              <a:rPr sz="1400" spc="-60" dirty="0">
                <a:solidFill>
                  <a:srgbClr val="000000">
                    <a:alpha val="100000"/>
                  </a:srgbClr>
                </a:solidFill>
                <a:latin typeface="Arial" panose="020B0604020202020204"/>
                <a:ea typeface="Arial" panose="020B0604020202020204"/>
                <a:cs typeface="Arial" panose="020B0604020202020204"/>
              </a:rPr>
              <a:t>10%</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左右的累</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计</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涨幅。</a:t>
            </a:r>
            <a:endParaRPr lang="en-US" altLang="en-US" sz="1400" dirty="0"/>
          </a:p>
        </p:txBody>
      </p:sp>
      <p:sp>
        <p:nvSpPr>
          <p:cNvPr id="25" name="textbox 25"/>
          <p:cNvSpPr/>
          <p:nvPr/>
        </p:nvSpPr>
        <p:spPr>
          <a:xfrm>
            <a:off x="560933" y="2354935"/>
            <a:ext cx="685800" cy="3761740"/>
          </a:xfrm>
          <a:prstGeom prst="rect">
            <a:avLst/>
          </a:prstGeom>
        </p:spPr>
        <p:txBody>
          <a:bodyPr vert="horz" wrap="square" lIns="0" tIns="0" rIns="0" bIns="0"/>
          <a:lstStyle/>
          <a:p>
            <a:pPr algn="l" rtl="0" eaLnBrk="0">
              <a:lnSpc>
                <a:spcPct val="79000"/>
              </a:lnSpc>
            </a:pPr>
            <a:endParaRPr lang="en-US" altLang="en-US" sz="100" dirty="0"/>
          </a:p>
          <a:p>
            <a:pPr marL="48895"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33000"/>
              </a:lnSpc>
            </a:pPr>
            <a:endParaRPr lang="en-US" altLang="en-US" sz="1000" dirty="0"/>
          </a:p>
          <a:p>
            <a:pPr marL="52070" algn="l" rtl="0" eaLnBrk="0">
              <a:lnSpc>
                <a:spcPct val="81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3000"/>
              </a:lnSpc>
            </a:pPr>
            <a:endParaRPr lang="en-US" altLang="en-US" sz="1000" dirty="0"/>
          </a:p>
          <a:p>
            <a:pPr marL="50165"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20%</a:t>
            </a:r>
            <a:endParaRPr lang="en-US" altLang="en-US" sz="900" dirty="0"/>
          </a:p>
          <a:p>
            <a:pPr algn="l" rtl="0" eaLnBrk="0">
              <a:lnSpc>
                <a:spcPct val="133000"/>
              </a:lnSpc>
            </a:pPr>
            <a:endParaRPr lang="en-US" altLang="en-US" sz="1000" dirty="0"/>
          </a:p>
          <a:p>
            <a:pPr marL="59690" algn="l" rtl="0" eaLnBrk="0">
              <a:lnSpc>
                <a:spcPct val="81000"/>
              </a:lnSpc>
              <a:spcBef>
                <a:spcPts val="275"/>
              </a:spcBef>
            </a:pPr>
            <a:r>
              <a:rPr sz="900" spc="-40" dirty="0">
                <a:solidFill>
                  <a:srgbClr val="000000">
                    <a:alpha val="100000"/>
                  </a:srgbClr>
                </a:solidFill>
                <a:latin typeface="Arial" panose="020B0604020202020204"/>
                <a:ea typeface="Arial" panose="020B0604020202020204"/>
                <a:cs typeface="Arial" panose="020B0604020202020204"/>
              </a:rPr>
              <a:t>10</a:t>
            </a:r>
            <a:r>
              <a:rPr sz="900" spc="-2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3000"/>
              </a:lnSpc>
            </a:pPr>
            <a:endParaRPr lang="en-US" altLang="en-US" sz="1000" dirty="0"/>
          </a:p>
          <a:p>
            <a:pPr marL="11557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34000"/>
              </a:lnSpc>
            </a:pPr>
            <a:endParaRPr lang="en-US" altLang="en-US" sz="1000" dirty="0"/>
          </a:p>
          <a:p>
            <a:pPr marL="12700" algn="l" rtl="0" eaLnBrk="0">
              <a:lnSpc>
                <a:spcPts val="1085"/>
              </a:lnSpc>
              <a:spcBef>
                <a:spcPts val="270"/>
              </a:spcBef>
            </a:pPr>
            <a:r>
              <a:rPr sz="900" spc="-10" dirty="0">
                <a:solidFill>
                  <a:srgbClr val="000000">
                    <a:alpha val="100000"/>
                  </a:srgbClr>
                </a:solidFill>
                <a:latin typeface="Arial" panose="020B0604020202020204"/>
                <a:ea typeface="Arial" panose="020B0604020202020204"/>
                <a:cs typeface="Arial" panose="020B0604020202020204"/>
              </a:rPr>
              <a:t>-10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15000"/>
              </a:lnSpc>
            </a:pPr>
            <a:endParaRPr lang="en-US" altLang="en-US" sz="1000" dirty="0"/>
          </a:p>
          <a:p>
            <a:pPr marL="1270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-20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3000"/>
              </a:lnSpc>
            </a:pPr>
            <a:endParaRPr lang="en-US" altLang="en-US" sz="1000" dirty="0"/>
          </a:p>
          <a:p>
            <a:pPr marL="12700" algn="l" rtl="0" eaLnBrk="0">
              <a:lnSpc>
                <a:spcPct val="96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19000"/>
              </a:lnSpc>
            </a:pPr>
            <a:endParaRPr lang="en-US" altLang="en-US" sz="1000" dirty="0"/>
          </a:p>
          <a:p>
            <a:pPr marL="12700" algn="l" rtl="0" eaLnBrk="0">
              <a:lnSpc>
                <a:spcPct val="81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-40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3000"/>
              </a:lnSpc>
            </a:pPr>
            <a:endParaRPr lang="en-US" altLang="en-US" sz="1000" dirty="0"/>
          </a:p>
          <a:p>
            <a:pPr marL="1270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-50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16000"/>
              </a:lnSpc>
            </a:pPr>
            <a:endParaRPr lang="en-US" altLang="en-US" sz="1000" dirty="0"/>
          </a:p>
          <a:p>
            <a:pPr algn="l" rtl="0" eaLnBrk="0">
              <a:lnSpc>
                <a:spcPct val="112000"/>
              </a:lnSpc>
            </a:pPr>
            <a:endParaRPr lang="en-US" altLang="en-US" sz="200" dirty="0"/>
          </a:p>
          <a:p>
            <a:pPr marL="91440" indent="-78740" algn="l" rtl="0" eaLnBrk="0">
              <a:lnSpc>
                <a:spcPct val="100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a:t>
            </a:r>
            <a:r>
              <a:rPr sz="900" spc="0" dirty="0">
                <a:solidFill>
                  <a:srgbClr val="000000">
                    <a:alpha val="100000"/>
                  </a:srgbClr>
                </a:solidFill>
                <a:latin typeface="Arial" panose="020B0604020202020204"/>
                <a:ea typeface="Arial" panose="020B0604020202020204"/>
                <a:cs typeface="Arial" panose="020B0604020202020204"/>
              </a:rPr>
              <a:t>0-12-31</a:t>
            </a:r>
            <a:endParaRPr lang="en-US" altLang="en-US" sz="900" dirty="0"/>
          </a:p>
        </p:txBody>
      </p:sp>
      <p:sp>
        <p:nvSpPr>
          <p:cNvPr id="27" name="textbox 27"/>
          <p:cNvSpPr/>
          <p:nvPr/>
        </p:nvSpPr>
        <p:spPr>
          <a:xfrm>
            <a:off x="618236" y="380517"/>
            <a:ext cx="3641725" cy="38100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2400" b="1" spc="-90" dirty="0">
                <a:solidFill>
                  <a:srgbClr val="0B4EA2">
                    <a:alpha val="100000"/>
                  </a:srgbClr>
                </a:solidFill>
                <a:latin typeface="Arial" panose="020B0604020202020204"/>
                <a:ea typeface="Arial" panose="020B0604020202020204"/>
                <a:cs typeface="Arial" panose="020B0604020202020204"/>
              </a:rPr>
              <a:t>2021</a:t>
            </a:r>
            <a:r>
              <a:rPr sz="2400" spc="-9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年以来，</a:t>
            </a:r>
            <a:r>
              <a:rPr sz="2400" spc="-90" dirty="0">
                <a:solidFill>
                  <a:srgbClr val="0B4EA2">
                    <a:alpha val="100000"/>
                  </a:srgbClr>
                </a:solidFill>
                <a:latin typeface="微软雅黑" panose="020B0503020204020204" charset="-122"/>
                <a:ea typeface="微软雅黑" panose="020B0503020204020204" charset="-122"/>
                <a:cs typeface="微软雅黑" panose="020B0503020204020204" charset="-122"/>
              </a:rPr>
              <a:t>  </a:t>
            </a:r>
            <a:r>
              <a:rPr sz="2400" b="1" spc="-90" dirty="0">
                <a:solidFill>
                  <a:srgbClr val="0B4EA2">
                    <a:alpha val="100000"/>
                  </a:srgbClr>
                </a:solidFill>
                <a:latin typeface="Arial" panose="020B0604020202020204"/>
                <a:ea typeface="Arial" panose="020B0604020202020204"/>
                <a:cs typeface="Arial" panose="020B0604020202020204"/>
              </a:rPr>
              <a:t>XB</a:t>
            </a:r>
            <a:r>
              <a:rPr sz="2400" b="1" spc="-50" dirty="0">
                <a:solidFill>
                  <a:srgbClr val="0B4EA2">
                    <a:alpha val="100000"/>
                  </a:srgbClr>
                </a:solidFill>
                <a:latin typeface="Arial" panose="020B0604020202020204"/>
                <a:ea typeface="Arial" panose="020B0604020202020204"/>
                <a:cs typeface="Arial" panose="020B0604020202020204"/>
              </a:rPr>
              <a:t>I</a:t>
            </a:r>
            <a:r>
              <a:rPr sz="2400" spc="-9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大幅调整</a:t>
            </a:r>
            <a:endParaRPr lang="en-US" altLang="en-US" sz="2400" dirty="0"/>
          </a:p>
        </p:txBody>
      </p:sp>
      <p:pic>
        <p:nvPicPr>
          <p:cNvPr id="28" name="picture 28"/>
          <p:cNvPicPr>
            <a:picLocks noChangeAspect="1"/>
          </p:cNvPicPr>
          <p:nvPr/>
        </p:nvPicPr>
        <p:blipFill>
          <a:blip r:embed="rId2"/>
          <a:stretch>
            <a:fillRect/>
          </a:stretch>
        </p:blipFill>
        <p:spPr>
          <a:xfrm rot="21600000">
            <a:off x="9143" y="859535"/>
            <a:ext cx="12182856" cy="89915"/>
          </a:xfrm>
          <a:prstGeom prst="rect">
            <a:avLst/>
          </a:prstGeom>
        </p:spPr>
      </p:pic>
      <p:sp>
        <p:nvSpPr>
          <p:cNvPr id="31" name="textbox 31"/>
          <p:cNvSpPr/>
          <p:nvPr/>
        </p:nvSpPr>
        <p:spPr>
          <a:xfrm>
            <a:off x="1578355" y="2461996"/>
            <a:ext cx="1989454" cy="136525"/>
          </a:xfrm>
          <a:prstGeom prst="rect">
            <a:avLst/>
          </a:prstGeom>
        </p:spPr>
        <p:txBody>
          <a:bodyPr vert="horz" wrap="square" lIns="0" tIns="0" rIns="0" bIns="0"/>
          <a:lstStyle/>
          <a:p>
            <a:pPr algn="l" rtl="0" eaLnBrk="0">
              <a:lnSpc>
                <a:spcPct val="79000"/>
              </a:lnSpc>
            </a:pPr>
            <a:endParaRPr lang="en-US" altLang="en-US" sz="100" dirty="0"/>
          </a:p>
          <a:p>
            <a:pPr marL="283845" algn="l" rtl="0" eaLnBrk="0">
              <a:lnSpc>
                <a:spcPct val="81000"/>
              </a:lnSpc>
              <a:tabLst>
                <a:tab pos="301625"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SPX</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XLV</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endParaRPr lang="en-US" altLang="en-US" sz="900" dirty="0"/>
          </a:p>
        </p:txBody>
      </p:sp>
      <p:sp>
        <p:nvSpPr>
          <p:cNvPr id="32" name="path"/>
          <p:cNvSpPr/>
          <p:nvPr/>
        </p:nvSpPr>
        <p:spPr>
          <a:xfrm>
            <a:off x="3077601" y="2506980"/>
            <a:ext cx="271271" cy="27431"/>
          </a:xfrm>
          <a:custGeom>
            <a:avLst/>
            <a:gdLst/>
            <a:ahLst/>
            <a:cxnLst/>
            <a:rect l="0" t="0" r="0" b="0"/>
            <a:pathLst>
              <a:path w="427" h="43">
                <a:moveTo>
                  <a:pt x="21" y="21"/>
                </a:moveTo>
                <a:lnTo>
                  <a:pt x="40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33" name="path"/>
          <p:cNvSpPr/>
          <p:nvPr/>
        </p:nvSpPr>
        <p:spPr>
          <a:xfrm>
            <a:off x="2332428" y="2506980"/>
            <a:ext cx="271272" cy="27431"/>
          </a:xfrm>
          <a:custGeom>
            <a:avLst/>
            <a:gdLst/>
            <a:ahLst/>
            <a:cxnLst/>
            <a:rect l="0" t="0" r="0" b="0"/>
            <a:pathLst>
              <a:path w="427" h="43">
                <a:moveTo>
                  <a:pt x="21" y="21"/>
                </a:moveTo>
                <a:lnTo>
                  <a:pt x="405" y="2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34" name="path"/>
          <p:cNvSpPr/>
          <p:nvPr/>
        </p:nvSpPr>
        <p:spPr>
          <a:xfrm>
            <a:off x="1591055" y="2506980"/>
            <a:ext cx="271272" cy="27431"/>
          </a:xfrm>
          <a:custGeom>
            <a:avLst/>
            <a:gdLst/>
            <a:ahLst/>
            <a:cxnLst/>
            <a:rect l="0" t="0" r="0" b="0"/>
            <a:pathLst>
              <a:path w="427" h="43">
                <a:moveTo>
                  <a:pt x="21" y="21"/>
                </a:moveTo>
                <a:lnTo>
                  <a:pt x="40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35" name="textbox 35"/>
          <p:cNvSpPr/>
          <p:nvPr/>
        </p:nvSpPr>
        <p:spPr>
          <a:xfrm>
            <a:off x="1823986" y="5981306"/>
            <a:ext cx="1803400"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2021</a:t>
            </a:r>
            <a:r>
              <a:rPr sz="900" spc="0" dirty="0">
                <a:solidFill>
                  <a:srgbClr val="000000">
                    <a:alpha val="100000"/>
                  </a:srgbClr>
                </a:solidFill>
                <a:latin typeface="Arial" panose="020B0604020202020204"/>
                <a:ea typeface="Arial" panose="020B0604020202020204"/>
                <a:cs typeface="Arial" panose="020B0604020202020204"/>
              </a:rPr>
              <a:t>-03-31</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2021-06-30</a:t>
            </a:r>
            <a:endParaRPr lang="en-US" altLang="en-US" sz="900" dirty="0"/>
          </a:p>
        </p:txBody>
      </p:sp>
      <p:sp>
        <p:nvSpPr>
          <p:cNvPr id="36" name="textbox 36"/>
          <p:cNvSpPr/>
          <p:nvPr/>
        </p:nvSpPr>
        <p:spPr>
          <a:xfrm>
            <a:off x="6625221" y="5981306"/>
            <a:ext cx="6064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a:t>
            </a:r>
            <a:r>
              <a:rPr sz="900" spc="0" dirty="0">
                <a:solidFill>
                  <a:srgbClr val="000000">
                    <a:alpha val="100000"/>
                  </a:srgbClr>
                </a:solidFill>
                <a:latin typeface="Arial" panose="020B0604020202020204"/>
                <a:ea typeface="Arial" panose="020B0604020202020204"/>
                <a:cs typeface="Arial" panose="020B0604020202020204"/>
              </a:rPr>
              <a:t>2-03-31</a:t>
            </a:r>
            <a:endParaRPr lang="en-US" altLang="en-US" sz="900" dirty="0"/>
          </a:p>
        </p:txBody>
      </p:sp>
      <p:sp>
        <p:nvSpPr>
          <p:cNvPr id="37" name="textbox 37"/>
          <p:cNvSpPr/>
          <p:nvPr/>
        </p:nvSpPr>
        <p:spPr>
          <a:xfrm>
            <a:off x="7822196" y="5981306"/>
            <a:ext cx="6064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a:t>
            </a:r>
            <a:r>
              <a:rPr sz="900" spc="0" dirty="0">
                <a:solidFill>
                  <a:srgbClr val="000000">
                    <a:alpha val="100000"/>
                  </a:srgbClr>
                </a:solidFill>
                <a:latin typeface="Arial" panose="020B0604020202020204"/>
                <a:ea typeface="Arial" panose="020B0604020202020204"/>
                <a:cs typeface="Arial" panose="020B0604020202020204"/>
              </a:rPr>
              <a:t>2-06-30</a:t>
            </a:r>
            <a:endParaRPr lang="en-US" altLang="en-US" sz="900" dirty="0"/>
          </a:p>
        </p:txBody>
      </p:sp>
      <p:sp>
        <p:nvSpPr>
          <p:cNvPr id="38" name="textbox 38"/>
          <p:cNvSpPr/>
          <p:nvPr/>
        </p:nvSpPr>
        <p:spPr>
          <a:xfrm>
            <a:off x="9032506" y="5981306"/>
            <a:ext cx="6064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a:t>
            </a:r>
            <a:r>
              <a:rPr sz="900" spc="0" dirty="0">
                <a:solidFill>
                  <a:srgbClr val="000000">
                    <a:alpha val="100000"/>
                  </a:srgbClr>
                </a:solidFill>
                <a:latin typeface="Arial" panose="020B0604020202020204"/>
                <a:ea typeface="Arial" panose="020B0604020202020204"/>
                <a:cs typeface="Arial" panose="020B0604020202020204"/>
              </a:rPr>
              <a:t>2-09-30</a:t>
            </a:r>
            <a:endParaRPr lang="en-US" altLang="en-US" sz="900" dirty="0"/>
          </a:p>
        </p:txBody>
      </p:sp>
      <p:sp>
        <p:nvSpPr>
          <p:cNvPr id="39" name="textbox 39"/>
          <p:cNvSpPr/>
          <p:nvPr/>
        </p:nvSpPr>
        <p:spPr>
          <a:xfrm>
            <a:off x="10242562" y="5981306"/>
            <a:ext cx="6064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a:t>
            </a:r>
            <a:r>
              <a:rPr sz="900" spc="0" dirty="0">
                <a:solidFill>
                  <a:srgbClr val="000000">
                    <a:alpha val="100000"/>
                  </a:srgbClr>
                </a:solidFill>
                <a:latin typeface="Arial" panose="020B0604020202020204"/>
                <a:ea typeface="Arial" panose="020B0604020202020204"/>
                <a:cs typeface="Arial" panose="020B0604020202020204"/>
              </a:rPr>
              <a:t>2-12-31</a:t>
            </a:r>
            <a:endParaRPr lang="en-US" altLang="en-US" sz="900" dirty="0"/>
          </a:p>
        </p:txBody>
      </p:sp>
      <p:sp>
        <p:nvSpPr>
          <p:cNvPr id="40" name="textbox 40"/>
          <p:cNvSpPr/>
          <p:nvPr/>
        </p:nvSpPr>
        <p:spPr>
          <a:xfrm>
            <a:off x="4231017" y="5981306"/>
            <a:ext cx="6064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a:t>
            </a:r>
            <a:r>
              <a:rPr sz="900" spc="0" dirty="0">
                <a:solidFill>
                  <a:srgbClr val="000000">
                    <a:alpha val="100000"/>
                  </a:srgbClr>
                </a:solidFill>
                <a:latin typeface="Arial" panose="020B0604020202020204"/>
                <a:ea typeface="Arial" panose="020B0604020202020204"/>
                <a:cs typeface="Arial" panose="020B0604020202020204"/>
              </a:rPr>
              <a:t>1-09-30</a:t>
            </a:r>
            <a:endParaRPr lang="en-US" altLang="en-US" sz="900" dirty="0"/>
          </a:p>
        </p:txBody>
      </p:sp>
      <p:sp>
        <p:nvSpPr>
          <p:cNvPr id="41" name="textbox 41"/>
          <p:cNvSpPr/>
          <p:nvPr/>
        </p:nvSpPr>
        <p:spPr>
          <a:xfrm>
            <a:off x="5441327" y="5981306"/>
            <a:ext cx="6064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a:t>
            </a:r>
            <a:r>
              <a:rPr sz="900" spc="0" dirty="0">
                <a:solidFill>
                  <a:srgbClr val="000000">
                    <a:alpha val="100000"/>
                  </a:srgbClr>
                </a:solidFill>
                <a:latin typeface="Arial" panose="020B0604020202020204"/>
                <a:ea typeface="Arial" panose="020B0604020202020204"/>
                <a:cs typeface="Arial" panose="020B0604020202020204"/>
              </a:rPr>
              <a:t>1-12-31</a:t>
            </a:r>
            <a:endParaRPr lang="en-US" alt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3"/>
          <p:cNvPicPr>
            <a:picLocks noChangeAspect="1"/>
          </p:cNvPicPr>
          <p:nvPr/>
        </p:nvPicPr>
        <p:blipFill>
          <a:blip r:embed="rId1"/>
          <a:stretch>
            <a:fillRect/>
          </a:stretch>
        </p:blipFill>
        <p:spPr>
          <a:xfrm rot="21600000">
            <a:off x="545592" y="2328671"/>
            <a:ext cx="11090147" cy="4180332"/>
          </a:xfrm>
          <a:prstGeom prst="rect">
            <a:avLst/>
          </a:prstGeom>
        </p:spPr>
      </p:pic>
      <p:sp>
        <p:nvSpPr>
          <p:cNvPr id="44" name="textbox 44"/>
          <p:cNvSpPr/>
          <p:nvPr/>
        </p:nvSpPr>
        <p:spPr>
          <a:xfrm>
            <a:off x="552204" y="1082001"/>
            <a:ext cx="8663940" cy="811530"/>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ts val="1465"/>
              </a:lnSpc>
            </a:pPr>
            <a:r>
              <a:rPr sz="1200" spc="10" dirty="0">
                <a:solidFill>
                  <a:srgbClr val="0B4EA2">
                    <a:alpha val="100000"/>
                  </a:srgbClr>
                </a:solidFill>
                <a:latin typeface="Wingdings" panose="05000000000000000000"/>
                <a:ea typeface="Wingdings" panose="05000000000000000000"/>
                <a:cs typeface="Wingdings" panose="05000000000000000000"/>
              </a:rPr>
              <a:t>1</a:t>
            </a:r>
            <a:r>
              <a:rPr sz="1200" spc="10" dirty="0">
                <a:solidFill>
                  <a:srgbClr val="0B4EA2">
                    <a:alpha val="100000"/>
                  </a:srgbClr>
                </a:solidFill>
                <a:latin typeface="Wingdings" panose="05000000000000000000"/>
                <a:ea typeface="Wingdings" panose="05000000000000000000"/>
                <a:cs typeface="Wingdings" panose="05000000000000000000"/>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历史上</a:t>
            </a:r>
            <a:r>
              <a:rPr sz="1200" spc="0" dirty="0">
                <a:solidFill>
                  <a:srgbClr val="000000">
                    <a:alpha val="100000"/>
                  </a:srgbClr>
                </a:solidFill>
                <a:latin typeface="Arial" panose="020B0604020202020204"/>
                <a:ea typeface="Arial" panose="020B0604020202020204"/>
                <a:cs typeface="Arial" panose="020B0604020202020204"/>
              </a:rPr>
              <a:t>XBI</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主要有</a:t>
            </a:r>
            <a:r>
              <a:rPr sz="1200" spc="10" dirty="0">
                <a:solidFill>
                  <a:srgbClr val="000000">
                    <a:alpha val="100000"/>
                  </a:srgbClr>
                </a:solidFill>
                <a:latin typeface="Arial" panose="020B0604020202020204"/>
                <a:ea typeface="Arial" panose="020B0604020202020204"/>
                <a:cs typeface="Arial" panose="020B0604020202020204"/>
              </a:rPr>
              <a:t>3</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次牛市：</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Arial" panose="020B0604020202020204"/>
                <a:ea typeface="Arial" panose="020B0604020202020204"/>
                <a:cs typeface="Arial" panose="020B0604020202020204"/>
              </a:rPr>
              <a:t>2014.6-2015.6</a:t>
            </a:r>
            <a:r>
              <a:rPr sz="1200" spc="10" dirty="0">
                <a:solidFill>
                  <a:srgbClr val="000000">
                    <a:alpha val="100000"/>
                  </a:srgbClr>
                </a:solidFill>
                <a:latin typeface="Arial" panose="020B0604020202020204"/>
                <a:ea typeface="Arial" panose="020B0604020202020204"/>
                <a:cs typeface="Arial" panose="020B0604020202020204"/>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Arial" panose="020B0604020202020204"/>
                <a:ea typeface="Arial" panose="020B0604020202020204"/>
                <a:cs typeface="Arial" panose="020B0604020202020204"/>
              </a:rPr>
              <a:t>2017.4-2018.8</a:t>
            </a:r>
            <a:r>
              <a:rPr sz="1200" spc="10" dirty="0">
                <a:solidFill>
                  <a:srgbClr val="000000">
                    <a:alpha val="100000"/>
                  </a:srgbClr>
                </a:solidFill>
                <a:latin typeface="Arial" panose="020B0604020202020204"/>
                <a:ea typeface="Arial" panose="020B0604020202020204"/>
                <a:cs typeface="Arial" panose="020B0604020202020204"/>
              </a:rPr>
              <a:t> </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10" dirty="0">
                <a:solidFill>
                  <a:srgbClr val="000000">
                    <a:alpha val="100000"/>
                  </a:srgbClr>
                </a:solidFill>
                <a:latin typeface="Arial" panose="020B0604020202020204"/>
                <a:ea typeface="Arial" panose="020B0604020202020204"/>
                <a:cs typeface="Arial" panose="020B0604020202020204"/>
              </a:rPr>
              <a:t>2020.3-20</a:t>
            </a:r>
            <a:r>
              <a:rPr sz="1200" spc="0" dirty="0">
                <a:solidFill>
                  <a:srgbClr val="000000">
                    <a:alpha val="100000"/>
                  </a:srgbClr>
                </a:solidFill>
                <a:latin typeface="Arial" panose="020B0604020202020204"/>
                <a:ea typeface="Arial" panose="020B0604020202020204"/>
                <a:cs typeface="Arial" panose="020B0604020202020204"/>
              </a:rPr>
              <a:t>21.2</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；随后均大幅回调</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-50%</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左右级别)</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200" dirty="0"/>
          </a:p>
          <a:p>
            <a:pPr marL="12700" algn="l" rtl="0" eaLnBrk="0">
              <a:lnSpc>
                <a:spcPts val="1495"/>
              </a:lnSpc>
              <a:spcBef>
                <a:spcPts val="880"/>
              </a:spcBef>
            </a:pPr>
            <a:r>
              <a:rPr sz="1200" spc="50" dirty="0">
                <a:solidFill>
                  <a:srgbClr val="0B4EA2">
                    <a:alpha val="100000"/>
                  </a:srgbClr>
                </a:solidFill>
                <a:latin typeface="Wingdings" panose="05000000000000000000"/>
                <a:ea typeface="Wingdings" panose="05000000000000000000"/>
                <a:cs typeface="Wingdings" panose="05000000000000000000"/>
              </a:rPr>
              <a:t>1</a:t>
            </a:r>
            <a:r>
              <a:rPr sz="1200" spc="50" dirty="0">
                <a:solidFill>
                  <a:srgbClr val="0B4EA2">
                    <a:alpha val="100000"/>
                  </a:srgbClr>
                </a:solidFill>
                <a:latin typeface="Wingdings" panose="05000000000000000000"/>
                <a:ea typeface="Wingdings" panose="05000000000000000000"/>
                <a:cs typeface="Wingdings" panose="05000000000000000000"/>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成立</a:t>
            </a:r>
            <a:r>
              <a:rPr sz="1200" spc="50" dirty="0">
                <a:solidFill>
                  <a:srgbClr val="000000">
                    <a:alpha val="100000"/>
                  </a:srgbClr>
                </a:solidFill>
                <a:latin typeface="Arial" panose="020B0604020202020204"/>
                <a:ea typeface="Arial" panose="020B0604020202020204"/>
                <a:cs typeface="Arial" panose="020B0604020202020204"/>
              </a:rPr>
              <a:t>12</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年来</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Arial" panose="020B0604020202020204"/>
                <a:ea typeface="Arial" panose="020B0604020202020204"/>
                <a:cs typeface="Arial" panose="020B0604020202020204"/>
              </a:rPr>
              <a:t>XBI</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200" spc="0" dirty="0">
                <a:solidFill>
                  <a:srgbClr val="000000">
                    <a:alpha val="100000"/>
                  </a:srgbClr>
                </a:solidFill>
                <a:latin typeface="Arial" panose="020B0604020202020204"/>
                <a:ea typeface="Arial" panose="020B0604020202020204"/>
                <a:cs typeface="Arial" panose="020B0604020202020204"/>
              </a:rPr>
              <a:t>XLV</a:t>
            </a:r>
            <a:r>
              <a:rPr sz="12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和标普长期收</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益</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率收敛。</a:t>
            </a:r>
            <a:endParaRPr lang="en-US" altLang="en-US" sz="1200" dirty="0"/>
          </a:p>
          <a:p>
            <a:pPr algn="l" rtl="0" eaLnBrk="0">
              <a:lnSpc>
                <a:spcPct val="116000"/>
              </a:lnSpc>
            </a:pPr>
            <a:endParaRPr lang="en-US" altLang="en-US" sz="600" dirty="0"/>
          </a:p>
          <a:p>
            <a:pPr marL="12700" algn="l" rtl="0" eaLnBrk="0">
              <a:lnSpc>
                <a:spcPts val="1505"/>
              </a:lnSpc>
              <a:spcBef>
                <a:spcPts val="5"/>
              </a:spcBef>
            </a:pPr>
            <a:r>
              <a:rPr sz="1200" spc="30" dirty="0">
                <a:solidFill>
                  <a:srgbClr val="0B4EA2">
                    <a:alpha val="100000"/>
                  </a:srgbClr>
                </a:solidFill>
                <a:latin typeface="Wingdings" panose="05000000000000000000"/>
                <a:ea typeface="Wingdings" panose="05000000000000000000"/>
                <a:cs typeface="Wingdings" panose="05000000000000000000"/>
              </a:rPr>
              <a:t>1</a:t>
            </a:r>
            <a:r>
              <a:rPr sz="1200" spc="30" dirty="0">
                <a:solidFill>
                  <a:srgbClr val="0B4EA2">
                    <a:alpha val="100000"/>
                  </a:srgbClr>
                </a:solidFill>
                <a:latin typeface="Wingdings" panose="05000000000000000000"/>
                <a:ea typeface="Wingdings" panose="05000000000000000000"/>
                <a:cs typeface="Wingdings" panose="05000000000000000000"/>
              </a:rPr>
              <a:t> </a:t>
            </a:r>
            <a:r>
              <a:rPr sz="1200" spc="0" dirty="0">
                <a:solidFill>
                  <a:srgbClr val="000000">
                    <a:alpha val="100000"/>
                  </a:srgbClr>
                </a:solidFill>
                <a:latin typeface="Arial" panose="020B0604020202020204"/>
                <a:ea typeface="Arial" panose="020B0604020202020204"/>
                <a:cs typeface="Arial" panose="020B0604020202020204"/>
              </a:rPr>
              <a:t>XBI</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波动性显著更大；</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200" spc="0" dirty="0">
                <a:solidFill>
                  <a:srgbClr val="000000">
                    <a:alpha val="100000"/>
                  </a:srgbClr>
                </a:solidFill>
                <a:latin typeface="Arial" panose="020B0604020202020204"/>
                <a:ea typeface="Arial" panose="020B0604020202020204"/>
                <a:cs typeface="Arial" panose="020B0604020202020204"/>
              </a:rPr>
              <a:t>XLV</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和标普</a:t>
            </a:r>
            <a:r>
              <a:rPr sz="1200" spc="30" dirty="0">
                <a:solidFill>
                  <a:srgbClr val="000000">
                    <a:alpha val="100000"/>
                  </a:srgbClr>
                </a:solidFill>
                <a:latin typeface="Arial" panose="020B0604020202020204"/>
                <a:ea typeface="Arial" panose="020B0604020202020204"/>
                <a:cs typeface="Arial" panose="020B0604020202020204"/>
              </a:rPr>
              <a:t>500</a:t>
            </a:r>
            <a:r>
              <a:rPr sz="12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走势基本</a:t>
            </a:r>
            <a:r>
              <a:rPr sz="12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重</a:t>
            </a:r>
            <a:r>
              <a:rPr sz="12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叠。</a:t>
            </a:r>
            <a:endParaRPr lang="en-US" altLang="en-US" sz="1200" dirty="0"/>
          </a:p>
        </p:txBody>
      </p:sp>
      <p:sp>
        <p:nvSpPr>
          <p:cNvPr id="45" name="rect"/>
          <p:cNvSpPr/>
          <p:nvPr/>
        </p:nvSpPr>
        <p:spPr>
          <a:xfrm>
            <a:off x="9011411" y="2590800"/>
            <a:ext cx="1687068" cy="3848100"/>
          </a:xfrm>
          <a:prstGeom prst="rect">
            <a:avLst/>
          </a:prstGeom>
          <a:solidFill>
            <a:srgbClr val="DCE6F2">
              <a:alpha val="49803"/>
            </a:srgbClr>
          </a:solidFill>
          <a:ln cap="flat">
            <a:noFill/>
            <a:prstDash val="solid"/>
            <a:miter lim="0"/>
          </a:ln>
        </p:spPr>
        <p:txBody>
          <a:bodyPr rtlCol="0"/>
          <a:lstStyle/>
          <a:p>
            <a:pPr algn="ctr"/>
            <a:endParaRPr lang="zh-CN" altLang="en-US"/>
          </a:p>
        </p:txBody>
      </p:sp>
      <p:sp>
        <p:nvSpPr>
          <p:cNvPr id="46" name="rect"/>
          <p:cNvSpPr/>
          <p:nvPr/>
        </p:nvSpPr>
        <p:spPr>
          <a:xfrm>
            <a:off x="4357115" y="4288535"/>
            <a:ext cx="1411223" cy="2150364"/>
          </a:xfrm>
          <a:prstGeom prst="rect">
            <a:avLst/>
          </a:prstGeom>
          <a:solidFill>
            <a:srgbClr val="DCE6F2">
              <a:alpha val="49803"/>
            </a:srgbClr>
          </a:solidFill>
          <a:ln cap="flat">
            <a:noFill/>
            <a:prstDash val="solid"/>
            <a:miter lim="0"/>
          </a:ln>
        </p:spPr>
        <p:txBody>
          <a:bodyPr rtlCol="0"/>
          <a:lstStyle/>
          <a:p>
            <a:pPr algn="ctr"/>
            <a:endParaRPr lang="zh-CN" altLang="en-US"/>
          </a:p>
        </p:txBody>
      </p:sp>
      <p:sp>
        <p:nvSpPr>
          <p:cNvPr id="47" name="textbox 47"/>
          <p:cNvSpPr/>
          <p:nvPr/>
        </p:nvSpPr>
        <p:spPr>
          <a:xfrm>
            <a:off x="555142" y="2349474"/>
            <a:ext cx="743584" cy="4207509"/>
          </a:xfrm>
          <a:prstGeom prst="rect">
            <a:avLst/>
          </a:prstGeom>
        </p:spPr>
        <p:txBody>
          <a:bodyPr vert="horz" wrap="square" lIns="0" tIns="0" rIns="0" bIns="0"/>
          <a:lstStyle/>
          <a:p>
            <a:pPr algn="l" rtl="0" eaLnBrk="0">
              <a:lnSpc>
                <a:spcPct val="79000"/>
              </a:lnSpc>
            </a:pPr>
            <a:endParaRPr lang="en-US" altLang="en-US" sz="100" dirty="0"/>
          </a:p>
          <a:p>
            <a:pPr marL="51435" algn="l" rtl="0" eaLnBrk="0">
              <a:lnSpc>
                <a:spcPct val="81000"/>
              </a:lnSpc>
            </a:pPr>
            <a:r>
              <a:rPr sz="900" spc="-20" dirty="0">
                <a:solidFill>
                  <a:srgbClr val="000000">
                    <a:alpha val="100000"/>
                  </a:srgbClr>
                </a:solidFill>
                <a:latin typeface="Arial" panose="020B0604020202020204"/>
                <a:ea typeface="Arial" panose="020B0604020202020204"/>
                <a:cs typeface="Arial" panose="020B0604020202020204"/>
              </a:rPr>
              <a:t>90</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68000"/>
              </a:lnSpc>
            </a:pPr>
            <a:endParaRPr lang="en-US" altLang="en-US" sz="1000" dirty="0"/>
          </a:p>
          <a:p>
            <a:pPr marL="51435" algn="l" rtl="0" eaLnBrk="0">
              <a:lnSpc>
                <a:spcPct val="81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80</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68000"/>
              </a:lnSpc>
            </a:pPr>
            <a:endParaRPr lang="en-US" altLang="en-US" sz="1000" dirty="0"/>
          </a:p>
          <a:p>
            <a:pPr marL="52070" algn="l" rtl="0" eaLnBrk="0">
              <a:lnSpc>
                <a:spcPct val="81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70</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68000"/>
              </a:lnSpc>
            </a:pPr>
            <a:endParaRPr lang="en-US" altLang="en-US" sz="1000" dirty="0"/>
          </a:p>
          <a:p>
            <a:pPr marL="51435"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600%</a:t>
            </a:r>
            <a:endParaRPr lang="en-US" altLang="en-US" sz="900" dirty="0"/>
          </a:p>
          <a:p>
            <a:pPr algn="l" rtl="0" eaLnBrk="0">
              <a:lnSpc>
                <a:spcPct val="168000"/>
              </a:lnSpc>
            </a:pPr>
            <a:endParaRPr lang="en-US" altLang="en-US" sz="1000" dirty="0"/>
          </a:p>
          <a:p>
            <a:pPr marL="51435"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500%</a:t>
            </a:r>
            <a:endParaRPr lang="en-US" altLang="en-US" sz="900" dirty="0"/>
          </a:p>
          <a:p>
            <a:pPr algn="l" rtl="0" eaLnBrk="0">
              <a:lnSpc>
                <a:spcPct val="168000"/>
              </a:lnSpc>
            </a:pPr>
            <a:endParaRPr lang="en-US" altLang="en-US" sz="1000" dirty="0"/>
          </a:p>
          <a:p>
            <a:pPr marL="4826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40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68000"/>
              </a:lnSpc>
            </a:pPr>
            <a:endParaRPr lang="en-US" altLang="en-US" sz="1000" dirty="0"/>
          </a:p>
          <a:p>
            <a:pPr marL="51435" algn="l" rtl="0" eaLnBrk="0">
              <a:lnSpc>
                <a:spcPct val="81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30</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68000"/>
              </a:lnSpc>
            </a:pPr>
            <a:endParaRPr lang="en-US" altLang="en-US" sz="1000" dirty="0"/>
          </a:p>
          <a:p>
            <a:pPr marL="50165"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200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68000"/>
              </a:lnSpc>
            </a:pPr>
            <a:endParaRPr lang="en-US" altLang="en-US" sz="1000" dirty="0"/>
          </a:p>
          <a:p>
            <a:pPr marL="59055" algn="l" rtl="0" eaLnBrk="0">
              <a:lnSpc>
                <a:spcPct val="81000"/>
              </a:lnSpc>
              <a:spcBef>
                <a:spcPts val="275"/>
              </a:spcBef>
            </a:pPr>
            <a:r>
              <a:rPr sz="900" spc="-30" dirty="0">
                <a:solidFill>
                  <a:srgbClr val="000000">
                    <a:alpha val="100000"/>
                  </a:srgbClr>
                </a:solidFill>
                <a:latin typeface="Arial" panose="020B0604020202020204"/>
                <a:ea typeface="Arial" panose="020B0604020202020204"/>
                <a:cs typeface="Arial" panose="020B0604020202020204"/>
              </a:rPr>
              <a:t>100</a:t>
            </a:r>
            <a:r>
              <a:rPr sz="900" spc="-2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38000"/>
              </a:lnSpc>
            </a:pPr>
            <a:endParaRPr lang="en-US" altLang="en-US" sz="1000" dirty="0"/>
          </a:p>
          <a:p>
            <a:pPr marL="149860" indent="29210" algn="l" rtl="0" eaLnBrk="0">
              <a:lnSpc>
                <a:spcPct val="107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a:t>
            </a:r>
            <a:r>
              <a:rPr sz="900" spc="0" dirty="0">
                <a:solidFill>
                  <a:srgbClr val="000000">
                    <a:alpha val="100000"/>
                  </a:srgbClr>
                </a:solidFill>
                <a:latin typeface="Arial" panose="020B0604020202020204"/>
                <a:ea typeface="Arial" panose="020B0604020202020204"/>
                <a:cs typeface="Arial" panose="020B0604020202020204"/>
              </a:rPr>
              <a:t>0-02-12</a:t>
            </a:r>
            <a:endParaRPr lang="en-US" altLang="en-US" sz="900" dirty="0"/>
          </a:p>
          <a:p>
            <a:pPr algn="l" rtl="0" eaLnBrk="0">
              <a:lnSpc>
                <a:spcPct val="102000"/>
              </a:lnSpc>
            </a:pPr>
            <a:endParaRPr lang="en-US" altLang="en-US" sz="1000" dirty="0"/>
          </a:p>
          <a:p>
            <a:pPr marL="12700" algn="l" rtl="0" eaLnBrk="0">
              <a:lnSpc>
                <a:spcPts val="1085"/>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-100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sp>
        <p:nvSpPr>
          <p:cNvPr id="48" name="rect"/>
          <p:cNvSpPr/>
          <p:nvPr/>
        </p:nvSpPr>
        <p:spPr>
          <a:xfrm>
            <a:off x="6847331" y="3896867"/>
            <a:ext cx="1124711" cy="2542032"/>
          </a:xfrm>
          <a:prstGeom prst="rect">
            <a:avLst/>
          </a:prstGeom>
          <a:solidFill>
            <a:srgbClr val="DCE6F2">
              <a:alpha val="49803"/>
            </a:srgbClr>
          </a:solidFill>
          <a:ln cap="flat">
            <a:noFill/>
            <a:prstDash val="solid"/>
            <a:miter lim="0"/>
          </a:ln>
        </p:spPr>
        <p:txBody>
          <a:bodyPr rtlCol="0"/>
          <a:lstStyle/>
          <a:p>
            <a:pPr algn="ctr"/>
            <a:endParaRPr lang="zh-CN" altLang="en-US"/>
          </a:p>
        </p:txBody>
      </p:sp>
      <p:sp>
        <p:nvSpPr>
          <p:cNvPr id="49" name="textbox 49"/>
          <p:cNvSpPr/>
          <p:nvPr/>
        </p:nvSpPr>
        <p:spPr>
          <a:xfrm>
            <a:off x="629208" y="380517"/>
            <a:ext cx="7941944" cy="37972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97000"/>
              </a:lnSpc>
            </a:pP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回顾</a:t>
            </a:r>
            <a:r>
              <a:rPr sz="2400" b="1" spc="-60" dirty="0">
                <a:solidFill>
                  <a:srgbClr val="0B4EA2">
                    <a:alpha val="100000"/>
                  </a:srgbClr>
                </a:solidFill>
                <a:latin typeface="Arial" panose="020B0604020202020204"/>
                <a:ea typeface="Arial" panose="020B0604020202020204"/>
                <a:cs typeface="Arial" panose="020B0604020202020204"/>
              </a:rPr>
              <a:t>2010</a:t>
            </a: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至今：</a:t>
            </a:r>
            <a:r>
              <a:rPr sz="2400" spc="-60" dirty="0">
                <a:solidFill>
                  <a:srgbClr val="0B4EA2">
                    <a:alpha val="100000"/>
                  </a:srgbClr>
                </a:solidFill>
                <a:latin typeface="微软雅黑" panose="020B0503020204020204" charset="-122"/>
                <a:ea typeface="微软雅黑" panose="020B0503020204020204" charset="-122"/>
                <a:cs typeface="微软雅黑" panose="020B0503020204020204" charset="-122"/>
              </a:rPr>
              <a:t>  </a:t>
            </a:r>
            <a:r>
              <a:rPr sz="2400" b="1" spc="-60" dirty="0">
                <a:solidFill>
                  <a:srgbClr val="0B4EA2">
                    <a:alpha val="100000"/>
                  </a:srgbClr>
                </a:solidFill>
                <a:latin typeface="Arial" panose="020B0604020202020204"/>
                <a:ea typeface="Arial" panose="020B0604020202020204"/>
                <a:cs typeface="Arial" panose="020B0604020202020204"/>
              </a:rPr>
              <a:t>XB</a:t>
            </a:r>
            <a:r>
              <a:rPr sz="2400" b="1" spc="-30" dirty="0">
                <a:solidFill>
                  <a:srgbClr val="0B4EA2">
                    <a:alpha val="100000"/>
                  </a:srgbClr>
                </a:solidFill>
                <a:latin typeface="Arial" panose="020B0604020202020204"/>
                <a:ea typeface="Arial" panose="020B0604020202020204"/>
                <a:cs typeface="Arial" panose="020B0604020202020204"/>
              </a:rPr>
              <a:t>I</a:t>
            </a: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和</a:t>
            </a:r>
            <a:r>
              <a:rPr sz="2400" b="1" spc="0" dirty="0">
                <a:solidFill>
                  <a:srgbClr val="0B4EA2">
                    <a:alpha val="100000"/>
                  </a:srgbClr>
                </a:solidFill>
                <a:latin typeface="Arial" panose="020B0604020202020204"/>
                <a:ea typeface="Arial" panose="020B0604020202020204"/>
                <a:cs typeface="Arial" panose="020B0604020202020204"/>
              </a:rPr>
              <a:t>XLV</a:t>
            </a:r>
            <a:r>
              <a:rPr sz="2400" b="1" spc="-60" dirty="0">
                <a:solidFill>
                  <a:srgbClr val="0B4EA2">
                    <a:alpha val="100000"/>
                  </a:srgbClr>
                </a:solidFill>
                <a:latin typeface="Arial" panose="020B0604020202020204"/>
                <a:ea typeface="Arial" panose="020B0604020202020204"/>
                <a:cs typeface="Arial" panose="020B0604020202020204"/>
              </a:rPr>
              <a:t>/</a:t>
            </a: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标普长期收益收敛，但波动更大</a:t>
            </a:r>
            <a:endParaRPr lang="en-US" altLang="en-US" sz="2400" dirty="0"/>
          </a:p>
        </p:txBody>
      </p:sp>
      <p:pic>
        <p:nvPicPr>
          <p:cNvPr id="50" name="picture 50"/>
          <p:cNvPicPr>
            <a:picLocks noChangeAspect="1"/>
          </p:cNvPicPr>
          <p:nvPr/>
        </p:nvPicPr>
        <p:blipFill>
          <a:blip r:embed="rId2"/>
          <a:stretch>
            <a:fillRect/>
          </a:stretch>
        </p:blipFill>
        <p:spPr>
          <a:xfrm rot="21600000">
            <a:off x="9143" y="859535"/>
            <a:ext cx="12182856" cy="89915"/>
          </a:xfrm>
          <a:prstGeom prst="rect">
            <a:avLst/>
          </a:prstGeom>
        </p:spPr>
      </p:pic>
      <p:sp>
        <p:nvSpPr>
          <p:cNvPr id="52" name="textbox 52"/>
          <p:cNvSpPr/>
          <p:nvPr/>
        </p:nvSpPr>
        <p:spPr>
          <a:xfrm>
            <a:off x="1479562" y="6106883"/>
            <a:ext cx="454596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2011-02-12</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2012-02-12</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2013-02-12</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2014-02-12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2015-02-12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2016-02-12</a:t>
            </a:r>
            <a:endParaRPr lang="en-US" altLang="en-US" sz="900" dirty="0"/>
          </a:p>
        </p:txBody>
      </p:sp>
      <p:sp>
        <p:nvSpPr>
          <p:cNvPr id="54" name="textbox 54"/>
          <p:cNvSpPr/>
          <p:nvPr/>
        </p:nvSpPr>
        <p:spPr>
          <a:xfrm>
            <a:off x="8570734" y="6106883"/>
            <a:ext cx="2971164"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2020-02-12</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2021-02-12</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2022-02-12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2023-02-12</a:t>
            </a:r>
            <a:endParaRPr lang="en-US" altLang="en-US" sz="900" dirty="0"/>
          </a:p>
        </p:txBody>
      </p:sp>
      <p:sp>
        <p:nvSpPr>
          <p:cNvPr id="55" name="textbox 55"/>
          <p:cNvSpPr/>
          <p:nvPr/>
        </p:nvSpPr>
        <p:spPr>
          <a:xfrm>
            <a:off x="2541523" y="2671927"/>
            <a:ext cx="2566035" cy="136525"/>
          </a:xfrm>
          <a:prstGeom prst="rect">
            <a:avLst/>
          </a:prstGeom>
        </p:spPr>
        <p:txBody>
          <a:bodyPr vert="horz" wrap="square" lIns="0" tIns="0" rIns="0" bIns="0"/>
          <a:lstStyle/>
          <a:p>
            <a:pPr algn="l" rtl="0" eaLnBrk="0">
              <a:lnSpc>
                <a:spcPct val="79000"/>
              </a:lnSpc>
            </a:pPr>
            <a:endParaRPr lang="en-US" altLang="en-US" sz="100" dirty="0"/>
          </a:p>
          <a:p>
            <a:pPr marL="283845" algn="l" rtl="0" eaLnBrk="0">
              <a:lnSpc>
                <a:spcPct val="81000"/>
              </a:lnSpc>
              <a:tabLst>
                <a:tab pos="30099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SPX</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XLV</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endParaRPr lang="en-US" altLang="en-US" sz="900" dirty="0"/>
          </a:p>
        </p:txBody>
      </p:sp>
      <p:sp>
        <p:nvSpPr>
          <p:cNvPr id="56" name="path"/>
          <p:cNvSpPr/>
          <p:nvPr/>
        </p:nvSpPr>
        <p:spPr>
          <a:xfrm>
            <a:off x="4626295" y="2717292"/>
            <a:ext cx="271271" cy="27431"/>
          </a:xfrm>
          <a:custGeom>
            <a:avLst/>
            <a:gdLst/>
            <a:ahLst/>
            <a:cxnLst/>
            <a:rect l="0" t="0" r="0" b="0"/>
            <a:pathLst>
              <a:path w="427" h="43">
                <a:moveTo>
                  <a:pt x="21" y="21"/>
                </a:moveTo>
                <a:lnTo>
                  <a:pt x="40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57" name="path"/>
          <p:cNvSpPr/>
          <p:nvPr/>
        </p:nvSpPr>
        <p:spPr>
          <a:xfrm>
            <a:off x="3584521" y="2717292"/>
            <a:ext cx="271271" cy="27431"/>
          </a:xfrm>
          <a:custGeom>
            <a:avLst/>
            <a:gdLst/>
            <a:ahLst/>
            <a:cxnLst/>
            <a:rect l="0" t="0" r="0" b="0"/>
            <a:pathLst>
              <a:path w="427" h="43">
                <a:moveTo>
                  <a:pt x="21" y="21"/>
                </a:moveTo>
                <a:lnTo>
                  <a:pt x="405" y="2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58" name="path"/>
          <p:cNvSpPr/>
          <p:nvPr/>
        </p:nvSpPr>
        <p:spPr>
          <a:xfrm>
            <a:off x="2554223" y="2717292"/>
            <a:ext cx="271272" cy="27431"/>
          </a:xfrm>
          <a:custGeom>
            <a:avLst/>
            <a:gdLst/>
            <a:ahLst/>
            <a:cxnLst/>
            <a:rect l="0" t="0" r="0" b="0"/>
            <a:pathLst>
              <a:path w="427" h="43">
                <a:moveTo>
                  <a:pt x="21" y="21"/>
                </a:moveTo>
                <a:lnTo>
                  <a:pt x="40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59" name="textbox 59"/>
          <p:cNvSpPr/>
          <p:nvPr/>
        </p:nvSpPr>
        <p:spPr>
          <a:xfrm>
            <a:off x="6208280" y="6106883"/>
            <a:ext cx="218122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2017-02-12</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2018-02-12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2019-02-12</a:t>
            </a:r>
            <a:endParaRPr lang="en-US" altLang="en-US" sz="900" dirty="0"/>
          </a:p>
        </p:txBody>
      </p:sp>
      <p:sp>
        <p:nvSpPr>
          <p:cNvPr id="64" name="textbox 64"/>
          <p:cNvSpPr/>
          <p:nvPr/>
        </p:nvSpPr>
        <p:spPr>
          <a:xfrm>
            <a:off x="6047149" y="6635402"/>
            <a:ext cx="94614" cy="150495"/>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82000"/>
              </a:lnSpc>
            </a:pPr>
            <a:r>
              <a:rPr sz="1000" spc="0" dirty="0">
                <a:solidFill>
                  <a:srgbClr val="898989">
                    <a:alpha val="100000"/>
                  </a:srgbClr>
                </a:solidFill>
                <a:latin typeface="Arial" panose="020B0604020202020204"/>
                <a:ea typeface="Arial" panose="020B0604020202020204"/>
                <a:cs typeface="Arial" panose="020B0604020202020204"/>
              </a:rPr>
              <a:t>5</a:t>
            </a:r>
            <a:endParaRPr lang="en-US" altLang="en-US"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 name="picture 65"/>
          <p:cNvPicPr>
            <a:picLocks noChangeAspect="1"/>
          </p:cNvPicPr>
          <p:nvPr/>
        </p:nvPicPr>
        <p:blipFill>
          <a:blip r:embed="rId1"/>
          <a:stretch>
            <a:fillRect/>
          </a:stretch>
        </p:blipFill>
        <p:spPr>
          <a:xfrm rot="21600000">
            <a:off x="964691" y="2692908"/>
            <a:ext cx="7901939" cy="3291840"/>
          </a:xfrm>
          <a:prstGeom prst="rect">
            <a:avLst/>
          </a:prstGeom>
        </p:spPr>
      </p:pic>
      <p:pic>
        <p:nvPicPr>
          <p:cNvPr id="66" name="picture 66"/>
          <p:cNvPicPr>
            <a:picLocks noChangeAspect="1"/>
          </p:cNvPicPr>
          <p:nvPr/>
        </p:nvPicPr>
        <p:blipFill>
          <a:blip r:embed="rId2"/>
          <a:stretch>
            <a:fillRect/>
          </a:stretch>
        </p:blipFill>
        <p:spPr>
          <a:xfrm rot="21600000">
            <a:off x="2055875" y="5183123"/>
            <a:ext cx="38100" cy="79248"/>
          </a:xfrm>
          <a:prstGeom prst="rect">
            <a:avLst/>
          </a:prstGeom>
        </p:spPr>
      </p:pic>
      <p:pic>
        <p:nvPicPr>
          <p:cNvPr id="67" name="picture 67"/>
          <p:cNvPicPr>
            <a:picLocks noChangeAspect="1"/>
          </p:cNvPicPr>
          <p:nvPr/>
        </p:nvPicPr>
        <p:blipFill>
          <a:blip r:embed="rId3"/>
          <a:stretch>
            <a:fillRect/>
          </a:stretch>
        </p:blipFill>
        <p:spPr>
          <a:xfrm rot="21600000">
            <a:off x="2711195" y="5049011"/>
            <a:ext cx="38100" cy="67056"/>
          </a:xfrm>
          <a:prstGeom prst="rect">
            <a:avLst/>
          </a:prstGeom>
        </p:spPr>
      </p:pic>
      <p:pic>
        <p:nvPicPr>
          <p:cNvPr id="68" name="picture 68"/>
          <p:cNvPicPr>
            <a:picLocks noChangeAspect="1"/>
          </p:cNvPicPr>
          <p:nvPr/>
        </p:nvPicPr>
        <p:blipFill>
          <a:blip r:embed="rId4"/>
          <a:stretch>
            <a:fillRect/>
          </a:stretch>
        </p:blipFill>
        <p:spPr>
          <a:xfrm rot="21600000">
            <a:off x="1802891" y="5126735"/>
            <a:ext cx="96011" cy="169163"/>
          </a:xfrm>
          <a:prstGeom prst="rect">
            <a:avLst/>
          </a:prstGeom>
        </p:spPr>
      </p:pic>
      <p:pic>
        <p:nvPicPr>
          <p:cNvPr id="69" name="picture 69"/>
          <p:cNvPicPr>
            <a:picLocks noChangeAspect="1"/>
          </p:cNvPicPr>
          <p:nvPr/>
        </p:nvPicPr>
        <p:blipFill>
          <a:blip r:embed="rId5"/>
          <a:stretch>
            <a:fillRect/>
          </a:stretch>
        </p:blipFill>
        <p:spPr>
          <a:xfrm rot="21600000">
            <a:off x="1940051" y="5195316"/>
            <a:ext cx="73151" cy="83819"/>
          </a:xfrm>
          <a:prstGeom prst="rect">
            <a:avLst/>
          </a:prstGeom>
        </p:spPr>
      </p:pic>
      <p:pic>
        <p:nvPicPr>
          <p:cNvPr id="70" name="picture 70"/>
          <p:cNvPicPr>
            <a:picLocks noChangeAspect="1"/>
          </p:cNvPicPr>
          <p:nvPr/>
        </p:nvPicPr>
        <p:blipFill>
          <a:blip r:embed="rId6"/>
          <a:stretch>
            <a:fillRect/>
          </a:stretch>
        </p:blipFill>
        <p:spPr>
          <a:xfrm rot="21600000">
            <a:off x="1112519" y="5218176"/>
            <a:ext cx="38100" cy="73151"/>
          </a:xfrm>
          <a:prstGeom prst="rect">
            <a:avLst/>
          </a:prstGeom>
        </p:spPr>
      </p:pic>
      <p:grpSp>
        <p:nvGrpSpPr>
          <p:cNvPr id="2" name="group 2"/>
          <p:cNvGrpSpPr/>
          <p:nvPr/>
        </p:nvGrpSpPr>
        <p:grpSpPr>
          <a:xfrm rot="21600000">
            <a:off x="5713476" y="4011167"/>
            <a:ext cx="164591" cy="387096"/>
            <a:chOff x="0" y="0"/>
            <a:chExt cx="164591" cy="387096"/>
          </a:xfrm>
        </p:grpSpPr>
        <p:sp>
          <p:nvSpPr>
            <p:cNvPr id="71" name="path"/>
            <p:cNvSpPr/>
            <p:nvPr/>
          </p:nvSpPr>
          <p:spPr>
            <a:xfrm>
              <a:off x="0" y="187451"/>
              <a:ext cx="164591" cy="199644"/>
            </a:xfrm>
            <a:custGeom>
              <a:avLst/>
              <a:gdLst/>
              <a:ahLst/>
              <a:cxnLst/>
              <a:rect l="0" t="0" r="0" b="0"/>
              <a:pathLst>
                <a:path w="259" h="314">
                  <a:moveTo>
                    <a:pt x="21" y="211"/>
                  </a:moveTo>
                  <a:lnTo>
                    <a:pt x="38" y="144"/>
                  </a:lnTo>
                  <a:moveTo>
                    <a:pt x="93" y="21"/>
                  </a:moveTo>
                  <a:lnTo>
                    <a:pt x="110" y="127"/>
                  </a:lnTo>
                  <a:lnTo>
                    <a:pt x="129" y="261"/>
                  </a:lnTo>
                  <a:lnTo>
                    <a:pt x="141" y="187"/>
                  </a:lnTo>
                  <a:moveTo>
                    <a:pt x="184" y="194"/>
                  </a:moveTo>
                  <a:lnTo>
                    <a:pt x="201" y="103"/>
                  </a:lnTo>
                  <a:moveTo>
                    <a:pt x="220" y="136"/>
                  </a:moveTo>
                  <a:lnTo>
                    <a:pt x="237" y="292"/>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72" name="path"/>
            <p:cNvSpPr/>
            <p:nvPr/>
          </p:nvSpPr>
          <p:spPr>
            <a:xfrm>
              <a:off x="0" y="0"/>
              <a:ext cx="164591" cy="275844"/>
            </a:xfrm>
            <a:custGeom>
              <a:avLst/>
              <a:gdLst/>
              <a:ahLst/>
              <a:cxnLst/>
              <a:rect l="0" t="0" r="0" b="0"/>
              <a:pathLst>
                <a:path w="259" h="434">
                  <a:moveTo>
                    <a:pt x="21" y="316"/>
                  </a:moveTo>
                  <a:lnTo>
                    <a:pt x="38" y="228"/>
                  </a:lnTo>
                  <a:moveTo>
                    <a:pt x="74" y="124"/>
                  </a:moveTo>
                  <a:lnTo>
                    <a:pt x="93" y="21"/>
                  </a:lnTo>
                  <a:lnTo>
                    <a:pt x="110" y="175"/>
                  </a:lnTo>
                  <a:lnTo>
                    <a:pt x="129" y="336"/>
                  </a:lnTo>
                  <a:moveTo>
                    <a:pt x="184" y="288"/>
                  </a:moveTo>
                  <a:lnTo>
                    <a:pt x="201" y="192"/>
                  </a:lnTo>
                  <a:moveTo>
                    <a:pt x="220" y="220"/>
                  </a:moveTo>
                  <a:lnTo>
                    <a:pt x="237" y="412"/>
                  </a:lnTo>
                </a:path>
              </a:pathLst>
            </a:custGeom>
            <a:noFill/>
            <a:ln w="27431" cap="rnd">
              <a:solidFill>
                <a:srgbClr val="C0504D">
                  <a:alpha val="100000"/>
                </a:srgbClr>
              </a:solidFill>
              <a:prstDash val="solid"/>
              <a:round/>
            </a:ln>
          </p:spPr>
          <p:txBody>
            <a:bodyPr rtlCol="0"/>
            <a:lstStyle/>
            <a:p>
              <a:pPr algn="ctr"/>
              <a:endParaRPr lang="zh-CN" altLang="en-US"/>
            </a:p>
          </p:txBody>
        </p:sp>
      </p:grpSp>
      <p:pic>
        <p:nvPicPr>
          <p:cNvPr id="73" name="picture 73"/>
          <p:cNvPicPr>
            <a:picLocks noChangeAspect="1"/>
          </p:cNvPicPr>
          <p:nvPr/>
        </p:nvPicPr>
        <p:blipFill>
          <a:blip r:embed="rId7"/>
          <a:stretch>
            <a:fillRect/>
          </a:stretch>
        </p:blipFill>
        <p:spPr>
          <a:xfrm rot="21600000">
            <a:off x="998219" y="3723132"/>
            <a:ext cx="6030467" cy="1650491"/>
          </a:xfrm>
          <a:prstGeom prst="rect">
            <a:avLst/>
          </a:prstGeom>
        </p:spPr>
      </p:pic>
      <p:sp>
        <p:nvSpPr>
          <p:cNvPr id="74" name="textbox 74"/>
          <p:cNvSpPr/>
          <p:nvPr/>
        </p:nvSpPr>
        <p:spPr>
          <a:xfrm>
            <a:off x="553356" y="1195191"/>
            <a:ext cx="7063740" cy="873760"/>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97000"/>
              </a:lnSpc>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实际上</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000000">
                    <a:alpha val="100000"/>
                  </a:srgbClr>
                </a:solidFill>
                <a:latin typeface="Arial" panose="020B0604020202020204"/>
                <a:ea typeface="Arial" panose="020B0604020202020204"/>
                <a:cs typeface="Arial" panose="020B0604020202020204"/>
              </a:rPr>
              <a:t>XBI</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400" spc="-50" dirty="0">
                <a:solidFill>
                  <a:srgbClr val="000000">
                    <a:alpha val="100000"/>
                  </a:srgbClr>
                </a:solidFill>
                <a:latin typeface="Arial" panose="020B0604020202020204"/>
                <a:ea typeface="Arial" panose="020B0604020202020204"/>
                <a:cs typeface="Arial" panose="020B0604020202020204"/>
              </a:rPr>
              <a:t>SPX</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长期收敛、</a:t>
            </a:r>
            <a:r>
              <a:rPr sz="1400" spc="-50" dirty="0">
                <a:solidFill>
                  <a:srgbClr val="000000">
                    <a:alpha val="100000"/>
                  </a:srgbClr>
                </a:solidFill>
                <a:latin typeface="Arial" panose="020B0604020202020204"/>
                <a:ea typeface="Arial" panose="020B0604020202020204"/>
                <a:cs typeface="Arial" panose="020B0604020202020204"/>
              </a:rPr>
              <a:t>XL</a:t>
            </a:r>
            <a:r>
              <a:rPr sz="1400" spc="0" dirty="0">
                <a:solidFill>
                  <a:srgbClr val="000000">
                    <a:alpha val="100000"/>
                  </a:srgbClr>
                </a:solidFill>
                <a:latin typeface="Arial" panose="020B0604020202020204"/>
                <a:ea typeface="Arial" panose="020B0604020202020204"/>
                <a:cs typeface="Arial" panose="020B0604020202020204"/>
              </a:rPr>
              <a:t>V</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400" spc="0" dirty="0">
                <a:solidFill>
                  <a:srgbClr val="000000">
                    <a:alpha val="100000"/>
                  </a:srgbClr>
                </a:solidFill>
                <a:latin typeface="Arial" panose="020B0604020202020204"/>
                <a:ea typeface="Arial" panose="020B0604020202020204"/>
                <a:cs typeface="Arial" panose="020B0604020202020204"/>
              </a:rPr>
              <a:t>SPX</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几乎趋同且略优</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，长期投资价值明确。</a:t>
            </a:r>
            <a:endParaRPr lang="en-US" altLang="en-US" sz="1400" dirty="0"/>
          </a:p>
          <a:p>
            <a:pPr marL="12700" algn="l" rtl="0" eaLnBrk="0">
              <a:lnSpc>
                <a:spcPct val="97000"/>
              </a:lnSpc>
              <a:spcBef>
                <a:spcPts val="895"/>
              </a:spcBef>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但正是因为</a:t>
            </a:r>
            <a:r>
              <a:rPr sz="1400" spc="0" dirty="0">
                <a:solidFill>
                  <a:srgbClr val="000000">
                    <a:alpha val="100000"/>
                  </a:srgbClr>
                </a:solidFill>
                <a:latin typeface="Arial" panose="020B0604020202020204"/>
                <a:ea typeface="Arial" panose="020B0604020202020204"/>
                <a:cs typeface="Arial" panose="020B0604020202020204"/>
              </a:rPr>
              <a:t>XBI</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巨大的波动性和跌回了</a:t>
            </a:r>
            <a:r>
              <a:rPr sz="1400" spc="-40" dirty="0">
                <a:solidFill>
                  <a:srgbClr val="000000">
                    <a:alpha val="100000"/>
                  </a:srgbClr>
                </a:solidFill>
                <a:latin typeface="Arial" panose="020B0604020202020204"/>
                <a:ea typeface="Arial" panose="020B0604020202020204"/>
                <a:cs typeface="Arial" panose="020B0604020202020204"/>
              </a:rPr>
              <a:t>2015</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年的水平</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，让投资者产生了这样的疑</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问。</a:t>
            </a:r>
            <a:endParaRPr lang="en-US" altLang="en-US" sz="1400" dirty="0"/>
          </a:p>
          <a:p>
            <a:pPr algn="l" rtl="0" eaLnBrk="0">
              <a:lnSpc>
                <a:spcPct val="106000"/>
              </a:lnSpc>
            </a:pPr>
            <a:endParaRPr lang="en-US" altLang="en-US" sz="700" dirty="0"/>
          </a:p>
          <a:p>
            <a:pPr marL="12700" algn="l" rtl="0" eaLnBrk="0">
              <a:lnSpc>
                <a:spcPct val="97000"/>
              </a:lnSpc>
              <a:spcBef>
                <a:spcPts val="5"/>
              </a:spcBef>
            </a:pPr>
            <a:r>
              <a:rPr sz="1400" spc="-80" dirty="0">
                <a:solidFill>
                  <a:srgbClr val="0B4EA2">
                    <a:alpha val="100000"/>
                  </a:srgbClr>
                </a:solidFill>
                <a:latin typeface="Wingdings" panose="05000000000000000000"/>
                <a:ea typeface="Wingdings" panose="05000000000000000000"/>
                <a:cs typeface="Wingdings" panose="05000000000000000000"/>
              </a:rPr>
              <a:t>1</a:t>
            </a:r>
            <a:r>
              <a:rPr sz="1400" spc="-80" dirty="0">
                <a:solidFill>
                  <a:srgbClr val="0B4EA2">
                    <a:alpha val="100000"/>
                  </a:srgbClr>
                </a:solidFill>
                <a:latin typeface="Wingdings" panose="05000000000000000000"/>
                <a:ea typeface="Wingdings" panose="05000000000000000000"/>
                <a:cs typeface="Wingdings" panose="05000000000000000000"/>
              </a:rPr>
              <a:t> </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同样，</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国内经历这一波</a:t>
            </a:r>
            <a:r>
              <a:rPr sz="1400" spc="-80" dirty="0">
                <a:solidFill>
                  <a:srgbClr val="000000">
                    <a:alpha val="100000"/>
                  </a:srgbClr>
                </a:solidFill>
                <a:latin typeface="Arial" panose="020B0604020202020204"/>
                <a:ea typeface="Arial" panose="020B0604020202020204"/>
                <a:cs typeface="Arial" panose="020B0604020202020204"/>
              </a:rPr>
              <a:t>b</a:t>
            </a:r>
            <a:r>
              <a:rPr sz="1400" spc="-40" dirty="0">
                <a:solidFill>
                  <a:srgbClr val="000000">
                    <a:alpha val="100000"/>
                  </a:srgbClr>
                </a:solidFill>
                <a:latin typeface="Arial" panose="020B0604020202020204"/>
                <a:ea typeface="Arial" panose="020B0604020202020204"/>
                <a:cs typeface="Arial" panose="020B0604020202020204"/>
              </a:rPr>
              <a:t>i</a:t>
            </a:r>
            <a:r>
              <a:rPr sz="1400" spc="0" dirty="0">
                <a:solidFill>
                  <a:srgbClr val="000000">
                    <a:alpha val="100000"/>
                  </a:srgbClr>
                </a:solidFill>
                <a:latin typeface="Arial" panose="020B0604020202020204"/>
                <a:ea typeface="Arial" panose="020B0604020202020204"/>
                <a:cs typeface="Arial" panose="020B0604020202020204"/>
              </a:rPr>
              <a:t>otech</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泡沫破灭后</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，市场、媒体、产业也都出现了类似的质疑。</a:t>
            </a:r>
            <a:endParaRPr lang="en-US" altLang="en-US" sz="1400" dirty="0"/>
          </a:p>
        </p:txBody>
      </p:sp>
      <p:pic>
        <p:nvPicPr>
          <p:cNvPr id="75" name="picture 75"/>
          <p:cNvPicPr>
            <a:picLocks noChangeAspect="1"/>
          </p:cNvPicPr>
          <p:nvPr/>
        </p:nvPicPr>
        <p:blipFill>
          <a:blip r:embed="rId8"/>
          <a:stretch>
            <a:fillRect/>
          </a:stretch>
        </p:blipFill>
        <p:spPr>
          <a:xfrm rot="21600000">
            <a:off x="7772400" y="2948940"/>
            <a:ext cx="406908" cy="493775"/>
          </a:xfrm>
          <a:prstGeom prst="rect">
            <a:avLst/>
          </a:prstGeom>
        </p:spPr>
      </p:pic>
      <p:grpSp>
        <p:nvGrpSpPr>
          <p:cNvPr id="4" name="group 4"/>
          <p:cNvGrpSpPr/>
          <p:nvPr/>
        </p:nvGrpSpPr>
        <p:grpSpPr>
          <a:xfrm rot="21600000">
            <a:off x="7507223" y="3444240"/>
            <a:ext cx="153923" cy="272795"/>
            <a:chOff x="0" y="0"/>
            <a:chExt cx="153923" cy="272795"/>
          </a:xfrm>
        </p:grpSpPr>
        <p:sp>
          <p:nvSpPr>
            <p:cNvPr id="76" name="path"/>
            <p:cNvSpPr/>
            <p:nvPr/>
          </p:nvSpPr>
          <p:spPr>
            <a:xfrm>
              <a:off x="10667" y="106680"/>
              <a:ext cx="143256" cy="166115"/>
            </a:xfrm>
            <a:custGeom>
              <a:avLst/>
              <a:gdLst/>
              <a:ahLst/>
              <a:cxnLst/>
              <a:rect l="0" t="0" r="0" b="0"/>
              <a:pathLst>
                <a:path w="225" h="261">
                  <a:moveTo>
                    <a:pt x="21" y="199"/>
                  </a:moveTo>
                  <a:lnTo>
                    <a:pt x="40" y="134"/>
                  </a:lnTo>
                  <a:moveTo>
                    <a:pt x="60" y="187"/>
                  </a:moveTo>
                  <a:lnTo>
                    <a:pt x="76" y="117"/>
                  </a:lnTo>
                  <a:lnTo>
                    <a:pt x="96" y="239"/>
                  </a:lnTo>
                  <a:lnTo>
                    <a:pt x="112" y="74"/>
                  </a:lnTo>
                  <a:moveTo>
                    <a:pt x="151" y="55"/>
                  </a:moveTo>
                  <a:lnTo>
                    <a:pt x="168" y="146"/>
                  </a:lnTo>
                  <a:moveTo>
                    <a:pt x="187" y="117"/>
                  </a:moveTo>
                  <a:lnTo>
                    <a:pt x="204"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77" name="path"/>
            <p:cNvSpPr/>
            <p:nvPr/>
          </p:nvSpPr>
          <p:spPr>
            <a:xfrm>
              <a:off x="0" y="0"/>
              <a:ext cx="85344" cy="156971"/>
            </a:xfrm>
            <a:custGeom>
              <a:avLst/>
              <a:gdLst/>
              <a:ahLst/>
              <a:cxnLst/>
              <a:rect l="0" t="0" r="0" b="0"/>
              <a:pathLst>
                <a:path w="134" h="247">
                  <a:moveTo>
                    <a:pt x="21" y="225"/>
                  </a:moveTo>
                  <a:lnTo>
                    <a:pt x="38" y="155"/>
                  </a:lnTo>
                  <a:lnTo>
                    <a:pt x="57" y="28"/>
                  </a:lnTo>
                  <a:moveTo>
                    <a:pt x="93" y="21"/>
                  </a:moveTo>
                  <a:lnTo>
                    <a:pt x="112" y="107"/>
                  </a:lnTo>
                </a:path>
              </a:pathLst>
            </a:custGeom>
            <a:noFill/>
            <a:ln w="27431" cap="rnd">
              <a:solidFill>
                <a:srgbClr val="C0504D">
                  <a:alpha val="100000"/>
                </a:srgbClr>
              </a:solidFill>
              <a:prstDash val="solid"/>
              <a:round/>
            </a:ln>
          </p:spPr>
          <p:txBody>
            <a:bodyPr rtlCol="0"/>
            <a:lstStyle/>
            <a:p>
              <a:pPr algn="ctr"/>
              <a:endParaRPr lang="zh-CN" altLang="en-US"/>
            </a:p>
          </p:txBody>
        </p:sp>
      </p:grpSp>
      <p:pic>
        <p:nvPicPr>
          <p:cNvPr id="78" name="picture 78"/>
          <p:cNvPicPr>
            <a:picLocks noChangeAspect="1"/>
          </p:cNvPicPr>
          <p:nvPr/>
        </p:nvPicPr>
        <p:blipFill>
          <a:blip r:embed="rId9"/>
          <a:stretch>
            <a:fillRect/>
          </a:stretch>
        </p:blipFill>
        <p:spPr>
          <a:xfrm rot="21600000">
            <a:off x="7092695" y="2948940"/>
            <a:ext cx="1431036" cy="1175003"/>
          </a:xfrm>
          <a:prstGeom prst="rect">
            <a:avLst/>
          </a:prstGeom>
        </p:spPr>
      </p:pic>
      <p:sp>
        <p:nvSpPr>
          <p:cNvPr id="80" name="textbox 80"/>
          <p:cNvSpPr/>
          <p:nvPr/>
        </p:nvSpPr>
        <p:spPr>
          <a:xfrm>
            <a:off x="612140" y="380517"/>
            <a:ext cx="3831590" cy="38036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7000"/>
              </a:lnSpc>
            </a:pPr>
            <a:r>
              <a:rPr sz="2400" spc="-9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创新药有没有长期投资价值</a:t>
            </a: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a:t>
            </a:r>
            <a:endParaRPr lang="en-US" altLang="en-US" sz="2400" dirty="0"/>
          </a:p>
        </p:txBody>
      </p:sp>
      <p:sp>
        <p:nvSpPr>
          <p:cNvPr id="81" name="textbox 81"/>
          <p:cNvSpPr/>
          <p:nvPr/>
        </p:nvSpPr>
        <p:spPr>
          <a:xfrm>
            <a:off x="560933" y="2638145"/>
            <a:ext cx="353059" cy="3439159"/>
          </a:xfrm>
          <a:prstGeom prst="rect">
            <a:avLst/>
          </a:prstGeom>
        </p:spPr>
        <p:txBody>
          <a:bodyPr vert="horz" wrap="square" lIns="0" tIns="0" rIns="0" bIns="0"/>
          <a:lstStyle/>
          <a:p>
            <a:pPr algn="l" rtl="0" eaLnBrk="0">
              <a:lnSpc>
                <a:spcPct val="79000"/>
              </a:lnSpc>
            </a:pPr>
            <a:endParaRPr lang="en-US" altLang="en-US" sz="100" dirty="0"/>
          </a:p>
          <a:p>
            <a:pPr marL="48895"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40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10000"/>
              </a:lnSpc>
            </a:pPr>
            <a:endParaRPr lang="en-US" altLang="en-US" sz="1000" dirty="0"/>
          </a:p>
          <a:p>
            <a:pPr algn="l" rtl="0" eaLnBrk="0">
              <a:lnSpc>
                <a:spcPct val="110000"/>
              </a:lnSpc>
            </a:pPr>
            <a:endParaRPr lang="en-US" altLang="en-US" sz="1000" dirty="0"/>
          </a:p>
          <a:p>
            <a:pPr algn="l" rtl="0" eaLnBrk="0">
              <a:lnSpc>
                <a:spcPct val="111000"/>
              </a:lnSpc>
            </a:pPr>
            <a:endParaRPr lang="en-US" altLang="en-US" sz="1000" dirty="0"/>
          </a:p>
          <a:p>
            <a:pPr marL="52070" algn="l" rtl="0" eaLnBrk="0">
              <a:lnSpc>
                <a:spcPct val="81000"/>
              </a:lnSpc>
              <a:spcBef>
                <a:spcPts val="280"/>
              </a:spcBef>
            </a:pPr>
            <a:r>
              <a:rPr sz="900" spc="-20" dirty="0">
                <a:solidFill>
                  <a:srgbClr val="000000">
                    <a:alpha val="100000"/>
                  </a:srgbClr>
                </a:solidFill>
                <a:latin typeface="Arial" panose="020B0604020202020204"/>
                <a:ea typeface="Arial" panose="020B0604020202020204"/>
                <a:cs typeface="Arial" panose="020B0604020202020204"/>
              </a:rPr>
              <a:t>30</a:t>
            </a:r>
            <a:r>
              <a:rPr sz="900" spc="-1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10000"/>
              </a:lnSpc>
            </a:pPr>
            <a:endParaRPr lang="en-US" altLang="en-US" sz="1000" dirty="0"/>
          </a:p>
          <a:p>
            <a:pPr algn="l" rtl="0" eaLnBrk="0">
              <a:lnSpc>
                <a:spcPct val="110000"/>
              </a:lnSpc>
            </a:pPr>
            <a:endParaRPr lang="en-US" altLang="en-US" sz="1000" dirty="0"/>
          </a:p>
          <a:p>
            <a:pPr algn="l" rtl="0" eaLnBrk="0">
              <a:lnSpc>
                <a:spcPct val="111000"/>
              </a:lnSpc>
            </a:pPr>
            <a:endParaRPr lang="en-US" altLang="en-US" sz="1000" dirty="0"/>
          </a:p>
          <a:p>
            <a:pPr marL="50165" algn="l" rtl="0" eaLnBrk="0">
              <a:lnSpc>
                <a:spcPct val="81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200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10000"/>
              </a:lnSpc>
            </a:pPr>
            <a:endParaRPr lang="en-US" altLang="en-US" sz="1000" dirty="0"/>
          </a:p>
          <a:p>
            <a:pPr algn="l" rtl="0" eaLnBrk="0">
              <a:lnSpc>
                <a:spcPct val="110000"/>
              </a:lnSpc>
            </a:pPr>
            <a:endParaRPr lang="en-US" altLang="en-US" sz="1000" dirty="0"/>
          </a:p>
          <a:p>
            <a:pPr algn="l" rtl="0" eaLnBrk="0">
              <a:lnSpc>
                <a:spcPct val="111000"/>
              </a:lnSpc>
            </a:pPr>
            <a:endParaRPr lang="en-US" altLang="en-US" sz="1000" dirty="0"/>
          </a:p>
          <a:p>
            <a:pPr marL="59690" algn="l" rtl="0" eaLnBrk="0">
              <a:lnSpc>
                <a:spcPct val="81000"/>
              </a:lnSpc>
              <a:spcBef>
                <a:spcPts val="280"/>
              </a:spcBef>
            </a:pPr>
            <a:r>
              <a:rPr sz="900" spc="-30" dirty="0">
                <a:solidFill>
                  <a:srgbClr val="000000">
                    <a:alpha val="100000"/>
                  </a:srgbClr>
                </a:solidFill>
                <a:latin typeface="Arial" panose="020B0604020202020204"/>
                <a:ea typeface="Arial" panose="020B0604020202020204"/>
                <a:cs typeface="Arial" panose="020B0604020202020204"/>
              </a:rPr>
              <a:t>100</a:t>
            </a:r>
            <a:r>
              <a:rPr sz="900" spc="-2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10000"/>
              </a:lnSpc>
            </a:pPr>
            <a:endParaRPr lang="en-US" altLang="en-US" sz="1000" dirty="0"/>
          </a:p>
          <a:p>
            <a:pPr algn="l" rtl="0" eaLnBrk="0">
              <a:lnSpc>
                <a:spcPct val="110000"/>
              </a:lnSpc>
            </a:pPr>
            <a:endParaRPr lang="en-US" altLang="en-US" sz="1000" dirty="0"/>
          </a:p>
          <a:p>
            <a:pPr algn="l" rtl="0" eaLnBrk="0">
              <a:lnSpc>
                <a:spcPct val="111000"/>
              </a:lnSpc>
            </a:pPr>
            <a:endParaRPr lang="en-US" altLang="en-US" sz="1000" dirty="0"/>
          </a:p>
          <a:p>
            <a:pPr marL="179070" algn="l" rtl="0" eaLnBrk="0">
              <a:lnSpc>
                <a:spcPct val="81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10000"/>
              </a:lnSpc>
            </a:pPr>
            <a:endParaRPr lang="en-US" altLang="en-US" sz="1000" dirty="0"/>
          </a:p>
          <a:p>
            <a:pPr algn="l" rtl="0" eaLnBrk="0">
              <a:lnSpc>
                <a:spcPct val="111000"/>
              </a:lnSpc>
            </a:pPr>
            <a:endParaRPr lang="en-US" altLang="en-US" sz="1000" dirty="0"/>
          </a:p>
          <a:p>
            <a:pPr algn="l" rtl="0" eaLnBrk="0">
              <a:lnSpc>
                <a:spcPct val="111000"/>
              </a:lnSpc>
            </a:pPr>
            <a:endParaRPr lang="en-US" altLang="en-US" sz="1000" dirty="0"/>
          </a:p>
          <a:p>
            <a:pPr algn="l" rtl="0" eaLnBrk="0">
              <a:lnSpc>
                <a:spcPct val="112000"/>
              </a:lnSpc>
            </a:pPr>
            <a:endParaRPr lang="en-US" altLang="en-US" sz="200" dirty="0"/>
          </a:p>
          <a:p>
            <a:pPr marL="12700" algn="l" rtl="0" eaLnBrk="0">
              <a:lnSpc>
                <a:spcPts val="1085"/>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-100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pic>
        <p:nvPicPr>
          <p:cNvPr id="82" name="picture 82"/>
          <p:cNvPicPr>
            <a:picLocks noChangeAspect="1"/>
          </p:cNvPicPr>
          <p:nvPr/>
        </p:nvPicPr>
        <p:blipFill>
          <a:blip r:embed="rId10"/>
          <a:stretch>
            <a:fillRect/>
          </a:stretch>
        </p:blipFill>
        <p:spPr>
          <a:xfrm rot="21600000">
            <a:off x="9143" y="859535"/>
            <a:ext cx="12182856" cy="89915"/>
          </a:xfrm>
          <a:prstGeom prst="rect">
            <a:avLst/>
          </a:prstGeom>
        </p:spPr>
      </p:pic>
      <p:sp>
        <p:nvSpPr>
          <p:cNvPr id="83" name="textbox 83"/>
          <p:cNvSpPr/>
          <p:nvPr/>
        </p:nvSpPr>
        <p:spPr>
          <a:xfrm>
            <a:off x="697750" y="6029464"/>
            <a:ext cx="7809865"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2010-02-12</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2013-02-12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2016-02-12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2019-02-12</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2022-02-12</a:t>
            </a:r>
            <a:endParaRPr lang="en-US" altLang="en-US" sz="900" dirty="0"/>
          </a:p>
        </p:txBody>
      </p:sp>
      <p:grpSp>
        <p:nvGrpSpPr>
          <p:cNvPr id="6" name="group 6"/>
          <p:cNvGrpSpPr/>
          <p:nvPr/>
        </p:nvGrpSpPr>
        <p:grpSpPr>
          <a:xfrm rot="21600000">
            <a:off x="7013447" y="4099559"/>
            <a:ext cx="141732" cy="147828"/>
            <a:chOff x="0" y="0"/>
            <a:chExt cx="141732" cy="147828"/>
          </a:xfrm>
        </p:grpSpPr>
        <p:sp>
          <p:nvSpPr>
            <p:cNvPr id="85" name="path"/>
            <p:cNvSpPr/>
            <p:nvPr/>
          </p:nvSpPr>
          <p:spPr>
            <a:xfrm>
              <a:off x="0" y="38100"/>
              <a:ext cx="141732" cy="109728"/>
            </a:xfrm>
            <a:custGeom>
              <a:avLst/>
              <a:gdLst/>
              <a:ahLst/>
              <a:cxnLst/>
              <a:rect l="0" t="0" r="0" b="0"/>
              <a:pathLst>
                <a:path w="223" h="172">
                  <a:moveTo>
                    <a:pt x="21" y="40"/>
                  </a:moveTo>
                  <a:lnTo>
                    <a:pt x="38" y="21"/>
                  </a:lnTo>
                  <a:moveTo>
                    <a:pt x="146" y="115"/>
                  </a:moveTo>
                  <a:lnTo>
                    <a:pt x="165" y="151"/>
                  </a:lnTo>
                  <a:moveTo>
                    <a:pt x="180" y="79"/>
                  </a:moveTo>
                  <a:lnTo>
                    <a:pt x="201" y="62"/>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86" name="path"/>
            <p:cNvSpPr/>
            <p:nvPr/>
          </p:nvSpPr>
          <p:spPr>
            <a:xfrm>
              <a:off x="45720" y="0"/>
              <a:ext cx="38100" cy="64008"/>
            </a:xfrm>
            <a:custGeom>
              <a:avLst/>
              <a:gdLst/>
              <a:ahLst/>
              <a:cxnLst/>
              <a:rect l="0" t="0" r="0" b="0"/>
              <a:pathLst>
                <a:path w="60" h="100">
                  <a:moveTo>
                    <a:pt x="21" y="79"/>
                  </a:moveTo>
                  <a:lnTo>
                    <a:pt x="38" y="21"/>
                  </a:lnTo>
                </a:path>
              </a:pathLst>
            </a:custGeom>
            <a:noFill/>
            <a:ln w="27431" cap="rnd">
              <a:solidFill>
                <a:srgbClr val="C0504D">
                  <a:alpha val="100000"/>
                </a:srgbClr>
              </a:solidFill>
              <a:prstDash val="solid"/>
              <a:round/>
            </a:ln>
          </p:spPr>
          <p:txBody>
            <a:bodyPr rtlCol="0"/>
            <a:lstStyle/>
            <a:p>
              <a:pPr algn="ctr"/>
              <a:endParaRPr lang="zh-CN" altLang="en-US"/>
            </a:p>
          </p:txBody>
        </p:sp>
      </p:grpSp>
      <p:grpSp>
        <p:nvGrpSpPr>
          <p:cNvPr id="8" name="group 8"/>
          <p:cNvGrpSpPr/>
          <p:nvPr/>
        </p:nvGrpSpPr>
        <p:grpSpPr>
          <a:xfrm rot="21600000">
            <a:off x="7001255" y="3557016"/>
            <a:ext cx="499872" cy="1011935"/>
            <a:chOff x="0" y="0"/>
            <a:chExt cx="499872" cy="1011935"/>
          </a:xfrm>
        </p:grpSpPr>
        <p:sp>
          <p:nvSpPr>
            <p:cNvPr id="87" name="path"/>
            <p:cNvSpPr/>
            <p:nvPr/>
          </p:nvSpPr>
          <p:spPr>
            <a:xfrm>
              <a:off x="0" y="178307"/>
              <a:ext cx="487680" cy="833627"/>
            </a:xfrm>
            <a:custGeom>
              <a:avLst/>
              <a:gdLst/>
              <a:ahLst/>
              <a:cxnLst/>
              <a:rect l="0" t="0" r="0" b="0"/>
              <a:pathLst>
                <a:path w="768" h="1312">
                  <a:moveTo>
                    <a:pt x="21" y="307"/>
                  </a:moveTo>
                  <a:lnTo>
                    <a:pt x="40" y="674"/>
                  </a:lnTo>
                  <a:moveTo>
                    <a:pt x="57" y="655"/>
                  </a:moveTo>
                  <a:lnTo>
                    <a:pt x="76" y="904"/>
                  </a:lnTo>
                  <a:lnTo>
                    <a:pt x="93" y="1291"/>
                  </a:lnTo>
                  <a:lnTo>
                    <a:pt x="112" y="1065"/>
                  </a:lnTo>
                  <a:moveTo>
                    <a:pt x="129" y="1116"/>
                  </a:moveTo>
                  <a:lnTo>
                    <a:pt x="148" y="830"/>
                  </a:lnTo>
                  <a:lnTo>
                    <a:pt x="165" y="748"/>
                  </a:lnTo>
                  <a:moveTo>
                    <a:pt x="184" y="784"/>
                  </a:moveTo>
                  <a:lnTo>
                    <a:pt x="199" y="712"/>
                  </a:lnTo>
                  <a:moveTo>
                    <a:pt x="220" y="696"/>
                  </a:moveTo>
                  <a:lnTo>
                    <a:pt x="240" y="760"/>
                  </a:lnTo>
                  <a:lnTo>
                    <a:pt x="256" y="672"/>
                  </a:lnTo>
                  <a:lnTo>
                    <a:pt x="276" y="588"/>
                  </a:lnTo>
                  <a:lnTo>
                    <a:pt x="292" y="443"/>
                  </a:lnTo>
                  <a:lnTo>
                    <a:pt x="312" y="590"/>
                  </a:lnTo>
                  <a:moveTo>
                    <a:pt x="343" y="580"/>
                  </a:moveTo>
                  <a:lnTo>
                    <a:pt x="364" y="506"/>
                  </a:lnTo>
                  <a:moveTo>
                    <a:pt x="439" y="372"/>
                  </a:moveTo>
                  <a:lnTo>
                    <a:pt x="456" y="295"/>
                  </a:lnTo>
                  <a:moveTo>
                    <a:pt x="492" y="252"/>
                  </a:moveTo>
                  <a:lnTo>
                    <a:pt x="511" y="146"/>
                  </a:lnTo>
                  <a:lnTo>
                    <a:pt x="528" y="223"/>
                  </a:lnTo>
                  <a:lnTo>
                    <a:pt x="547" y="304"/>
                  </a:lnTo>
                  <a:moveTo>
                    <a:pt x="583" y="345"/>
                  </a:moveTo>
                  <a:lnTo>
                    <a:pt x="595" y="283"/>
                  </a:lnTo>
                  <a:lnTo>
                    <a:pt x="619" y="175"/>
                  </a:lnTo>
                  <a:moveTo>
                    <a:pt x="655" y="187"/>
                  </a:moveTo>
                  <a:lnTo>
                    <a:pt x="674" y="372"/>
                  </a:lnTo>
                  <a:lnTo>
                    <a:pt x="691" y="143"/>
                  </a:lnTo>
                  <a:lnTo>
                    <a:pt x="710" y="72"/>
                  </a:lnTo>
                  <a:moveTo>
                    <a:pt x="727" y="98"/>
                  </a:moveTo>
                  <a:lnTo>
                    <a:pt x="746"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88" name="path"/>
            <p:cNvSpPr/>
            <p:nvPr/>
          </p:nvSpPr>
          <p:spPr>
            <a:xfrm>
              <a:off x="0" y="0"/>
              <a:ext cx="499872" cy="740663"/>
            </a:xfrm>
            <a:custGeom>
              <a:avLst/>
              <a:gdLst/>
              <a:ahLst/>
              <a:cxnLst/>
              <a:rect l="0" t="0" r="0" b="0"/>
              <a:pathLst>
                <a:path w="787" h="1166">
                  <a:moveTo>
                    <a:pt x="21" y="323"/>
                  </a:moveTo>
                  <a:lnTo>
                    <a:pt x="40" y="688"/>
                  </a:lnTo>
                  <a:lnTo>
                    <a:pt x="57" y="537"/>
                  </a:lnTo>
                  <a:lnTo>
                    <a:pt x="76" y="751"/>
                  </a:lnTo>
                  <a:lnTo>
                    <a:pt x="93" y="1144"/>
                  </a:lnTo>
                  <a:lnTo>
                    <a:pt x="112" y="933"/>
                  </a:lnTo>
                  <a:moveTo>
                    <a:pt x="129" y="875"/>
                  </a:moveTo>
                  <a:lnTo>
                    <a:pt x="148" y="602"/>
                  </a:lnTo>
                  <a:lnTo>
                    <a:pt x="165" y="407"/>
                  </a:lnTo>
                  <a:moveTo>
                    <a:pt x="256" y="451"/>
                  </a:moveTo>
                  <a:lnTo>
                    <a:pt x="276" y="338"/>
                  </a:lnTo>
                  <a:moveTo>
                    <a:pt x="292" y="331"/>
                  </a:moveTo>
                  <a:lnTo>
                    <a:pt x="312" y="520"/>
                  </a:lnTo>
                  <a:lnTo>
                    <a:pt x="328" y="419"/>
                  </a:lnTo>
                  <a:lnTo>
                    <a:pt x="343" y="506"/>
                  </a:lnTo>
                  <a:lnTo>
                    <a:pt x="364" y="379"/>
                  </a:lnTo>
                  <a:moveTo>
                    <a:pt x="384" y="407"/>
                  </a:moveTo>
                  <a:lnTo>
                    <a:pt x="403" y="237"/>
                  </a:lnTo>
                  <a:moveTo>
                    <a:pt x="511" y="172"/>
                  </a:moveTo>
                  <a:lnTo>
                    <a:pt x="528" y="249"/>
                  </a:lnTo>
                  <a:moveTo>
                    <a:pt x="564" y="259"/>
                  </a:moveTo>
                  <a:lnTo>
                    <a:pt x="583" y="328"/>
                  </a:lnTo>
                  <a:lnTo>
                    <a:pt x="595" y="244"/>
                  </a:lnTo>
                  <a:lnTo>
                    <a:pt x="619" y="151"/>
                  </a:lnTo>
                  <a:moveTo>
                    <a:pt x="655" y="172"/>
                  </a:moveTo>
                  <a:lnTo>
                    <a:pt x="674" y="379"/>
                  </a:lnTo>
                  <a:lnTo>
                    <a:pt x="691" y="98"/>
                  </a:lnTo>
                  <a:lnTo>
                    <a:pt x="710" y="31"/>
                  </a:lnTo>
                  <a:lnTo>
                    <a:pt x="727" y="143"/>
                  </a:lnTo>
                  <a:moveTo>
                    <a:pt x="746" y="124"/>
                  </a:moveTo>
                  <a:lnTo>
                    <a:pt x="765" y="21"/>
                  </a:lnTo>
                </a:path>
              </a:pathLst>
            </a:custGeom>
            <a:noFill/>
            <a:ln w="27431" cap="rnd">
              <a:solidFill>
                <a:srgbClr val="C0504D">
                  <a:alpha val="100000"/>
                </a:srgbClr>
              </a:solidFill>
              <a:prstDash val="solid"/>
              <a:round/>
            </a:ln>
          </p:spPr>
          <p:txBody>
            <a:bodyPr rtlCol="0"/>
            <a:lstStyle/>
            <a:p>
              <a:pPr algn="ctr"/>
              <a:endParaRPr lang="zh-CN" altLang="en-US"/>
            </a:p>
          </p:txBody>
        </p:sp>
      </p:grpSp>
      <p:pic>
        <p:nvPicPr>
          <p:cNvPr id="89" name="picture 89"/>
          <p:cNvPicPr>
            <a:picLocks noChangeAspect="1"/>
          </p:cNvPicPr>
          <p:nvPr/>
        </p:nvPicPr>
        <p:blipFill>
          <a:blip r:embed="rId11"/>
          <a:stretch>
            <a:fillRect/>
          </a:stretch>
        </p:blipFill>
        <p:spPr>
          <a:xfrm rot="21600000">
            <a:off x="8311895" y="3409188"/>
            <a:ext cx="83820" cy="59435"/>
          </a:xfrm>
          <a:prstGeom prst="rect">
            <a:avLst/>
          </a:prstGeom>
        </p:spPr>
      </p:pic>
      <p:pic>
        <p:nvPicPr>
          <p:cNvPr id="90" name="picture 90"/>
          <p:cNvPicPr>
            <a:picLocks noChangeAspect="1"/>
          </p:cNvPicPr>
          <p:nvPr/>
        </p:nvPicPr>
        <p:blipFill>
          <a:blip r:embed="rId12"/>
          <a:stretch>
            <a:fillRect/>
          </a:stretch>
        </p:blipFill>
        <p:spPr>
          <a:xfrm rot="21600000">
            <a:off x="8185403" y="2910840"/>
            <a:ext cx="534924" cy="885443"/>
          </a:xfrm>
          <a:prstGeom prst="rect">
            <a:avLst/>
          </a:prstGeom>
        </p:spPr>
      </p:pic>
      <p:grpSp>
        <p:nvGrpSpPr>
          <p:cNvPr id="10" name="group 10"/>
          <p:cNvGrpSpPr/>
          <p:nvPr/>
        </p:nvGrpSpPr>
        <p:grpSpPr>
          <a:xfrm rot="21600000">
            <a:off x="6161532" y="3934967"/>
            <a:ext cx="303275" cy="566927"/>
            <a:chOff x="0" y="0"/>
            <a:chExt cx="303275" cy="566927"/>
          </a:xfrm>
        </p:grpSpPr>
        <p:sp>
          <p:nvSpPr>
            <p:cNvPr id="91" name="path"/>
            <p:cNvSpPr/>
            <p:nvPr/>
          </p:nvSpPr>
          <p:spPr>
            <a:xfrm>
              <a:off x="0" y="239268"/>
              <a:ext cx="303275" cy="327659"/>
            </a:xfrm>
            <a:custGeom>
              <a:avLst/>
              <a:gdLst/>
              <a:ahLst/>
              <a:cxnLst/>
              <a:rect l="0" t="0" r="0" b="0"/>
              <a:pathLst>
                <a:path w="477" h="515">
                  <a:moveTo>
                    <a:pt x="21" y="21"/>
                  </a:moveTo>
                  <a:lnTo>
                    <a:pt x="57" y="160"/>
                  </a:lnTo>
                  <a:moveTo>
                    <a:pt x="76" y="160"/>
                  </a:moveTo>
                  <a:lnTo>
                    <a:pt x="93" y="263"/>
                  </a:lnTo>
                  <a:lnTo>
                    <a:pt x="112" y="201"/>
                  </a:lnTo>
                  <a:moveTo>
                    <a:pt x="148" y="189"/>
                  </a:moveTo>
                  <a:lnTo>
                    <a:pt x="165" y="287"/>
                  </a:lnTo>
                  <a:lnTo>
                    <a:pt x="184" y="167"/>
                  </a:lnTo>
                  <a:lnTo>
                    <a:pt x="203" y="287"/>
                  </a:lnTo>
                  <a:moveTo>
                    <a:pt x="220" y="319"/>
                  </a:moveTo>
                  <a:lnTo>
                    <a:pt x="239" y="494"/>
                  </a:lnTo>
                  <a:lnTo>
                    <a:pt x="256" y="429"/>
                  </a:lnTo>
                  <a:moveTo>
                    <a:pt x="292" y="323"/>
                  </a:moveTo>
                  <a:lnTo>
                    <a:pt x="311" y="251"/>
                  </a:lnTo>
                  <a:moveTo>
                    <a:pt x="347" y="218"/>
                  </a:moveTo>
                  <a:lnTo>
                    <a:pt x="383" y="153"/>
                  </a:lnTo>
                  <a:moveTo>
                    <a:pt x="439" y="182"/>
                  </a:moveTo>
                  <a:lnTo>
                    <a:pt x="455" y="107"/>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92" name="path"/>
            <p:cNvSpPr/>
            <p:nvPr/>
          </p:nvSpPr>
          <p:spPr>
            <a:xfrm>
              <a:off x="0" y="0"/>
              <a:ext cx="303275" cy="288036"/>
            </a:xfrm>
            <a:custGeom>
              <a:avLst/>
              <a:gdLst/>
              <a:ahLst/>
              <a:cxnLst/>
              <a:rect l="0" t="0" r="0" b="0"/>
              <a:pathLst>
                <a:path w="477" h="453">
                  <a:moveTo>
                    <a:pt x="21" y="21"/>
                  </a:moveTo>
                  <a:lnTo>
                    <a:pt x="57" y="156"/>
                  </a:lnTo>
                  <a:moveTo>
                    <a:pt x="76" y="141"/>
                  </a:moveTo>
                  <a:lnTo>
                    <a:pt x="93" y="278"/>
                  </a:lnTo>
                  <a:lnTo>
                    <a:pt x="112" y="216"/>
                  </a:lnTo>
                  <a:lnTo>
                    <a:pt x="129" y="96"/>
                  </a:lnTo>
                  <a:moveTo>
                    <a:pt x="148" y="129"/>
                  </a:moveTo>
                  <a:lnTo>
                    <a:pt x="165" y="208"/>
                  </a:lnTo>
                  <a:lnTo>
                    <a:pt x="184" y="33"/>
                  </a:lnTo>
                  <a:lnTo>
                    <a:pt x="203" y="180"/>
                  </a:lnTo>
                  <a:moveTo>
                    <a:pt x="220" y="235"/>
                  </a:moveTo>
                  <a:lnTo>
                    <a:pt x="239" y="432"/>
                  </a:lnTo>
                  <a:lnTo>
                    <a:pt x="256" y="345"/>
                  </a:lnTo>
                  <a:moveTo>
                    <a:pt x="275" y="326"/>
                  </a:moveTo>
                  <a:lnTo>
                    <a:pt x="292" y="261"/>
                  </a:lnTo>
                  <a:lnTo>
                    <a:pt x="311" y="187"/>
                  </a:lnTo>
                  <a:moveTo>
                    <a:pt x="347" y="168"/>
                  </a:moveTo>
                  <a:lnTo>
                    <a:pt x="383" y="100"/>
                  </a:lnTo>
                  <a:moveTo>
                    <a:pt x="419" y="100"/>
                  </a:moveTo>
                  <a:lnTo>
                    <a:pt x="439" y="218"/>
                  </a:lnTo>
                  <a:lnTo>
                    <a:pt x="455" y="122"/>
                  </a:lnTo>
                </a:path>
              </a:pathLst>
            </a:custGeom>
            <a:noFill/>
            <a:ln w="27431" cap="rnd">
              <a:solidFill>
                <a:srgbClr val="C0504D">
                  <a:alpha val="100000"/>
                </a:srgbClr>
              </a:solidFill>
              <a:prstDash val="solid"/>
              <a:round/>
            </a:ln>
          </p:spPr>
          <p:txBody>
            <a:bodyPr rtlCol="0"/>
            <a:lstStyle/>
            <a:p>
              <a:pPr algn="ctr"/>
              <a:endParaRPr lang="zh-CN" altLang="en-US"/>
            </a:p>
          </p:txBody>
        </p:sp>
      </p:grpSp>
      <p:grpSp>
        <p:nvGrpSpPr>
          <p:cNvPr id="12" name="group 12"/>
          <p:cNvGrpSpPr/>
          <p:nvPr/>
        </p:nvGrpSpPr>
        <p:grpSpPr>
          <a:xfrm rot="21600000">
            <a:off x="6656831" y="3887723"/>
            <a:ext cx="210311" cy="353567"/>
            <a:chOff x="0" y="0"/>
            <a:chExt cx="210311" cy="353567"/>
          </a:xfrm>
        </p:grpSpPr>
        <p:sp>
          <p:nvSpPr>
            <p:cNvPr id="94" name="path"/>
            <p:cNvSpPr/>
            <p:nvPr/>
          </p:nvSpPr>
          <p:spPr>
            <a:xfrm>
              <a:off x="0" y="217932"/>
              <a:ext cx="83820" cy="135635"/>
            </a:xfrm>
            <a:custGeom>
              <a:avLst/>
              <a:gdLst/>
              <a:ahLst/>
              <a:cxnLst/>
              <a:rect l="0" t="0" r="0" b="0"/>
              <a:pathLst>
                <a:path w="132" h="213">
                  <a:moveTo>
                    <a:pt x="21" y="21"/>
                  </a:moveTo>
                  <a:lnTo>
                    <a:pt x="38" y="110"/>
                  </a:lnTo>
                  <a:moveTo>
                    <a:pt x="93" y="191"/>
                  </a:moveTo>
                  <a:lnTo>
                    <a:pt x="110" y="117"/>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95" name="path"/>
            <p:cNvSpPr/>
            <p:nvPr/>
          </p:nvSpPr>
          <p:spPr>
            <a:xfrm>
              <a:off x="91440" y="0"/>
              <a:ext cx="118871" cy="196596"/>
            </a:xfrm>
            <a:custGeom>
              <a:avLst/>
              <a:gdLst/>
              <a:ahLst/>
              <a:cxnLst/>
              <a:rect l="0" t="0" r="0" b="0"/>
              <a:pathLst>
                <a:path w="187" h="309">
                  <a:moveTo>
                    <a:pt x="21" y="196"/>
                  </a:moveTo>
                  <a:lnTo>
                    <a:pt x="40" y="288"/>
                  </a:lnTo>
                  <a:moveTo>
                    <a:pt x="112" y="199"/>
                  </a:moveTo>
                  <a:lnTo>
                    <a:pt x="129" y="105"/>
                  </a:lnTo>
                  <a:moveTo>
                    <a:pt x="148" y="98"/>
                  </a:moveTo>
                  <a:lnTo>
                    <a:pt x="165" y="21"/>
                  </a:lnTo>
                </a:path>
              </a:pathLst>
            </a:custGeom>
            <a:noFill/>
            <a:ln w="27431" cap="rnd">
              <a:solidFill>
                <a:srgbClr val="C0504D">
                  <a:alpha val="100000"/>
                </a:srgbClr>
              </a:solidFill>
              <a:prstDash val="solid"/>
              <a:round/>
            </a:ln>
          </p:spPr>
          <p:txBody>
            <a:bodyPr rtlCol="0"/>
            <a:lstStyle/>
            <a:p>
              <a:pPr algn="ctr"/>
              <a:endParaRPr lang="zh-CN" altLang="en-US"/>
            </a:p>
          </p:txBody>
        </p:sp>
      </p:grpSp>
      <p:pic>
        <p:nvPicPr>
          <p:cNvPr id="96" name="picture 96"/>
          <p:cNvPicPr>
            <a:picLocks noChangeAspect="1"/>
          </p:cNvPicPr>
          <p:nvPr/>
        </p:nvPicPr>
        <p:blipFill>
          <a:blip r:embed="rId13"/>
          <a:stretch>
            <a:fillRect/>
          </a:stretch>
        </p:blipFill>
        <p:spPr>
          <a:xfrm rot="21600000">
            <a:off x="8634983" y="2980944"/>
            <a:ext cx="211836" cy="263651"/>
          </a:xfrm>
          <a:prstGeom prst="rect">
            <a:avLst/>
          </a:prstGeom>
        </p:spPr>
      </p:pic>
      <p:grpSp>
        <p:nvGrpSpPr>
          <p:cNvPr id="14" name="group 14"/>
          <p:cNvGrpSpPr/>
          <p:nvPr/>
        </p:nvGrpSpPr>
        <p:grpSpPr>
          <a:xfrm rot="21600000">
            <a:off x="6483096" y="3963923"/>
            <a:ext cx="143255" cy="335280"/>
            <a:chOff x="0" y="0"/>
            <a:chExt cx="143255" cy="335280"/>
          </a:xfrm>
        </p:grpSpPr>
        <p:sp>
          <p:nvSpPr>
            <p:cNvPr id="97" name="path"/>
            <p:cNvSpPr/>
            <p:nvPr/>
          </p:nvSpPr>
          <p:spPr>
            <a:xfrm>
              <a:off x="30479" y="190500"/>
              <a:ext cx="88392" cy="144780"/>
            </a:xfrm>
            <a:custGeom>
              <a:avLst/>
              <a:gdLst/>
              <a:ahLst/>
              <a:cxnLst/>
              <a:rect l="0" t="0" r="0" b="0"/>
              <a:pathLst>
                <a:path w="139" h="228">
                  <a:moveTo>
                    <a:pt x="21" y="21"/>
                  </a:moveTo>
                  <a:lnTo>
                    <a:pt x="48" y="83"/>
                  </a:lnTo>
                  <a:moveTo>
                    <a:pt x="84" y="134"/>
                  </a:moveTo>
                  <a:lnTo>
                    <a:pt x="100" y="206"/>
                  </a:lnTo>
                  <a:lnTo>
                    <a:pt x="117" y="120"/>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98" name="path"/>
            <p:cNvSpPr/>
            <p:nvPr/>
          </p:nvSpPr>
          <p:spPr>
            <a:xfrm>
              <a:off x="0" y="0"/>
              <a:ext cx="143255" cy="193548"/>
            </a:xfrm>
            <a:custGeom>
              <a:avLst/>
              <a:gdLst/>
              <a:ahLst/>
              <a:cxnLst/>
              <a:rect l="0" t="0" r="0" b="0"/>
              <a:pathLst>
                <a:path w="225" h="304">
                  <a:moveTo>
                    <a:pt x="21" y="153"/>
                  </a:moveTo>
                  <a:lnTo>
                    <a:pt x="40" y="283"/>
                  </a:lnTo>
                  <a:lnTo>
                    <a:pt x="60" y="180"/>
                  </a:lnTo>
                  <a:moveTo>
                    <a:pt x="132" y="168"/>
                  </a:moveTo>
                  <a:lnTo>
                    <a:pt x="148" y="244"/>
                  </a:lnTo>
                  <a:lnTo>
                    <a:pt x="165" y="158"/>
                  </a:lnTo>
                  <a:moveTo>
                    <a:pt x="184" y="115"/>
                  </a:moveTo>
                  <a:lnTo>
                    <a:pt x="203" y="21"/>
                  </a:lnTo>
                </a:path>
              </a:pathLst>
            </a:custGeom>
            <a:noFill/>
            <a:ln w="27431" cap="rnd">
              <a:solidFill>
                <a:srgbClr val="C0504D">
                  <a:alpha val="100000"/>
                </a:srgbClr>
              </a:solidFill>
              <a:prstDash val="solid"/>
              <a:round/>
            </a:ln>
          </p:spPr>
          <p:txBody>
            <a:bodyPr rtlCol="0"/>
            <a:lstStyle/>
            <a:p>
              <a:pPr algn="ctr"/>
              <a:endParaRPr lang="zh-CN" altLang="en-US"/>
            </a:p>
          </p:txBody>
        </p:sp>
      </p:grpSp>
      <p:sp>
        <p:nvSpPr>
          <p:cNvPr id="99" name="path"/>
          <p:cNvSpPr/>
          <p:nvPr/>
        </p:nvSpPr>
        <p:spPr>
          <a:xfrm>
            <a:off x="3872484" y="4361688"/>
            <a:ext cx="268223" cy="163067"/>
          </a:xfrm>
          <a:custGeom>
            <a:avLst/>
            <a:gdLst/>
            <a:ahLst/>
            <a:cxnLst/>
            <a:rect l="0" t="0" r="0" b="0"/>
            <a:pathLst>
              <a:path w="422" h="256">
                <a:moveTo>
                  <a:pt x="21" y="160"/>
                </a:moveTo>
                <a:lnTo>
                  <a:pt x="40" y="230"/>
                </a:lnTo>
                <a:lnTo>
                  <a:pt x="57" y="163"/>
                </a:lnTo>
                <a:moveTo>
                  <a:pt x="88" y="235"/>
                </a:moveTo>
                <a:lnTo>
                  <a:pt x="112" y="172"/>
                </a:lnTo>
                <a:moveTo>
                  <a:pt x="275" y="129"/>
                </a:moveTo>
                <a:lnTo>
                  <a:pt x="292" y="21"/>
                </a:lnTo>
                <a:lnTo>
                  <a:pt x="311" y="83"/>
                </a:lnTo>
                <a:moveTo>
                  <a:pt x="328" y="120"/>
                </a:moveTo>
                <a:lnTo>
                  <a:pt x="347" y="50"/>
                </a:lnTo>
                <a:moveTo>
                  <a:pt x="383" y="40"/>
                </a:moveTo>
                <a:lnTo>
                  <a:pt x="400" y="129"/>
                </a:lnTo>
              </a:path>
            </a:pathLst>
          </a:custGeom>
          <a:noFill/>
          <a:ln w="27431" cap="rnd">
            <a:solidFill>
              <a:srgbClr val="C0504D">
                <a:alpha val="100000"/>
              </a:srgbClr>
            </a:solidFill>
            <a:prstDash val="solid"/>
            <a:round/>
          </a:ln>
        </p:spPr>
        <p:txBody>
          <a:bodyPr rtlCol="0"/>
          <a:lstStyle/>
          <a:p>
            <a:pPr algn="ctr"/>
            <a:endParaRPr lang="zh-CN" altLang="en-US"/>
          </a:p>
        </p:txBody>
      </p:sp>
      <p:pic>
        <p:nvPicPr>
          <p:cNvPr id="100" name="picture 100"/>
          <p:cNvPicPr>
            <a:picLocks noChangeAspect="1"/>
          </p:cNvPicPr>
          <p:nvPr/>
        </p:nvPicPr>
        <p:blipFill>
          <a:blip r:embed="rId14"/>
          <a:stretch>
            <a:fillRect/>
          </a:stretch>
        </p:blipFill>
        <p:spPr>
          <a:xfrm rot="21600000">
            <a:off x="8634983" y="3433572"/>
            <a:ext cx="187452" cy="207263"/>
          </a:xfrm>
          <a:prstGeom prst="rect">
            <a:avLst/>
          </a:prstGeom>
        </p:spPr>
      </p:pic>
      <p:grpSp>
        <p:nvGrpSpPr>
          <p:cNvPr id="16" name="group 16"/>
          <p:cNvGrpSpPr/>
          <p:nvPr/>
        </p:nvGrpSpPr>
        <p:grpSpPr>
          <a:xfrm rot="21600000">
            <a:off x="4939284" y="4398264"/>
            <a:ext cx="121919" cy="304800"/>
            <a:chOff x="0" y="0"/>
            <a:chExt cx="121919" cy="304800"/>
          </a:xfrm>
        </p:grpSpPr>
        <p:sp>
          <p:nvSpPr>
            <p:cNvPr id="101" name="path"/>
            <p:cNvSpPr/>
            <p:nvPr/>
          </p:nvSpPr>
          <p:spPr>
            <a:xfrm>
              <a:off x="83820" y="228600"/>
              <a:ext cx="38099" cy="76200"/>
            </a:xfrm>
            <a:custGeom>
              <a:avLst/>
              <a:gdLst/>
              <a:ahLst/>
              <a:cxnLst/>
              <a:rect l="0" t="0" r="0" b="0"/>
              <a:pathLst>
                <a:path w="59" h="120">
                  <a:moveTo>
                    <a:pt x="21" y="98"/>
                  </a:moveTo>
                  <a:lnTo>
                    <a:pt x="38"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02" name="path"/>
            <p:cNvSpPr/>
            <p:nvPr/>
          </p:nvSpPr>
          <p:spPr>
            <a:xfrm>
              <a:off x="0" y="0"/>
              <a:ext cx="121919" cy="167640"/>
            </a:xfrm>
            <a:custGeom>
              <a:avLst/>
              <a:gdLst/>
              <a:ahLst/>
              <a:cxnLst/>
              <a:rect l="0" t="0" r="0" b="0"/>
              <a:pathLst>
                <a:path w="191" h="264">
                  <a:moveTo>
                    <a:pt x="21" y="84"/>
                  </a:moveTo>
                  <a:lnTo>
                    <a:pt x="45" y="21"/>
                  </a:lnTo>
                  <a:moveTo>
                    <a:pt x="62" y="57"/>
                  </a:moveTo>
                  <a:lnTo>
                    <a:pt x="98" y="141"/>
                  </a:lnTo>
                  <a:moveTo>
                    <a:pt x="117" y="139"/>
                  </a:moveTo>
                  <a:lnTo>
                    <a:pt x="134" y="201"/>
                  </a:lnTo>
                  <a:moveTo>
                    <a:pt x="153" y="242"/>
                  </a:moveTo>
                  <a:lnTo>
                    <a:pt x="170" y="115"/>
                  </a:lnTo>
                </a:path>
              </a:pathLst>
            </a:custGeom>
            <a:noFill/>
            <a:ln w="27431" cap="rnd">
              <a:solidFill>
                <a:srgbClr val="C0504D">
                  <a:alpha val="100000"/>
                </a:srgbClr>
              </a:solidFill>
              <a:prstDash val="solid"/>
              <a:round/>
            </a:ln>
          </p:spPr>
          <p:txBody>
            <a:bodyPr rtlCol="0"/>
            <a:lstStyle/>
            <a:p>
              <a:pPr algn="ctr"/>
              <a:endParaRPr lang="zh-CN" altLang="en-US"/>
            </a:p>
          </p:txBody>
        </p:sp>
      </p:grpSp>
      <p:sp>
        <p:nvSpPr>
          <p:cNvPr id="103" name="path"/>
          <p:cNvSpPr/>
          <p:nvPr/>
        </p:nvSpPr>
        <p:spPr>
          <a:xfrm>
            <a:off x="4344924" y="4411979"/>
            <a:ext cx="210311" cy="160020"/>
          </a:xfrm>
          <a:custGeom>
            <a:avLst/>
            <a:gdLst/>
            <a:ahLst/>
            <a:cxnLst/>
            <a:rect l="0" t="0" r="0" b="0"/>
            <a:pathLst>
              <a:path w="331" h="252">
                <a:moveTo>
                  <a:pt x="21" y="74"/>
                </a:moveTo>
                <a:lnTo>
                  <a:pt x="38" y="208"/>
                </a:lnTo>
                <a:moveTo>
                  <a:pt x="52" y="230"/>
                </a:moveTo>
                <a:lnTo>
                  <a:pt x="74" y="158"/>
                </a:lnTo>
                <a:moveTo>
                  <a:pt x="110" y="129"/>
                </a:moveTo>
                <a:lnTo>
                  <a:pt x="129" y="60"/>
                </a:lnTo>
                <a:moveTo>
                  <a:pt x="146" y="48"/>
                </a:moveTo>
                <a:lnTo>
                  <a:pt x="165" y="124"/>
                </a:lnTo>
                <a:lnTo>
                  <a:pt x="184" y="60"/>
                </a:lnTo>
                <a:moveTo>
                  <a:pt x="256" y="86"/>
                </a:moveTo>
                <a:lnTo>
                  <a:pt x="273" y="21"/>
                </a:lnTo>
                <a:moveTo>
                  <a:pt x="290" y="36"/>
                </a:moveTo>
                <a:lnTo>
                  <a:pt x="309" y="170"/>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04" name="path"/>
          <p:cNvSpPr/>
          <p:nvPr/>
        </p:nvSpPr>
        <p:spPr>
          <a:xfrm>
            <a:off x="4364736" y="4666488"/>
            <a:ext cx="190499" cy="135636"/>
          </a:xfrm>
          <a:custGeom>
            <a:avLst/>
            <a:gdLst/>
            <a:ahLst/>
            <a:cxnLst/>
            <a:rect l="0" t="0" r="0" b="0"/>
            <a:pathLst>
              <a:path w="299" h="213">
                <a:moveTo>
                  <a:pt x="21" y="192"/>
                </a:moveTo>
                <a:lnTo>
                  <a:pt x="43" y="100"/>
                </a:lnTo>
                <a:moveTo>
                  <a:pt x="115" y="21"/>
                </a:moveTo>
                <a:lnTo>
                  <a:pt x="134" y="93"/>
                </a:lnTo>
                <a:lnTo>
                  <a:pt x="153" y="31"/>
                </a:lnTo>
                <a:moveTo>
                  <a:pt x="189" y="28"/>
                </a:moveTo>
                <a:lnTo>
                  <a:pt x="206" y="103"/>
                </a:lnTo>
                <a:moveTo>
                  <a:pt x="259" y="74"/>
                </a:moveTo>
                <a:lnTo>
                  <a:pt x="278" y="189"/>
                </a:lnTo>
              </a:path>
            </a:pathLst>
          </a:custGeom>
          <a:noFill/>
          <a:ln w="27431" cap="rnd">
            <a:solidFill>
              <a:srgbClr val="4F81BD">
                <a:alpha val="100000"/>
              </a:srgbClr>
            </a:solidFill>
            <a:prstDash val="solid"/>
            <a:round/>
          </a:ln>
        </p:spPr>
        <p:txBody>
          <a:bodyPr rtlCol="0"/>
          <a:lstStyle/>
          <a:p>
            <a:pPr algn="ctr"/>
            <a:endParaRPr lang="zh-CN" altLang="en-US"/>
          </a:p>
        </p:txBody>
      </p:sp>
      <p:pic>
        <p:nvPicPr>
          <p:cNvPr id="105" name="picture 105"/>
          <p:cNvPicPr>
            <a:picLocks noChangeAspect="1"/>
          </p:cNvPicPr>
          <p:nvPr/>
        </p:nvPicPr>
        <p:blipFill>
          <a:blip r:embed="rId15"/>
          <a:stretch>
            <a:fillRect/>
          </a:stretch>
        </p:blipFill>
        <p:spPr>
          <a:xfrm rot="21600000">
            <a:off x="8726423" y="3433572"/>
            <a:ext cx="131064" cy="193547"/>
          </a:xfrm>
          <a:prstGeom prst="rect">
            <a:avLst/>
          </a:prstGeom>
        </p:spPr>
      </p:pic>
      <p:grpSp>
        <p:nvGrpSpPr>
          <p:cNvPr id="18" name="group 18"/>
          <p:cNvGrpSpPr/>
          <p:nvPr/>
        </p:nvGrpSpPr>
        <p:grpSpPr>
          <a:xfrm rot="21600000">
            <a:off x="7645907" y="3310128"/>
            <a:ext cx="108205" cy="222503"/>
            <a:chOff x="0" y="0"/>
            <a:chExt cx="108205" cy="222503"/>
          </a:xfrm>
        </p:grpSpPr>
        <p:sp>
          <p:nvSpPr>
            <p:cNvPr id="106" name="path"/>
            <p:cNvSpPr/>
            <p:nvPr/>
          </p:nvSpPr>
          <p:spPr>
            <a:xfrm>
              <a:off x="22860" y="128015"/>
              <a:ext cx="38100" cy="94488"/>
            </a:xfrm>
            <a:custGeom>
              <a:avLst/>
              <a:gdLst/>
              <a:ahLst/>
              <a:cxnLst/>
              <a:rect l="0" t="0" r="0" b="0"/>
              <a:pathLst>
                <a:path w="60" h="148">
                  <a:moveTo>
                    <a:pt x="21" y="127"/>
                  </a:moveTo>
                  <a:lnTo>
                    <a:pt x="38"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07" name="path"/>
            <p:cNvSpPr/>
            <p:nvPr/>
          </p:nvSpPr>
          <p:spPr>
            <a:xfrm>
              <a:off x="0" y="0"/>
              <a:ext cx="108205" cy="222503"/>
            </a:xfrm>
            <a:custGeom>
              <a:avLst/>
              <a:gdLst/>
              <a:ahLst/>
              <a:cxnLst/>
              <a:rect l="0" t="0" r="0" b="0"/>
              <a:pathLst>
                <a:path w="170" h="350">
                  <a:moveTo>
                    <a:pt x="21" y="328"/>
                  </a:moveTo>
                  <a:lnTo>
                    <a:pt x="38" y="249"/>
                  </a:lnTo>
                  <a:moveTo>
                    <a:pt x="74" y="220"/>
                  </a:moveTo>
                  <a:lnTo>
                    <a:pt x="93" y="105"/>
                  </a:lnTo>
                  <a:lnTo>
                    <a:pt x="110" y="33"/>
                  </a:lnTo>
                  <a:lnTo>
                    <a:pt x="129" y="112"/>
                  </a:lnTo>
                  <a:lnTo>
                    <a:pt x="148" y="21"/>
                  </a:lnTo>
                </a:path>
              </a:pathLst>
            </a:custGeom>
            <a:noFill/>
            <a:ln w="27431" cap="rnd">
              <a:solidFill>
                <a:srgbClr val="C0504D">
                  <a:alpha val="100000"/>
                </a:srgbClr>
              </a:solidFill>
              <a:prstDash val="solid"/>
              <a:round/>
            </a:ln>
          </p:spPr>
          <p:txBody>
            <a:bodyPr rtlCol="0"/>
            <a:lstStyle/>
            <a:p>
              <a:pPr algn="ctr"/>
              <a:endParaRPr lang="zh-CN" altLang="en-US"/>
            </a:p>
          </p:txBody>
        </p:sp>
      </p:grpSp>
      <p:sp>
        <p:nvSpPr>
          <p:cNvPr id="109" name="textbox 109"/>
          <p:cNvSpPr/>
          <p:nvPr/>
        </p:nvSpPr>
        <p:spPr>
          <a:xfrm>
            <a:off x="2503995" y="2913989"/>
            <a:ext cx="248920" cy="136525"/>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SPX</a:t>
            </a:r>
            <a:endParaRPr lang="en-US" altLang="en-US" sz="900" dirty="0"/>
          </a:p>
        </p:txBody>
      </p:sp>
      <p:sp>
        <p:nvSpPr>
          <p:cNvPr id="110" name="textbox 110"/>
          <p:cNvSpPr/>
          <p:nvPr/>
        </p:nvSpPr>
        <p:spPr>
          <a:xfrm>
            <a:off x="3576142" y="2915361"/>
            <a:ext cx="241934" cy="13525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X</a:t>
            </a:r>
            <a:r>
              <a:rPr sz="900" spc="0" dirty="0">
                <a:solidFill>
                  <a:srgbClr val="000000">
                    <a:alpha val="100000"/>
                  </a:srgbClr>
                </a:solidFill>
                <a:latin typeface="Arial" panose="020B0604020202020204"/>
                <a:ea typeface="Arial" panose="020B0604020202020204"/>
                <a:cs typeface="Arial" panose="020B0604020202020204"/>
              </a:rPr>
              <a:t>LV</a:t>
            </a:r>
            <a:endParaRPr lang="en-US" altLang="en-US" sz="900" dirty="0"/>
          </a:p>
        </p:txBody>
      </p:sp>
      <p:pic>
        <p:nvPicPr>
          <p:cNvPr id="111" name="picture 111"/>
          <p:cNvPicPr>
            <a:picLocks noChangeAspect="1"/>
          </p:cNvPicPr>
          <p:nvPr/>
        </p:nvPicPr>
        <p:blipFill>
          <a:blip r:embed="rId16"/>
          <a:stretch>
            <a:fillRect/>
          </a:stretch>
        </p:blipFill>
        <p:spPr>
          <a:xfrm rot="21600000">
            <a:off x="8462771" y="3334512"/>
            <a:ext cx="131064" cy="131063"/>
          </a:xfrm>
          <a:prstGeom prst="rect">
            <a:avLst/>
          </a:prstGeom>
        </p:spPr>
      </p:pic>
      <p:pic>
        <p:nvPicPr>
          <p:cNvPr id="112" name="picture 112"/>
          <p:cNvPicPr>
            <a:picLocks noChangeAspect="1"/>
          </p:cNvPicPr>
          <p:nvPr/>
        </p:nvPicPr>
        <p:blipFill>
          <a:blip r:embed="rId17"/>
          <a:stretch>
            <a:fillRect/>
          </a:stretch>
        </p:blipFill>
        <p:spPr>
          <a:xfrm rot="21600000">
            <a:off x="8795003" y="3142488"/>
            <a:ext cx="71628" cy="196595"/>
          </a:xfrm>
          <a:prstGeom prst="rect">
            <a:avLst/>
          </a:prstGeom>
        </p:spPr>
      </p:pic>
      <p:sp>
        <p:nvSpPr>
          <p:cNvPr id="113" name="path"/>
          <p:cNvSpPr/>
          <p:nvPr/>
        </p:nvSpPr>
        <p:spPr>
          <a:xfrm>
            <a:off x="4689347" y="4416552"/>
            <a:ext cx="153923" cy="88392"/>
          </a:xfrm>
          <a:custGeom>
            <a:avLst/>
            <a:gdLst/>
            <a:ahLst/>
            <a:cxnLst/>
            <a:rect l="0" t="0" r="0" b="0"/>
            <a:pathLst>
              <a:path w="242" h="139">
                <a:moveTo>
                  <a:pt x="21" y="98"/>
                </a:moveTo>
                <a:lnTo>
                  <a:pt x="40" y="36"/>
                </a:lnTo>
                <a:lnTo>
                  <a:pt x="57" y="108"/>
                </a:lnTo>
                <a:moveTo>
                  <a:pt x="160" y="21"/>
                </a:moveTo>
                <a:lnTo>
                  <a:pt x="184" y="96"/>
                </a:lnTo>
                <a:moveTo>
                  <a:pt x="204" y="117"/>
                </a:moveTo>
                <a:lnTo>
                  <a:pt x="220" y="26"/>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14" name="path"/>
          <p:cNvSpPr/>
          <p:nvPr/>
        </p:nvSpPr>
        <p:spPr>
          <a:xfrm>
            <a:off x="3791712" y="4520183"/>
            <a:ext cx="50291" cy="156972"/>
          </a:xfrm>
          <a:custGeom>
            <a:avLst/>
            <a:gdLst/>
            <a:ahLst/>
            <a:cxnLst/>
            <a:rect l="0" t="0" r="0" b="0"/>
            <a:pathLst>
              <a:path w="79" h="247">
                <a:moveTo>
                  <a:pt x="21" y="225"/>
                </a:moveTo>
                <a:lnTo>
                  <a:pt x="40" y="91"/>
                </a:lnTo>
                <a:lnTo>
                  <a:pt x="57" y="2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15" name="rect"/>
          <p:cNvSpPr/>
          <p:nvPr/>
        </p:nvSpPr>
        <p:spPr>
          <a:xfrm>
            <a:off x="2228088" y="2959608"/>
            <a:ext cx="271272" cy="27431"/>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116" name="rect"/>
          <p:cNvSpPr/>
          <p:nvPr/>
        </p:nvSpPr>
        <p:spPr>
          <a:xfrm>
            <a:off x="3304032" y="2959608"/>
            <a:ext cx="271271" cy="27431"/>
          </a:xfrm>
          <a:prstGeom prst="rect">
            <a:avLst/>
          </a:prstGeom>
          <a:solidFill>
            <a:srgbClr val="C0504D">
              <a:alpha val="100000"/>
            </a:srgbClr>
          </a:solidFill>
          <a:ln cap="flat">
            <a:noFill/>
            <a:prstDash val="solid"/>
            <a:miter lim="0"/>
          </a:ln>
        </p:spPr>
        <p:txBody>
          <a:bodyPr rtlCol="0"/>
          <a:lstStyle/>
          <a:p>
            <a:pPr algn="ctr"/>
            <a:endParaRPr lang="zh-CN" altLang="en-US"/>
          </a:p>
        </p:txBody>
      </p:sp>
      <p:sp>
        <p:nvSpPr>
          <p:cNvPr id="117" name="path"/>
          <p:cNvSpPr/>
          <p:nvPr/>
        </p:nvSpPr>
        <p:spPr>
          <a:xfrm>
            <a:off x="5114544" y="4434840"/>
            <a:ext cx="85343" cy="80772"/>
          </a:xfrm>
          <a:custGeom>
            <a:avLst/>
            <a:gdLst/>
            <a:ahLst/>
            <a:cxnLst/>
            <a:rect l="0" t="0" r="0" b="0"/>
            <a:pathLst>
              <a:path w="134" h="127">
                <a:moveTo>
                  <a:pt x="21" y="105"/>
                </a:moveTo>
                <a:lnTo>
                  <a:pt x="40" y="38"/>
                </a:lnTo>
                <a:moveTo>
                  <a:pt x="91" y="96"/>
                </a:moveTo>
                <a:lnTo>
                  <a:pt x="112" y="2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18" name="path"/>
          <p:cNvSpPr/>
          <p:nvPr/>
        </p:nvSpPr>
        <p:spPr>
          <a:xfrm>
            <a:off x="3764279" y="4742688"/>
            <a:ext cx="67055" cy="79248"/>
          </a:xfrm>
          <a:custGeom>
            <a:avLst/>
            <a:gdLst/>
            <a:ahLst/>
            <a:cxnLst/>
            <a:rect l="0" t="0" r="0" b="0"/>
            <a:pathLst>
              <a:path w="105" h="124">
                <a:moveTo>
                  <a:pt x="21" y="21"/>
                </a:moveTo>
                <a:lnTo>
                  <a:pt x="47" y="86"/>
                </a:lnTo>
                <a:moveTo>
                  <a:pt x="64" y="103"/>
                </a:moveTo>
                <a:lnTo>
                  <a:pt x="84" y="28"/>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19" name="path"/>
          <p:cNvSpPr/>
          <p:nvPr/>
        </p:nvSpPr>
        <p:spPr>
          <a:xfrm>
            <a:off x="4287012" y="4354067"/>
            <a:ext cx="38099" cy="106680"/>
          </a:xfrm>
          <a:custGeom>
            <a:avLst/>
            <a:gdLst/>
            <a:ahLst/>
            <a:cxnLst/>
            <a:rect l="0" t="0" r="0" b="0"/>
            <a:pathLst>
              <a:path w="59" h="168">
                <a:moveTo>
                  <a:pt x="21" y="21"/>
                </a:moveTo>
                <a:lnTo>
                  <a:pt x="38" y="146"/>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20" name="path"/>
          <p:cNvSpPr/>
          <p:nvPr/>
        </p:nvSpPr>
        <p:spPr>
          <a:xfrm>
            <a:off x="5908547" y="4180332"/>
            <a:ext cx="50291" cy="80772"/>
          </a:xfrm>
          <a:custGeom>
            <a:avLst/>
            <a:gdLst/>
            <a:ahLst/>
            <a:cxnLst/>
            <a:rect l="0" t="0" r="0" b="0"/>
            <a:pathLst>
              <a:path w="79" h="127">
                <a:moveTo>
                  <a:pt x="21" y="21"/>
                </a:moveTo>
                <a:lnTo>
                  <a:pt x="40" y="105"/>
                </a:lnTo>
                <a:lnTo>
                  <a:pt x="57" y="38"/>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21" name="path"/>
          <p:cNvSpPr/>
          <p:nvPr/>
        </p:nvSpPr>
        <p:spPr>
          <a:xfrm>
            <a:off x="4287012" y="4671059"/>
            <a:ext cx="38099" cy="100584"/>
          </a:xfrm>
          <a:custGeom>
            <a:avLst/>
            <a:gdLst/>
            <a:ahLst/>
            <a:cxnLst/>
            <a:rect l="0" t="0" r="0" b="0"/>
            <a:pathLst>
              <a:path w="59" h="158">
                <a:moveTo>
                  <a:pt x="21" y="21"/>
                </a:moveTo>
                <a:lnTo>
                  <a:pt x="38" y="136"/>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22" name="path"/>
          <p:cNvSpPr/>
          <p:nvPr/>
        </p:nvSpPr>
        <p:spPr>
          <a:xfrm>
            <a:off x="3872484" y="4680204"/>
            <a:ext cx="50291" cy="71627"/>
          </a:xfrm>
          <a:custGeom>
            <a:avLst/>
            <a:gdLst/>
            <a:ahLst/>
            <a:cxnLst/>
            <a:rect l="0" t="0" r="0" b="0"/>
            <a:pathLst>
              <a:path w="79" h="112">
                <a:moveTo>
                  <a:pt x="21" y="21"/>
                </a:moveTo>
                <a:lnTo>
                  <a:pt x="40" y="91"/>
                </a:lnTo>
                <a:lnTo>
                  <a:pt x="57" y="26"/>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23" name="path"/>
          <p:cNvSpPr/>
          <p:nvPr/>
        </p:nvSpPr>
        <p:spPr>
          <a:xfrm>
            <a:off x="5390388" y="4242816"/>
            <a:ext cx="39623" cy="88392"/>
          </a:xfrm>
          <a:custGeom>
            <a:avLst/>
            <a:gdLst/>
            <a:ahLst/>
            <a:cxnLst/>
            <a:rect l="0" t="0" r="0" b="0"/>
            <a:pathLst>
              <a:path w="62" h="139">
                <a:moveTo>
                  <a:pt x="21" y="117"/>
                </a:moveTo>
                <a:lnTo>
                  <a:pt x="40" y="21"/>
                </a:lnTo>
              </a:path>
            </a:pathLst>
          </a:custGeom>
          <a:noFill/>
          <a:ln w="27431" cap="rnd">
            <a:solidFill>
              <a:srgbClr val="C0504D">
                <a:alpha val="100000"/>
              </a:srgbClr>
            </a:solidFill>
            <a:prstDash val="solid"/>
            <a:round/>
          </a:ln>
        </p:spPr>
        <p:txBody>
          <a:bodyPr rtlCol="0"/>
          <a:lstStyle/>
          <a:p>
            <a:pPr algn="ctr"/>
            <a:endParaRPr lang="zh-CN" altLang="en-US"/>
          </a:p>
        </p:txBody>
      </p:sp>
      <p:pic>
        <p:nvPicPr>
          <p:cNvPr id="124" name="picture 124"/>
          <p:cNvPicPr>
            <a:picLocks noChangeAspect="1"/>
          </p:cNvPicPr>
          <p:nvPr/>
        </p:nvPicPr>
        <p:blipFill>
          <a:blip r:embed="rId18"/>
          <a:stretch>
            <a:fillRect/>
          </a:stretch>
        </p:blipFill>
        <p:spPr>
          <a:xfrm rot="21600000">
            <a:off x="8830055" y="3534155"/>
            <a:ext cx="36576" cy="92964"/>
          </a:xfrm>
          <a:prstGeom prst="rect">
            <a:avLst/>
          </a:prstGeom>
        </p:spPr>
      </p:pic>
      <p:sp>
        <p:nvSpPr>
          <p:cNvPr id="125" name="path"/>
          <p:cNvSpPr/>
          <p:nvPr/>
        </p:nvSpPr>
        <p:spPr>
          <a:xfrm>
            <a:off x="6012179" y="4126992"/>
            <a:ext cx="39623" cy="80772"/>
          </a:xfrm>
          <a:custGeom>
            <a:avLst/>
            <a:gdLst/>
            <a:ahLst/>
            <a:cxnLst/>
            <a:rect l="0" t="0" r="0" b="0"/>
            <a:pathLst>
              <a:path w="62" h="127">
                <a:moveTo>
                  <a:pt x="21" y="105"/>
                </a:moveTo>
                <a:lnTo>
                  <a:pt x="40" y="21"/>
                </a:lnTo>
              </a:path>
            </a:pathLst>
          </a:custGeom>
          <a:noFill/>
          <a:ln w="27431" cap="rnd">
            <a:solidFill>
              <a:srgbClr val="C0504D">
                <a:alpha val="100000"/>
              </a:srgbClr>
            </a:solidFill>
            <a:prstDash val="solid"/>
            <a:round/>
          </a:ln>
        </p:spPr>
        <p:txBody>
          <a:bodyPr rtlCol="0"/>
          <a:lstStyle/>
          <a:p>
            <a:pPr algn="ctr"/>
            <a:endParaRPr lang="zh-CN" altLang="en-US"/>
          </a:p>
        </p:txBody>
      </p:sp>
      <p:pic>
        <p:nvPicPr>
          <p:cNvPr id="126" name="picture 126"/>
          <p:cNvPicPr>
            <a:picLocks noChangeAspect="1"/>
          </p:cNvPicPr>
          <p:nvPr/>
        </p:nvPicPr>
        <p:blipFill>
          <a:blip r:embed="rId19"/>
          <a:stretch>
            <a:fillRect/>
          </a:stretch>
        </p:blipFill>
        <p:spPr>
          <a:xfrm rot="21600000">
            <a:off x="8243315" y="3011424"/>
            <a:ext cx="50293" cy="62483"/>
          </a:xfrm>
          <a:prstGeom prst="rect">
            <a:avLst/>
          </a:prstGeom>
        </p:spPr>
      </p:pic>
      <p:sp>
        <p:nvSpPr>
          <p:cNvPr id="127" name="path"/>
          <p:cNvSpPr/>
          <p:nvPr/>
        </p:nvSpPr>
        <p:spPr>
          <a:xfrm>
            <a:off x="3470147" y="4715255"/>
            <a:ext cx="39623" cy="76200"/>
          </a:xfrm>
          <a:custGeom>
            <a:avLst/>
            <a:gdLst/>
            <a:ahLst/>
            <a:cxnLst/>
            <a:rect l="0" t="0" r="0" b="0"/>
            <a:pathLst>
              <a:path w="62" h="120">
                <a:moveTo>
                  <a:pt x="21" y="21"/>
                </a:moveTo>
                <a:lnTo>
                  <a:pt x="40" y="98"/>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28" name="path"/>
          <p:cNvSpPr/>
          <p:nvPr/>
        </p:nvSpPr>
        <p:spPr>
          <a:xfrm>
            <a:off x="6886955" y="3771900"/>
            <a:ext cx="38100" cy="76200"/>
          </a:xfrm>
          <a:custGeom>
            <a:avLst/>
            <a:gdLst/>
            <a:ahLst/>
            <a:cxnLst/>
            <a:rect l="0" t="0" r="0" b="0"/>
            <a:pathLst>
              <a:path w="60" h="120">
                <a:moveTo>
                  <a:pt x="21" y="98"/>
                </a:moveTo>
                <a:lnTo>
                  <a:pt x="38" y="2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29" name="path"/>
          <p:cNvSpPr/>
          <p:nvPr/>
        </p:nvSpPr>
        <p:spPr>
          <a:xfrm>
            <a:off x="5506212" y="4232147"/>
            <a:ext cx="38099" cy="76200"/>
          </a:xfrm>
          <a:custGeom>
            <a:avLst/>
            <a:gdLst/>
            <a:ahLst/>
            <a:cxnLst/>
            <a:rect l="0" t="0" r="0" b="0"/>
            <a:pathLst>
              <a:path w="59" h="120">
                <a:moveTo>
                  <a:pt x="21" y="98"/>
                </a:moveTo>
                <a:lnTo>
                  <a:pt x="38" y="2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30" name="path"/>
          <p:cNvSpPr/>
          <p:nvPr/>
        </p:nvSpPr>
        <p:spPr>
          <a:xfrm>
            <a:off x="4562855" y="4538471"/>
            <a:ext cx="39623" cy="73152"/>
          </a:xfrm>
          <a:custGeom>
            <a:avLst/>
            <a:gdLst/>
            <a:ahLst/>
            <a:cxnLst/>
            <a:rect l="0" t="0" r="0" b="0"/>
            <a:pathLst>
              <a:path w="62" h="115">
                <a:moveTo>
                  <a:pt x="21" y="21"/>
                </a:moveTo>
                <a:lnTo>
                  <a:pt x="40" y="93"/>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31" name="path"/>
          <p:cNvSpPr/>
          <p:nvPr/>
        </p:nvSpPr>
        <p:spPr>
          <a:xfrm>
            <a:off x="4241292" y="4319016"/>
            <a:ext cx="38099" cy="71627"/>
          </a:xfrm>
          <a:custGeom>
            <a:avLst/>
            <a:gdLst/>
            <a:ahLst/>
            <a:cxnLst/>
            <a:rect l="0" t="0" r="0" b="0"/>
            <a:pathLst>
              <a:path w="59" h="112">
                <a:moveTo>
                  <a:pt x="21" y="21"/>
                </a:moveTo>
                <a:lnTo>
                  <a:pt x="38" y="9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32" name="path"/>
          <p:cNvSpPr/>
          <p:nvPr/>
        </p:nvSpPr>
        <p:spPr>
          <a:xfrm>
            <a:off x="5068824" y="4568952"/>
            <a:ext cx="39623" cy="68580"/>
          </a:xfrm>
          <a:custGeom>
            <a:avLst/>
            <a:gdLst/>
            <a:ahLst/>
            <a:cxnLst/>
            <a:rect l="0" t="0" r="0" b="0"/>
            <a:pathLst>
              <a:path w="62" h="108">
                <a:moveTo>
                  <a:pt x="21" y="86"/>
                </a:moveTo>
                <a:lnTo>
                  <a:pt x="40"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33" name="path"/>
          <p:cNvSpPr/>
          <p:nvPr/>
        </p:nvSpPr>
        <p:spPr>
          <a:xfrm>
            <a:off x="4805172" y="4664964"/>
            <a:ext cx="38099" cy="67056"/>
          </a:xfrm>
          <a:custGeom>
            <a:avLst/>
            <a:gdLst/>
            <a:ahLst/>
            <a:cxnLst/>
            <a:rect l="0" t="0" r="0" b="0"/>
            <a:pathLst>
              <a:path w="59" h="105">
                <a:moveTo>
                  <a:pt x="21" y="84"/>
                </a:moveTo>
                <a:lnTo>
                  <a:pt x="38"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34" name="rect"/>
          <p:cNvSpPr/>
          <p:nvPr/>
        </p:nvSpPr>
        <p:spPr>
          <a:xfrm>
            <a:off x="7059168" y="4398264"/>
            <a:ext cx="38100" cy="59436"/>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135" name="rect"/>
          <p:cNvSpPr/>
          <p:nvPr/>
        </p:nvSpPr>
        <p:spPr>
          <a:xfrm>
            <a:off x="8830055" y="3278124"/>
            <a:ext cx="36576" cy="60959"/>
          </a:xfrm>
          <a:prstGeom prst="rect">
            <a:avLst/>
          </a:prstGeom>
          <a:solidFill>
            <a:srgbClr val="C0504D">
              <a:alpha val="100000"/>
            </a:srgbClr>
          </a:solidFill>
          <a:ln cap="flat">
            <a:noFill/>
            <a:prstDash val="solid"/>
            <a:miter lim="0"/>
          </a:ln>
        </p:spPr>
        <p:txBody>
          <a:bodyPr rtlCol="0"/>
          <a:lstStyle/>
          <a:p>
            <a:pPr algn="ctr"/>
            <a:endParaRPr lang="zh-CN" altLang="en-US"/>
          </a:p>
        </p:txBody>
      </p:sp>
      <p:sp>
        <p:nvSpPr>
          <p:cNvPr id="136" name="rect"/>
          <p:cNvSpPr/>
          <p:nvPr/>
        </p:nvSpPr>
        <p:spPr>
          <a:xfrm>
            <a:off x="8427719" y="3576828"/>
            <a:ext cx="39623" cy="50291"/>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137" name="rect"/>
          <p:cNvSpPr/>
          <p:nvPr/>
        </p:nvSpPr>
        <p:spPr>
          <a:xfrm>
            <a:off x="8566403" y="3767328"/>
            <a:ext cx="50293" cy="28955"/>
          </a:xfrm>
          <a:prstGeom prst="rect">
            <a:avLst/>
          </a:prstGeom>
          <a:solidFill>
            <a:srgbClr val="4F81BD">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 name="picture 138"/>
          <p:cNvPicPr>
            <a:picLocks noChangeAspect="1"/>
          </p:cNvPicPr>
          <p:nvPr/>
        </p:nvPicPr>
        <p:blipFill>
          <a:blip r:embed="rId1"/>
          <a:stretch>
            <a:fillRect/>
          </a:stretch>
        </p:blipFill>
        <p:spPr>
          <a:xfrm rot="21600000">
            <a:off x="1066800" y="3255264"/>
            <a:ext cx="7161276" cy="2513075"/>
          </a:xfrm>
          <a:prstGeom prst="rect">
            <a:avLst/>
          </a:prstGeom>
        </p:spPr>
      </p:pic>
      <p:pic>
        <p:nvPicPr>
          <p:cNvPr id="139" name="picture 139"/>
          <p:cNvPicPr>
            <a:picLocks noChangeAspect="1"/>
          </p:cNvPicPr>
          <p:nvPr/>
        </p:nvPicPr>
        <p:blipFill>
          <a:blip r:embed="rId2"/>
          <a:stretch>
            <a:fillRect/>
          </a:stretch>
        </p:blipFill>
        <p:spPr>
          <a:xfrm rot="21600000">
            <a:off x="880872" y="2979420"/>
            <a:ext cx="7498080" cy="3194303"/>
          </a:xfrm>
          <a:prstGeom prst="rect">
            <a:avLst/>
          </a:prstGeom>
        </p:spPr>
      </p:pic>
      <p:sp>
        <p:nvSpPr>
          <p:cNvPr id="140" name="path"/>
          <p:cNvSpPr/>
          <p:nvPr/>
        </p:nvSpPr>
        <p:spPr>
          <a:xfrm>
            <a:off x="2831591" y="3310128"/>
            <a:ext cx="5554979" cy="2468879"/>
          </a:xfrm>
          <a:custGeom>
            <a:avLst/>
            <a:gdLst/>
            <a:ahLst/>
            <a:cxnLst/>
            <a:rect l="0" t="0" r="0" b="0"/>
            <a:pathLst>
              <a:path w="8747" h="3887">
                <a:moveTo>
                  <a:pt x="1953" y="0"/>
                </a:moveTo>
                <a:lnTo>
                  <a:pt x="1953" y="3887"/>
                </a:lnTo>
                <a:moveTo>
                  <a:pt x="9" y="3887"/>
                </a:moveTo>
                <a:lnTo>
                  <a:pt x="9" y="0"/>
                </a:lnTo>
                <a:close/>
                <a:moveTo>
                  <a:pt x="4881" y="0"/>
                </a:moveTo>
                <a:lnTo>
                  <a:pt x="4881" y="2330"/>
                </a:lnTo>
                <a:moveTo>
                  <a:pt x="2937" y="2330"/>
                </a:moveTo>
                <a:lnTo>
                  <a:pt x="2937" y="0"/>
                </a:lnTo>
                <a:close/>
                <a:moveTo>
                  <a:pt x="8738" y="4"/>
                </a:moveTo>
                <a:lnTo>
                  <a:pt x="8738" y="2627"/>
                </a:lnTo>
                <a:moveTo>
                  <a:pt x="5901" y="2627"/>
                </a:moveTo>
                <a:lnTo>
                  <a:pt x="5901" y="4"/>
                </a:lnTo>
                <a:close/>
              </a:path>
            </a:pathLst>
          </a:custGeom>
          <a:noFill/>
          <a:ln w="12192" cap="flat">
            <a:solidFill>
              <a:srgbClr val="FF0000">
                <a:alpha val="100000"/>
              </a:srgbClr>
            </a:solidFill>
            <a:prstDash val="solid"/>
            <a:round/>
          </a:ln>
        </p:spPr>
        <p:txBody>
          <a:bodyPr rtlCol="0"/>
          <a:lstStyle/>
          <a:p>
            <a:pPr algn="ctr"/>
            <a:endParaRPr lang="zh-CN" altLang="en-US"/>
          </a:p>
        </p:txBody>
      </p:sp>
      <p:sp>
        <p:nvSpPr>
          <p:cNvPr id="141" name="textbox 141"/>
          <p:cNvSpPr/>
          <p:nvPr/>
        </p:nvSpPr>
        <p:spPr>
          <a:xfrm>
            <a:off x="548284" y="1807204"/>
            <a:ext cx="11107419" cy="969010"/>
          </a:xfrm>
          <a:prstGeom prst="rect">
            <a:avLst/>
          </a:prstGeom>
        </p:spPr>
        <p:txBody>
          <a:bodyPr vert="horz" wrap="square" lIns="0" tIns="0" rIns="0" bIns="0"/>
          <a:lstStyle/>
          <a:p>
            <a:pPr algn="l" rtl="0" eaLnBrk="0">
              <a:lnSpc>
                <a:spcPct val="84000"/>
              </a:lnSpc>
            </a:pPr>
            <a:endParaRPr lang="en-US" altLang="en-US" sz="100" dirty="0"/>
          </a:p>
          <a:p>
            <a:pPr marL="17780" algn="l" rtl="0" eaLnBrk="0">
              <a:lnSpc>
                <a:spcPct val="89000"/>
              </a:lnSpc>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而从</a:t>
            </a:r>
            <a:r>
              <a:rPr sz="1400" spc="-50" dirty="0">
                <a:solidFill>
                  <a:srgbClr val="000000">
                    <a:alpha val="100000"/>
                  </a:srgbClr>
                </a:solidFill>
                <a:latin typeface="Arial" panose="020B0604020202020204"/>
                <a:ea typeface="Arial" panose="020B0604020202020204"/>
                <a:cs typeface="Arial" panose="020B0604020202020204"/>
              </a:rPr>
              <a:t>A+H</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创新药企的表现来看，</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国内暂时都是</a:t>
            </a:r>
            <a:r>
              <a:rPr sz="1400" spc="-50" dirty="0">
                <a:solidFill>
                  <a:srgbClr val="000000">
                    <a:alpha val="100000"/>
                  </a:srgbClr>
                </a:solidFill>
                <a:latin typeface="Arial" panose="020B0604020202020204"/>
                <a:ea typeface="Arial" panose="020B0604020202020204"/>
                <a:cs typeface="Arial" panose="020B0604020202020204"/>
              </a:rPr>
              <a:t>biot</a:t>
            </a:r>
            <a:r>
              <a:rPr sz="1400" spc="0" dirty="0">
                <a:solidFill>
                  <a:srgbClr val="000000">
                    <a:alpha val="100000"/>
                  </a:srgbClr>
                </a:solidFill>
                <a:latin typeface="Arial" panose="020B0604020202020204"/>
                <a:ea typeface="Arial" panose="020B0604020202020204"/>
                <a:cs typeface="Arial" panose="020B0604020202020204"/>
              </a:rPr>
              <a:t>ech</a:t>
            </a:r>
            <a:r>
              <a:rPr sz="1400" spc="-50" dirty="0">
                <a:solidFill>
                  <a:srgbClr val="000000">
                    <a:alpha val="100000"/>
                  </a:srgbClr>
                </a:solidFill>
                <a:latin typeface="Arial" panose="020B0604020202020204"/>
                <a:ea typeface="Arial" panose="020B0604020202020204"/>
                <a:cs typeface="Arial" panose="020B0604020202020204"/>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，没有真正意义上的</a:t>
            </a:r>
            <a:r>
              <a:rPr sz="1400" spc="0" dirty="0">
                <a:solidFill>
                  <a:srgbClr val="000000">
                    <a:alpha val="100000"/>
                  </a:srgbClr>
                </a:solidFill>
                <a:latin typeface="Arial" panose="020B0604020202020204"/>
                <a:ea typeface="Arial" panose="020B0604020202020204"/>
                <a:cs typeface="Arial" panose="020B0604020202020204"/>
              </a:rPr>
              <a:t>pharma</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。实际上，</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中国创新药行业处于发展的初期</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，过早断言某</a:t>
            </a:r>
            <a:endParaRPr lang="en-US" altLang="en-US" sz="1400" dirty="0"/>
          </a:p>
          <a:p>
            <a:pPr marL="292735" algn="l" rtl="0" eaLnBrk="0">
              <a:lnSpc>
                <a:spcPts val="2520"/>
              </a:lnSpc>
            </a:pP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某某就是未来的龙头、强者恒强</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，都属于阶</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段</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性给予过多未来的预期。</a:t>
            </a:r>
            <a:endParaRPr lang="en-US" altLang="en-US" sz="1400" dirty="0"/>
          </a:p>
          <a:p>
            <a:pPr algn="l" rtl="0" eaLnBrk="0">
              <a:lnSpc>
                <a:spcPct val="137000"/>
              </a:lnSpc>
            </a:pPr>
            <a:endParaRPr lang="en-US" altLang="en-US" sz="1000" dirty="0"/>
          </a:p>
          <a:p>
            <a:pPr algn="l" rtl="0" eaLnBrk="0">
              <a:lnSpc>
                <a:spcPct val="102000"/>
              </a:lnSpc>
            </a:pPr>
            <a:endParaRPr lang="en-US" altLang="en-US" sz="300" dirty="0"/>
          </a:p>
          <a:p>
            <a:pPr marL="12700" algn="l" rtl="0" eaLnBrk="0">
              <a:lnSpc>
                <a:spcPct val="97000"/>
              </a:lnSpc>
              <a:spcBef>
                <a:spcPts val="5"/>
              </a:spcBef>
            </a:pP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20" dirty="0">
                <a:solidFill>
                  <a:srgbClr val="0B4EA2">
                    <a:alpha val="100000"/>
                  </a:srgbClr>
                </a:solidFill>
                <a:latin typeface="Arial" panose="020B0604020202020204"/>
                <a:ea typeface="Arial" panose="020B0604020202020204"/>
                <a:cs typeface="Arial" panose="020B0604020202020204"/>
              </a:rPr>
              <a:t>2011-2022</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年</a:t>
            </a:r>
            <a:r>
              <a:rPr sz="1200" b="1" spc="0" dirty="0">
                <a:solidFill>
                  <a:srgbClr val="0B4EA2">
                    <a:alpha val="100000"/>
                  </a:srgbClr>
                </a:solidFill>
                <a:latin typeface="Arial" panose="020B0604020202020204"/>
                <a:ea typeface="Arial" panose="020B0604020202020204"/>
                <a:cs typeface="Arial" panose="020B0604020202020204"/>
              </a:rPr>
              <a:t>XLV</a:t>
            </a:r>
            <a:r>
              <a:rPr sz="1200" spc="-1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和</a:t>
            </a:r>
            <a:r>
              <a:rPr sz="1200" b="1" spc="0" dirty="0">
                <a:solidFill>
                  <a:srgbClr val="0B4EA2">
                    <a:alpha val="100000"/>
                  </a:srgbClr>
                </a:solidFill>
                <a:latin typeface="Arial" panose="020B0604020202020204"/>
                <a:ea typeface="Arial" panose="020B0604020202020204"/>
                <a:cs typeface="Arial" panose="020B0604020202020204"/>
              </a:rPr>
              <a:t>XBI</a:t>
            </a:r>
            <a:r>
              <a:rPr sz="1200" spc="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涨跌幅对比</a:t>
            </a:r>
            <a:endParaRPr lang="en-US" altLang="en-US" sz="1200" dirty="0"/>
          </a:p>
        </p:txBody>
      </p:sp>
      <p:sp>
        <p:nvSpPr>
          <p:cNvPr id="142" name="textbox 142"/>
          <p:cNvSpPr/>
          <p:nvPr/>
        </p:nvSpPr>
        <p:spPr>
          <a:xfrm>
            <a:off x="553356" y="1166869"/>
            <a:ext cx="9746615" cy="543559"/>
          </a:xfrm>
          <a:prstGeom prst="rect">
            <a:avLst/>
          </a:prstGeom>
        </p:spPr>
        <p:txBody>
          <a:bodyPr vert="horz" wrap="square" lIns="0" tIns="0" rIns="0" bIns="0"/>
          <a:lstStyle/>
          <a:p>
            <a:pPr algn="l" rtl="0" eaLnBrk="0">
              <a:lnSpc>
                <a:spcPct val="90000"/>
              </a:lnSpc>
            </a:pPr>
            <a:endParaRPr lang="en-US" altLang="en-US" sz="100" dirty="0"/>
          </a:p>
          <a:p>
            <a:pPr marL="12700" algn="l" rtl="0" eaLnBrk="0">
              <a:lnSpc>
                <a:spcPct val="92000"/>
              </a:lnSpc>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Arial" panose="020B0604020202020204"/>
                <a:ea typeface="Arial" panose="020B0604020202020204"/>
                <a:cs typeface="Arial" panose="020B0604020202020204"/>
              </a:rPr>
              <a:t>XBI</a:t>
            </a:r>
            <a:r>
              <a:rPr sz="1400" spc="-40" dirty="0">
                <a:solidFill>
                  <a:srgbClr val="000000">
                    <a:alpha val="100000"/>
                  </a:srgbClr>
                </a:solidFill>
                <a:latin typeface="Arial" panose="020B0604020202020204"/>
                <a:ea typeface="Arial" panose="020B0604020202020204"/>
                <a:cs typeface="Arial" panose="020B0604020202020204"/>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(代表</a:t>
            </a:r>
            <a:r>
              <a:rPr sz="1400" spc="-40" dirty="0">
                <a:solidFill>
                  <a:srgbClr val="000000">
                    <a:alpha val="100000"/>
                  </a:srgbClr>
                </a:solidFill>
                <a:latin typeface="Arial" panose="020B0604020202020204"/>
                <a:ea typeface="Arial" panose="020B0604020202020204"/>
                <a:cs typeface="Arial" panose="020B0604020202020204"/>
              </a:rPr>
              <a:t>bio</a:t>
            </a:r>
            <a:r>
              <a:rPr sz="1400" spc="-30" dirty="0">
                <a:solidFill>
                  <a:srgbClr val="000000">
                    <a:alpha val="100000"/>
                  </a:srgbClr>
                </a:solidFill>
                <a:latin typeface="Arial" panose="020B0604020202020204"/>
                <a:ea typeface="Arial" panose="020B0604020202020204"/>
                <a:cs typeface="Arial" panose="020B0604020202020204"/>
              </a:rPr>
              <a:t>t</a:t>
            </a:r>
            <a:r>
              <a:rPr sz="1400" spc="0" dirty="0">
                <a:solidFill>
                  <a:srgbClr val="000000">
                    <a:alpha val="100000"/>
                  </a:srgbClr>
                </a:solidFill>
                <a:latin typeface="Arial" panose="020B0604020202020204"/>
                <a:ea typeface="Arial" panose="020B0604020202020204"/>
                <a:cs typeface="Arial" panose="020B0604020202020204"/>
              </a:rPr>
              <a:t>ech</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400" spc="0" dirty="0">
                <a:solidFill>
                  <a:srgbClr val="000000">
                    <a:alpha val="100000"/>
                  </a:srgbClr>
                </a:solidFill>
                <a:latin typeface="Arial" panose="020B0604020202020204"/>
                <a:ea typeface="Arial" panose="020B0604020202020204"/>
                <a:cs typeface="Arial" panose="020B0604020202020204"/>
              </a:rPr>
              <a:t>XLV</a:t>
            </a:r>
            <a:r>
              <a:rPr sz="1400" spc="-40" dirty="0">
                <a:solidFill>
                  <a:srgbClr val="000000">
                    <a:alpha val="100000"/>
                  </a:srgbClr>
                </a:solidFill>
                <a:latin typeface="Arial" panose="020B0604020202020204"/>
                <a:ea typeface="Arial" panose="020B0604020202020204"/>
                <a:cs typeface="Arial" panose="020B0604020202020204"/>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(代表</a:t>
            </a:r>
            <a:r>
              <a:rPr sz="1400" spc="0" dirty="0">
                <a:solidFill>
                  <a:srgbClr val="000000">
                    <a:alpha val="100000"/>
                  </a:srgbClr>
                </a:solidFill>
                <a:latin typeface="Arial" panose="020B0604020202020204"/>
                <a:ea typeface="Arial" panose="020B0604020202020204"/>
                <a:cs typeface="Arial" panose="020B0604020202020204"/>
              </a:rPr>
              <a:t>pharma</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相比</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，在宏观风险、大市牛熊转换或加息等因素出现的时候</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，表现截然相反。</a:t>
            </a:r>
            <a:endParaRPr lang="en-US" altLang="en-US" sz="1400" dirty="0"/>
          </a:p>
          <a:p>
            <a:pPr algn="l" rtl="0" eaLnBrk="0">
              <a:lnSpc>
                <a:spcPct val="101000"/>
              </a:lnSpc>
            </a:pPr>
            <a:endParaRPr lang="en-US" altLang="en-US" sz="800" dirty="0"/>
          </a:p>
          <a:p>
            <a:pPr marL="12700" algn="l" rtl="0" eaLnBrk="0">
              <a:lnSpc>
                <a:spcPct val="92000"/>
              </a:lnSpc>
              <a:spcBef>
                <a:spcPts val="5"/>
              </a:spcBef>
            </a:pPr>
            <a:r>
              <a:rPr sz="1400" spc="-40" dirty="0">
                <a:solidFill>
                  <a:srgbClr val="0B4EA2">
                    <a:alpha val="100000"/>
                  </a:srgbClr>
                </a:solidFill>
                <a:latin typeface="Wingdings" panose="05000000000000000000"/>
                <a:ea typeface="Wingdings" panose="05000000000000000000"/>
                <a:cs typeface="Wingdings" panose="05000000000000000000"/>
              </a:rPr>
              <a:t>1</a:t>
            </a:r>
            <a:r>
              <a:rPr sz="1400" spc="-40" dirty="0">
                <a:solidFill>
                  <a:srgbClr val="0B4EA2">
                    <a:alpha val="100000"/>
                  </a:srgbClr>
                </a:solidFill>
                <a:latin typeface="Wingdings" panose="05000000000000000000"/>
                <a:ea typeface="Wingdings" panose="05000000000000000000"/>
                <a:cs typeface="Wingdings" panose="05000000000000000000"/>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认为：这更多是一种避险行为。</a:t>
            </a:r>
            <a:r>
              <a:rPr sz="1400" spc="-40" dirty="0">
                <a:solidFill>
                  <a:srgbClr val="000000">
                    <a:alpha val="100000"/>
                  </a:srgbClr>
                </a:solidFill>
                <a:latin typeface="Arial" panose="020B0604020202020204"/>
                <a:ea typeface="Arial" panose="020B0604020202020204"/>
                <a:cs typeface="Arial" panose="020B0604020202020204"/>
              </a:rPr>
              <a:t>2021</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至今</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，市场再次选择了</a:t>
            </a:r>
            <a:r>
              <a:rPr sz="1400" spc="-40" dirty="0">
                <a:solidFill>
                  <a:srgbClr val="000000">
                    <a:alpha val="100000"/>
                  </a:srgbClr>
                </a:solidFill>
                <a:latin typeface="Arial" panose="020B0604020202020204"/>
                <a:ea typeface="Arial" panose="020B0604020202020204"/>
                <a:cs typeface="Arial" panose="020B0604020202020204"/>
              </a:rPr>
              <a:t>pharma</a:t>
            </a:r>
            <a:r>
              <a:rPr sz="1400" spc="-40" dirty="0">
                <a:solidFill>
                  <a:srgbClr val="000000">
                    <a:alpha val="100000"/>
                  </a:srgbClr>
                </a:solidFill>
                <a:latin typeface="Arial" panose="020B0604020202020204"/>
                <a:ea typeface="Arial" panose="020B0604020202020204"/>
                <a:cs typeface="Arial" panose="020B0604020202020204"/>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，阶段性放弃了</a:t>
            </a:r>
            <a:r>
              <a:rPr sz="1400" spc="-30" dirty="0">
                <a:solidFill>
                  <a:srgbClr val="000000">
                    <a:alpha val="100000"/>
                  </a:srgbClr>
                </a:solidFill>
                <a:latin typeface="Arial" panose="020B0604020202020204"/>
                <a:ea typeface="Arial" panose="020B0604020202020204"/>
                <a:cs typeface="Arial" panose="020B0604020202020204"/>
              </a:rPr>
              <a:t>b</a:t>
            </a:r>
            <a:r>
              <a:rPr sz="1400" spc="0" dirty="0">
                <a:solidFill>
                  <a:srgbClr val="000000">
                    <a:alpha val="100000"/>
                  </a:srgbClr>
                </a:solidFill>
                <a:latin typeface="Arial" panose="020B0604020202020204"/>
                <a:ea typeface="Arial" panose="020B0604020202020204"/>
                <a:cs typeface="Arial" panose="020B0604020202020204"/>
              </a:rPr>
              <a:t>iotech</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p:txBody>
      </p:sp>
      <p:sp>
        <p:nvSpPr>
          <p:cNvPr id="143" name="textbox 143"/>
          <p:cNvSpPr/>
          <p:nvPr/>
        </p:nvSpPr>
        <p:spPr>
          <a:xfrm>
            <a:off x="632866" y="409168"/>
            <a:ext cx="11486515" cy="393700"/>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ts val="2900"/>
              </a:lnSpc>
            </a:pPr>
            <a:r>
              <a:rPr sz="2400" b="1" spc="0" dirty="0">
                <a:solidFill>
                  <a:srgbClr val="0B4EA2">
                    <a:alpha val="100000"/>
                  </a:srgbClr>
                </a:solidFill>
                <a:latin typeface="Arial" panose="020B0604020202020204"/>
                <a:ea typeface="Arial" panose="020B0604020202020204"/>
                <a:cs typeface="Arial" panose="020B0604020202020204"/>
              </a:rPr>
              <a:t>Biotech</a:t>
            </a:r>
            <a:r>
              <a:rPr sz="2400" spc="10" dirty="0">
                <a:solidFill>
                  <a:srgbClr val="0B4EA2">
                    <a:alpha val="100000"/>
                  </a:srgbClr>
                </a:solidFill>
                <a:latin typeface="Arial" panose="020B0604020202020204"/>
                <a:ea typeface="Arial" panose="020B0604020202020204"/>
                <a:cs typeface="Arial" panose="020B0604020202020204"/>
              </a:rPr>
              <a:t> </a:t>
            </a:r>
            <a:r>
              <a:rPr sz="2400" b="1" spc="0" dirty="0">
                <a:solidFill>
                  <a:srgbClr val="0B4EA2">
                    <a:alpha val="100000"/>
                  </a:srgbClr>
                </a:solidFill>
                <a:latin typeface="Arial" panose="020B0604020202020204"/>
                <a:ea typeface="Arial" panose="020B0604020202020204"/>
                <a:cs typeface="Arial" panose="020B0604020202020204"/>
              </a:rPr>
              <a:t>vs</a:t>
            </a:r>
            <a:r>
              <a:rPr sz="2400" spc="10" dirty="0">
                <a:solidFill>
                  <a:srgbClr val="0B4EA2">
                    <a:alpha val="100000"/>
                  </a:srgbClr>
                </a:solidFill>
                <a:latin typeface="Arial" panose="020B0604020202020204"/>
                <a:ea typeface="Arial" panose="020B0604020202020204"/>
                <a:cs typeface="Arial" panose="020B0604020202020204"/>
              </a:rPr>
              <a:t> </a:t>
            </a:r>
            <a:r>
              <a:rPr sz="2400" b="1" spc="0" dirty="0">
                <a:solidFill>
                  <a:srgbClr val="0B4EA2">
                    <a:alpha val="100000"/>
                  </a:srgbClr>
                </a:solidFill>
                <a:latin typeface="Arial" panose="020B0604020202020204"/>
                <a:ea typeface="Arial" panose="020B0604020202020204"/>
                <a:cs typeface="Arial" panose="020B0604020202020204"/>
              </a:rPr>
              <a:t>Pharma</a:t>
            </a:r>
            <a:r>
              <a:rPr sz="2400" spc="10" dirty="0">
                <a:solidFill>
                  <a:srgbClr val="0B4EA2">
                    <a:alpha val="100000"/>
                  </a:srgbClr>
                </a:solidFill>
                <a:latin typeface="Arial" panose="020B0604020202020204"/>
                <a:ea typeface="Arial" panose="020B0604020202020204"/>
                <a:cs typeface="Arial" panose="020B0604020202020204"/>
              </a:rPr>
              <a:t>                                                                      </a:t>
            </a:r>
            <a:r>
              <a:rPr sz="2400" spc="0" dirty="0">
                <a:solidFill>
                  <a:srgbClr val="0B4EA2">
                    <a:alpha val="100000"/>
                  </a:srgbClr>
                </a:solidFill>
                <a:latin typeface="Arial" panose="020B0604020202020204"/>
                <a:ea typeface="Arial" panose="020B0604020202020204"/>
                <a:cs typeface="Arial" panose="020B0604020202020204"/>
              </a:rPr>
              <a:t>                 </a:t>
            </a:r>
            <a:r>
              <a:rPr sz="1000" spc="0" dirty="0">
                <a:solidFill>
                  <a:srgbClr val="0B4EA2">
                    <a:alpha val="100000"/>
                  </a:srgbClr>
                </a:solidFill>
                <a:latin typeface="楷体" panose="02010609060101010101" charset="-122"/>
                <a:ea typeface="楷体" panose="02010609060101010101" charset="-122"/>
                <a:cs typeface="楷体" panose="02010609060101010101" charset="-122"/>
              </a:rPr>
              <a:t>  </a:t>
            </a:r>
            <a:endParaRPr lang="en-US" altLang="en-US" sz="1000" dirty="0"/>
          </a:p>
        </p:txBody>
      </p:sp>
      <p:sp>
        <p:nvSpPr>
          <p:cNvPr id="145" name="path"/>
          <p:cNvSpPr/>
          <p:nvPr/>
        </p:nvSpPr>
        <p:spPr>
          <a:xfrm>
            <a:off x="8074152" y="4972811"/>
            <a:ext cx="312419" cy="312419"/>
          </a:xfrm>
          <a:custGeom>
            <a:avLst/>
            <a:gdLst/>
            <a:ahLst/>
            <a:cxnLst/>
            <a:rect l="0" t="0" r="0" b="0"/>
            <a:pathLst>
              <a:path w="491" h="491">
                <a:moveTo>
                  <a:pt x="482" y="9"/>
                </a:moveTo>
                <a:cubicBezTo>
                  <a:pt x="482" y="270"/>
                  <a:pt x="270" y="482"/>
                  <a:pt x="9" y="482"/>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46" name="textbox 146"/>
          <p:cNvSpPr/>
          <p:nvPr/>
        </p:nvSpPr>
        <p:spPr>
          <a:xfrm>
            <a:off x="4233519" y="4770221"/>
            <a:ext cx="4118609" cy="395604"/>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83000"/>
              </a:lnSpc>
            </a:pPr>
            <a:r>
              <a:rPr sz="900" spc="10" dirty="0">
                <a:solidFill>
                  <a:srgbClr val="000000">
                    <a:alpha val="100000"/>
                  </a:srgbClr>
                </a:solidFill>
                <a:latin typeface="Arial" panose="020B0604020202020204"/>
                <a:ea typeface="Arial" panose="020B0604020202020204"/>
                <a:cs typeface="Arial" panose="020B0604020202020204"/>
              </a:rPr>
              <a:t>-15.7%</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-15.5%</a:t>
            </a:r>
            <a:endParaRPr lang="en-US" altLang="en-US" sz="900" dirty="0"/>
          </a:p>
          <a:p>
            <a:pPr marL="3124200" algn="l" rtl="0" eaLnBrk="0">
              <a:lnSpc>
                <a:spcPct val="89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-2</a:t>
            </a:r>
            <a:r>
              <a:rPr sz="900" spc="0" dirty="0">
                <a:solidFill>
                  <a:srgbClr val="000000">
                    <a:alpha val="100000"/>
                  </a:srgbClr>
                </a:solidFill>
                <a:latin typeface="Arial" panose="020B0604020202020204"/>
                <a:ea typeface="Arial" panose="020B0604020202020204"/>
                <a:cs typeface="Arial" panose="020B0604020202020204"/>
              </a:rPr>
              <a:t>0.5%</a:t>
            </a:r>
            <a:endParaRPr lang="en-US" altLang="en-US" sz="900" dirty="0"/>
          </a:p>
          <a:p>
            <a:pPr algn="r" rtl="0" eaLnBrk="0">
              <a:lnSpc>
                <a:spcPct val="81000"/>
              </a:lnSpc>
              <a:spcBef>
                <a:spcPts val="10"/>
              </a:spcBef>
            </a:pPr>
            <a:r>
              <a:rPr sz="900" spc="-10" dirty="0">
                <a:solidFill>
                  <a:srgbClr val="000000">
                    <a:alpha val="100000"/>
                  </a:srgbClr>
                </a:solidFill>
                <a:latin typeface="Arial" panose="020B0604020202020204"/>
                <a:ea typeface="Arial" panose="020B0604020202020204"/>
                <a:cs typeface="Arial" panose="020B0604020202020204"/>
              </a:rPr>
              <a:t>-2</a:t>
            </a:r>
            <a:r>
              <a:rPr sz="900" spc="0" dirty="0">
                <a:solidFill>
                  <a:srgbClr val="000000">
                    <a:alpha val="100000"/>
                  </a:srgbClr>
                </a:solidFill>
                <a:latin typeface="Arial" panose="020B0604020202020204"/>
                <a:ea typeface="Arial" panose="020B0604020202020204"/>
                <a:cs typeface="Arial" panose="020B0604020202020204"/>
              </a:rPr>
              <a:t>5.9%</a:t>
            </a:r>
            <a:endParaRPr lang="en-US" altLang="en-US" sz="900" dirty="0"/>
          </a:p>
        </p:txBody>
      </p:sp>
      <p:pic>
        <p:nvPicPr>
          <p:cNvPr id="147" name="picture 147"/>
          <p:cNvPicPr>
            <a:picLocks noChangeAspect="1"/>
          </p:cNvPicPr>
          <p:nvPr/>
        </p:nvPicPr>
        <p:blipFill>
          <a:blip r:embed="rId3"/>
          <a:stretch>
            <a:fillRect/>
          </a:stretch>
        </p:blipFill>
        <p:spPr>
          <a:xfrm rot="21600000">
            <a:off x="9143" y="859535"/>
            <a:ext cx="12182856" cy="89915"/>
          </a:xfrm>
          <a:prstGeom prst="rect">
            <a:avLst/>
          </a:prstGeom>
        </p:spPr>
      </p:pic>
      <p:sp>
        <p:nvSpPr>
          <p:cNvPr id="148" name="textbox 148"/>
          <p:cNvSpPr/>
          <p:nvPr/>
        </p:nvSpPr>
        <p:spPr>
          <a:xfrm>
            <a:off x="540816" y="2925070"/>
            <a:ext cx="288925" cy="3343909"/>
          </a:xfrm>
          <a:prstGeom prst="rect">
            <a:avLst/>
          </a:prstGeom>
        </p:spPr>
        <p:txBody>
          <a:bodyPr vert="horz" wrap="square" lIns="0" tIns="0" rIns="0" bIns="0"/>
          <a:lstStyle/>
          <a:p>
            <a:pPr algn="l" rtl="0" eaLnBrk="0">
              <a:lnSpc>
                <a:spcPct val="81000"/>
              </a:lnSpc>
            </a:pPr>
            <a:endParaRPr lang="en-US" altLang="en-US" sz="100" dirty="0"/>
          </a:p>
          <a:p>
            <a:pPr marL="51435" algn="l" rtl="0" eaLnBrk="0">
              <a:lnSpc>
                <a:spcPct val="81000"/>
              </a:lnSpc>
            </a:pPr>
            <a:r>
              <a:rPr sz="900" spc="-2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4826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50165"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20%</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11557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1270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-20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marL="12700" algn="l" rtl="0" eaLnBrk="0">
              <a:lnSpc>
                <a:spcPct val="96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-40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89000"/>
              </a:lnSpc>
            </a:pPr>
            <a:endParaRPr lang="en-US" altLang="en-US" sz="1000" dirty="0"/>
          </a:p>
          <a:p>
            <a:pPr marL="1270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1000"/>
              </a:lnSpc>
            </a:pPr>
            <a:endParaRPr lang="en-US" altLang="en-US" sz="1000" dirty="0"/>
          </a:p>
          <a:p>
            <a:pPr algn="l" rtl="0" eaLnBrk="0">
              <a:lnSpc>
                <a:spcPct val="102000"/>
              </a:lnSpc>
            </a:pPr>
            <a:endParaRPr lang="en-US" altLang="en-US" sz="1000" dirty="0"/>
          </a:p>
          <a:p>
            <a:pPr algn="l" rtl="0" eaLnBrk="0">
              <a:lnSpc>
                <a:spcPct val="113000"/>
              </a:lnSpc>
            </a:pPr>
            <a:endParaRPr lang="en-US" altLang="en-US" sz="200" dirty="0"/>
          </a:p>
          <a:p>
            <a:pPr marL="12700"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-80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sp>
        <p:nvSpPr>
          <p:cNvPr id="149" name="textbox 149"/>
          <p:cNvSpPr/>
          <p:nvPr/>
        </p:nvSpPr>
        <p:spPr>
          <a:xfrm>
            <a:off x="1765782" y="3077692"/>
            <a:ext cx="1590675" cy="516255"/>
          </a:xfrm>
          <a:prstGeom prst="rect">
            <a:avLst/>
          </a:prstGeom>
        </p:spPr>
        <p:txBody>
          <a:bodyPr vert="horz" wrap="square" lIns="0" tIns="0" rIns="0" bIns="0"/>
          <a:lstStyle/>
          <a:p>
            <a:pPr algn="l" rtl="0" eaLnBrk="0">
              <a:lnSpc>
                <a:spcPct val="86000"/>
              </a:lnSpc>
            </a:pPr>
            <a:endParaRPr lang="en-US" altLang="en-US" sz="100" dirty="0"/>
          </a:p>
          <a:p>
            <a:pPr marL="63119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8.1%</a:t>
            </a:r>
            <a:endParaRPr lang="en-US" altLang="en-US" sz="900" dirty="0"/>
          </a:p>
          <a:p>
            <a:pPr algn="r" rtl="0" eaLnBrk="0">
              <a:lnSpc>
                <a:spcPct val="81000"/>
              </a:lnSpc>
              <a:spcBef>
                <a:spcPts val="10"/>
              </a:spcBef>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3.2%</a:t>
            </a:r>
            <a:endParaRPr lang="en-US" altLang="en-US" sz="900" dirty="0"/>
          </a:p>
          <a:p>
            <a:pPr algn="l" rtl="0" eaLnBrk="0">
              <a:lnSpc>
                <a:spcPct val="109000"/>
              </a:lnSpc>
            </a:pPr>
            <a:endParaRPr lang="en-US" altLang="en-US" sz="800" dirty="0"/>
          </a:p>
          <a:p>
            <a:pPr marL="12700" algn="l" rtl="0" eaLnBrk="0">
              <a:lnSpc>
                <a:spcPct val="82000"/>
              </a:lnSpc>
              <a:spcBef>
                <a:spcPts val="5"/>
              </a:spcBef>
            </a:pPr>
            <a:r>
              <a:rPr sz="900" spc="-10" dirty="0">
                <a:solidFill>
                  <a:srgbClr val="000000">
                    <a:alpha val="100000"/>
                  </a:srgbClr>
                </a:solidFill>
                <a:latin typeface="Arial" panose="020B0604020202020204"/>
                <a:ea typeface="Arial" panose="020B0604020202020204"/>
                <a:cs typeface="Arial" panose="020B0604020202020204"/>
              </a:rPr>
              <a:t>32.</a:t>
            </a:r>
            <a:r>
              <a:rPr sz="900" spc="0" dirty="0">
                <a:solidFill>
                  <a:srgbClr val="000000">
                    <a:alpha val="100000"/>
                  </a:srgbClr>
                </a:solidFill>
                <a:latin typeface="Arial" panose="020B0604020202020204"/>
                <a:ea typeface="Arial" panose="020B0604020202020204"/>
                <a:cs typeface="Arial" panose="020B0604020202020204"/>
              </a:rPr>
              <a:t>4%</a:t>
            </a:r>
            <a:endParaRPr lang="en-US" altLang="en-US" sz="900" dirty="0"/>
          </a:p>
        </p:txBody>
      </p:sp>
      <p:sp>
        <p:nvSpPr>
          <p:cNvPr id="150" name="textbox 150"/>
          <p:cNvSpPr/>
          <p:nvPr/>
        </p:nvSpPr>
        <p:spPr>
          <a:xfrm>
            <a:off x="1089418" y="6248920"/>
            <a:ext cx="7120890"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2011</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2012</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2013</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2014</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2016</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2017</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2018</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2019</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2021</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a:t>
            </a:r>
            <a:endParaRPr lang="en-US" altLang="en-US" sz="900" dirty="0"/>
          </a:p>
        </p:txBody>
      </p:sp>
      <p:sp>
        <p:nvSpPr>
          <p:cNvPr id="152" name="path"/>
          <p:cNvSpPr/>
          <p:nvPr/>
        </p:nvSpPr>
        <p:spPr>
          <a:xfrm>
            <a:off x="6573011" y="3006851"/>
            <a:ext cx="312419" cy="312420"/>
          </a:xfrm>
          <a:custGeom>
            <a:avLst/>
            <a:gdLst/>
            <a:ahLst/>
            <a:cxnLst/>
            <a:rect l="0" t="0" r="0" b="0"/>
            <a:pathLst>
              <a:path w="491" h="492">
                <a:moveTo>
                  <a:pt x="9" y="482"/>
                </a:moveTo>
                <a:cubicBezTo>
                  <a:pt x="9" y="221"/>
                  <a:pt x="221" y="9"/>
                  <a:pt x="482" y="9"/>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53" name="textbox 153"/>
          <p:cNvSpPr/>
          <p:nvPr/>
        </p:nvSpPr>
        <p:spPr>
          <a:xfrm>
            <a:off x="6121374" y="3079851"/>
            <a:ext cx="968375" cy="510540"/>
          </a:xfrm>
          <a:prstGeom prst="rect">
            <a:avLst/>
          </a:prstGeom>
        </p:spPr>
        <p:txBody>
          <a:bodyPr vert="horz" wrap="square" lIns="0" tIns="0" rIns="0" bIns="0"/>
          <a:lstStyle/>
          <a:p>
            <a:pPr algn="l" rtl="0" eaLnBrk="0">
              <a:lnSpc>
                <a:spcPct val="85000"/>
              </a:lnSpc>
            </a:pPr>
            <a:endParaRPr lang="en-US" altLang="en-US" sz="100" dirty="0"/>
          </a:p>
          <a:p>
            <a:pPr marL="631190" algn="l" rtl="0" eaLnBrk="0">
              <a:lnSpc>
                <a:spcPct val="97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8.0%</a:t>
            </a:r>
            <a:endParaRPr lang="en-US" altLang="en-US" sz="900" dirty="0"/>
          </a:p>
          <a:p>
            <a:pPr algn="l" rtl="0" eaLnBrk="0">
              <a:lnSpc>
                <a:spcPct val="120000"/>
              </a:lnSpc>
            </a:pPr>
            <a:endParaRPr lang="en-US" altLang="en-US" sz="1000" dirty="0"/>
          </a:p>
          <a:p>
            <a:pPr algn="l" rtl="0" eaLnBrk="0">
              <a:lnSpc>
                <a:spcPct val="115000"/>
              </a:lnSpc>
            </a:pPr>
            <a:endParaRPr lang="en-US" altLang="en-US" sz="200" dirty="0"/>
          </a:p>
          <a:p>
            <a:pPr marL="12700" algn="l" rtl="0" eaLnBrk="0">
              <a:lnSpc>
                <a:spcPct val="82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32.</a:t>
            </a:r>
            <a:r>
              <a:rPr sz="900" spc="0" dirty="0">
                <a:solidFill>
                  <a:srgbClr val="000000">
                    <a:alpha val="100000"/>
                  </a:srgbClr>
                </a:solidFill>
                <a:latin typeface="Arial" panose="020B0604020202020204"/>
                <a:ea typeface="Arial" panose="020B0604020202020204"/>
                <a:cs typeface="Arial" panose="020B0604020202020204"/>
              </a:rPr>
              <a:t>6%</a:t>
            </a:r>
            <a:endParaRPr lang="en-US" altLang="en-US" sz="900" dirty="0"/>
          </a:p>
        </p:txBody>
      </p:sp>
      <p:sp>
        <p:nvSpPr>
          <p:cNvPr id="154" name="path"/>
          <p:cNvSpPr/>
          <p:nvPr/>
        </p:nvSpPr>
        <p:spPr>
          <a:xfrm>
            <a:off x="8074152" y="3006851"/>
            <a:ext cx="312419" cy="312420"/>
          </a:xfrm>
          <a:custGeom>
            <a:avLst/>
            <a:gdLst/>
            <a:ahLst/>
            <a:cxnLst/>
            <a:rect l="0" t="0" r="0" b="0"/>
            <a:pathLst>
              <a:path w="491" h="492">
                <a:moveTo>
                  <a:pt x="9" y="9"/>
                </a:moveTo>
                <a:cubicBezTo>
                  <a:pt x="270" y="9"/>
                  <a:pt x="482" y="221"/>
                  <a:pt x="482" y="482"/>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55" name="path"/>
          <p:cNvSpPr/>
          <p:nvPr/>
        </p:nvSpPr>
        <p:spPr>
          <a:xfrm>
            <a:off x="6573011" y="4972811"/>
            <a:ext cx="312419" cy="312419"/>
          </a:xfrm>
          <a:custGeom>
            <a:avLst/>
            <a:gdLst/>
            <a:ahLst/>
            <a:cxnLst/>
            <a:rect l="0" t="0" r="0" b="0"/>
            <a:pathLst>
              <a:path w="491" h="491">
                <a:moveTo>
                  <a:pt x="482" y="482"/>
                </a:moveTo>
                <a:cubicBezTo>
                  <a:pt x="221" y="482"/>
                  <a:pt x="9" y="270"/>
                  <a:pt x="9" y="9"/>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56" name="textbox 156"/>
          <p:cNvSpPr/>
          <p:nvPr/>
        </p:nvSpPr>
        <p:spPr>
          <a:xfrm>
            <a:off x="1744929" y="5377891"/>
            <a:ext cx="674369" cy="13525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80000"/>
              </a:lnSpc>
            </a:pPr>
            <a:r>
              <a:rPr sz="900" spc="0" dirty="0">
                <a:solidFill>
                  <a:srgbClr val="000000">
                    <a:alpha val="100000"/>
                  </a:srgbClr>
                </a:solidFill>
                <a:latin typeface="Arial" panose="020B0604020202020204"/>
                <a:ea typeface="Arial" panose="020B0604020202020204"/>
                <a:cs typeface="Arial" panose="020B0604020202020204"/>
              </a:rPr>
              <a:t>XLV</a:t>
            </a:r>
            <a:r>
              <a:rPr sz="900" spc="30" dirty="0">
                <a:solidFill>
                  <a:srgbClr val="000000">
                    <a:alpha val="100000"/>
                  </a:srgbClr>
                </a:solidFill>
                <a:latin typeface="Arial" panose="020B0604020202020204"/>
                <a:ea typeface="Arial" panose="020B0604020202020204"/>
                <a:cs typeface="Arial" panose="020B0604020202020204"/>
              </a:rPr>
              <a:t>      </a:t>
            </a:r>
            <a:r>
              <a:rPr sz="900" spc="2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endParaRPr lang="en-US" altLang="en-US" sz="900" dirty="0"/>
          </a:p>
        </p:txBody>
      </p:sp>
      <p:sp>
        <p:nvSpPr>
          <p:cNvPr id="157" name="path"/>
          <p:cNvSpPr/>
          <p:nvPr/>
        </p:nvSpPr>
        <p:spPr>
          <a:xfrm>
            <a:off x="3860291" y="3098291"/>
            <a:ext cx="217932" cy="217932"/>
          </a:xfrm>
          <a:custGeom>
            <a:avLst/>
            <a:gdLst/>
            <a:ahLst/>
            <a:cxnLst/>
            <a:rect l="0" t="0" r="0" b="0"/>
            <a:pathLst>
              <a:path w="343" h="343">
                <a:moveTo>
                  <a:pt x="9" y="9"/>
                </a:moveTo>
                <a:cubicBezTo>
                  <a:pt x="188" y="9"/>
                  <a:pt x="333" y="154"/>
                  <a:pt x="333" y="333"/>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58" name="textbox 158"/>
          <p:cNvSpPr/>
          <p:nvPr/>
        </p:nvSpPr>
        <p:spPr>
          <a:xfrm>
            <a:off x="4873459" y="3185261"/>
            <a:ext cx="349250" cy="158750"/>
          </a:xfrm>
          <a:prstGeom prst="rect">
            <a:avLst/>
          </a:prstGeom>
        </p:spPr>
        <p:txBody>
          <a:bodyPr vert="horz" wrap="square" lIns="0" tIns="0" rIns="0" bIns="0"/>
          <a:lstStyle/>
          <a:p>
            <a:pPr algn="l" rtl="0" eaLnBrk="0">
              <a:lnSpc>
                <a:spcPct val="81000"/>
              </a:lnSpc>
            </a:pPr>
            <a:endParaRPr lang="en-US" altLang="en-US" sz="100" dirty="0"/>
          </a:p>
          <a:p>
            <a:pPr marL="12700" algn="l" rtl="0" eaLnBrk="0">
              <a:lnSpc>
                <a:spcPct val="82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3.4%</a:t>
            </a:r>
            <a:endParaRPr lang="en-US" altLang="en-US" sz="900" dirty="0"/>
          </a:p>
        </p:txBody>
      </p:sp>
      <p:sp>
        <p:nvSpPr>
          <p:cNvPr id="159" name="path"/>
          <p:cNvSpPr/>
          <p:nvPr/>
        </p:nvSpPr>
        <p:spPr>
          <a:xfrm>
            <a:off x="4690871" y="3098291"/>
            <a:ext cx="217932" cy="217932"/>
          </a:xfrm>
          <a:custGeom>
            <a:avLst/>
            <a:gdLst/>
            <a:ahLst/>
            <a:cxnLst/>
            <a:rect l="0" t="0" r="0" b="0"/>
            <a:pathLst>
              <a:path w="343" h="343">
                <a:moveTo>
                  <a:pt x="9" y="333"/>
                </a:moveTo>
                <a:cubicBezTo>
                  <a:pt x="9" y="154"/>
                  <a:pt x="154" y="9"/>
                  <a:pt x="333" y="9"/>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60" name="path"/>
          <p:cNvSpPr/>
          <p:nvPr/>
        </p:nvSpPr>
        <p:spPr>
          <a:xfrm>
            <a:off x="5719571" y="3098291"/>
            <a:ext cx="217932" cy="217932"/>
          </a:xfrm>
          <a:custGeom>
            <a:avLst/>
            <a:gdLst/>
            <a:ahLst/>
            <a:cxnLst/>
            <a:rect l="0" t="0" r="0" b="0"/>
            <a:pathLst>
              <a:path w="343" h="343">
                <a:moveTo>
                  <a:pt x="9" y="9"/>
                </a:moveTo>
                <a:cubicBezTo>
                  <a:pt x="188" y="9"/>
                  <a:pt x="333" y="154"/>
                  <a:pt x="333" y="333"/>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61" name="textbox 161"/>
          <p:cNvSpPr/>
          <p:nvPr/>
        </p:nvSpPr>
        <p:spPr>
          <a:xfrm>
            <a:off x="3611346" y="5837326"/>
            <a:ext cx="385445" cy="158750"/>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97000"/>
              </a:lnSpc>
            </a:pPr>
            <a:r>
              <a:rPr sz="900" spc="-10" dirty="0">
                <a:solidFill>
                  <a:srgbClr val="000000">
                    <a:alpha val="100000"/>
                  </a:srgbClr>
                </a:solidFill>
                <a:latin typeface="Arial" panose="020B0604020202020204"/>
                <a:ea typeface="Arial" panose="020B0604020202020204"/>
                <a:cs typeface="Arial" panose="020B0604020202020204"/>
              </a:rPr>
              <a:t>-6</a:t>
            </a:r>
            <a:r>
              <a:rPr sz="900" spc="0" dirty="0">
                <a:solidFill>
                  <a:srgbClr val="000000">
                    <a:alpha val="100000"/>
                  </a:srgbClr>
                </a:solidFill>
                <a:latin typeface="Arial" panose="020B0604020202020204"/>
                <a:ea typeface="Arial" panose="020B0604020202020204"/>
                <a:cs typeface="Arial" panose="020B0604020202020204"/>
              </a:rPr>
              <a:t>2.4%</a:t>
            </a:r>
            <a:endParaRPr lang="en-US" altLang="en-US" sz="900" dirty="0"/>
          </a:p>
        </p:txBody>
      </p:sp>
      <p:sp>
        <p:nvSpPr>
          <p:cNvPr id="162" name="path"/>
          <p:cNvSpPr/>
          <p:nvPr/>
        </p:nvSpPr>
        <p:spPr>
          <a:xfrm>
            <a:off x="3860291" y="5772911"/>
            <a:ext cx="217932" cy="217932"/>
          </a:xfrm>
          <a:custGeom>
            <a:avLst/>
            <a:gdLst/>
            <a:ahLst/>
            <a:cxnLst/>
            <a:rect l="0" t="0" r="0" b="0"/>
            <a:pathLst>
              <a:path w="343" h="343">
                <a:moveTo>
                  <a:pt x="333" y="9"/>
                </a:moveTo>
                <a:cubicBezTo>
                  <a:pt x="333" y="188"/>
                  <a:pt x="188" y="333"/>
                  <a:pt x="9" y="333"/>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63" name="path"/>
          <p:cNvSpPr/>
          <p:nvPr/>
        </p:nvSpPr>
        <p:spPr>
          <a:xfrm>
            <a:off x="2831591" y="3098291"/>
            <a:ext cx="217932" cy="217932"/>
          </a:xfrm>
          <a:custGeom>
            <a:avLst/>
            <a:gdLst/>
            <a:ahLst/>
            <a:cxnLst/>
            <a:rect l="0" t="0" r="0" b="0"/>
            <a:pathLst>
              <a:path w="343" h="343">
                <a:moveTo>
                  <a:pt x="9" y="333"/>
                </a:moveTo>
                <a:cubicBezTo>
                  <a:pt x="9" y="154"/>
                  <a:pt x="154" y="9"/>
                  <a:pt x="333" y="9"/>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64" name="path"/>
          <p:cNvSpPr/>
          <p:nvPr/>
        </p:nvSpPr>
        <p:spPr>
          <a:xfrm>
            <a:off x="4690871" y="4783835"/>
            <a:ext cx="217932" cy="217931"/>
          </a:xfrm>
          <a:custGeom>
            <a:avLst/>
            <a:gdLst/>
            <a:ahLst/>
            <a:cxnLst/>
            <a:rect l="0" t="0" r="0" b="0"/>
            <a:pathLst>
              <a:path w="343" h="343">
                <a:moveTo>
                  <a:pt x="333" y="333"/>
                </a:moveTo>
                <a:cubicBezTo>
                  <a:pt x="154" y="333"/>
                  <a:pt x="9" y="188"/>
                  <a:pt x="9" y="9"/>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65" name="path"/>
          <p:cNvSpPr/>
          <p:nvPr/>
        </p:nvSpPr>
        <p:spPr>
          <a:xfrm>
            <a:off x="5719571" y="4783835"/>
            <a:ext cx="217932" cy="217931"/>
          </a:xfrm>
          <a:custGeom>
            <a:avLst/>
            <a:gdLst/>
            <a:ahLst/>
            <a:cxnLst/>
            <a:rect l="0" t="0" r="0" b="0"/>
            <a:pathLst>
              <a:path w="343" h="343">
                <a:moveTo>
                  <a:pt x="333" y="9"/>
                </a:moveTo>
                <a:cubicBezTo>
                  <a:pt x="333" y="188"/>
                  <a:pt x="188" y="333"/>
                  <a:pt x="9" y="333"/>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66" name="path"/>
          <p:cNvSpPr/>
          <p:nvPr/>
        </p:nvSpPr>
        <p:spPr>
          <a:xfrm>
            <a:off x="2831591" y="5772911"/>
            <a:ext cx="217932" cy="217932"/>
          </a:xfrm>
          <a:custGeom>
            <a:avLst/>
            <a:gdLst/>
            <a:ahLst/>
            <a:cxnLst/>
            <a:rect l="0" t="0" r="0" b="0"/>
            <a:pathLst>
              <a:path w="343" h="343">
                <a:moveTo>
                  <a:pt x="333" y="333"/>
                </a:moveTo>
                <a:cubicBezTo>
                  <a:pt x="154" y="333"/>
                  <a:pt x="9" y="188"/>
                  <a:pt x="9" y="9"/>
                </a:cubicBezTo>
              </a:path>
            </a:pathLst>
          </a:custGeom>
          <a:noFill/>
          <a:ln w="12192" cap="flat">
            <a:solidFill>
              <a:srgbClr val="FF0000">
                <a:alpha val="100000"/>
              </a:srgbClr>
            </a:solidFill>
            <a:prstDash val="solid"/>
            <a:round/>
          </a:ln>
        </p:spPr>
        <p:txBody>
          <a:bodyPr rtlCol="0"/>
          <a:lstStyle/>
          <a:p>
            <a:pPr algn="ctr"/>
            <a:endParaRPr lang="zh-CN" altLang="en-US"/>
          </a:p>
        </p:txBody>
      </p:sp>
      <p:sp>
        <p:nvSpPr>
          <p:cNvPr id="167" name="textbox 167"/>
          <p:cNvSpPr/>
          <p:nvPr/>
        </p:nvSpPr>
        <p:spPr>
          <a:xfrm>
            <a:off x="1175334" y="4052671"/>
            <a:ext cx="282575" cy="158750"/>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97000"/>
              </a:lnSpc>
            </a:pPr>
            <a:r>
              <a:rPr sz="900" spc="-10" dirty="0">
                <a:solidFill>
                  <a:srgbClr val="000000">
                    <a:alpha val="100000"/>
                  </a:srgbClr>
                </a:solidFill>
                <a:latin typeface="Arial" panose="020B0604020202020204"/>
                <a:ea typeface="Arial" panose="020B0604020202020204"/>
                <a:cs typeface="Arial" panose="020B0604020202020204"/>
              </a:rPr>
              <a:t>5.3%</a:t>
            </a:r>
            <a:endParaRPr lang="en-US" altLang="en-US" sz="900" dirty="0"/>
          </a:p>
        </p:txBody>
      </p:sp>
      <p:sp>
        <p:nvSpPr>
          <p:cNvPr id="169" name="rect"/>
          <p:cNvSpPr/>
          <p:nvPr/>
        </p:nvSpPr>
        <p:spPr>
          <a:xfrm>
            <a:off x="6879335" y="3006851"/>
            <a:ext cx="1200911" cy="12192"/>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170" name="rect"/>
          <p:cNvSpPr/>
          <p:nvPr/>
        </p:nvSpPr>
        <p:spPr>
          <a:xfrm>
            <a:off x="6879335" y="5273040"/>
            <a:ext cx="1200911" cy="12192"/>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171" name="rect"/>
          <p:cNvSpPr/>
          <p:nvPr/>
        </p:nvSpPr>
        <p:spPr>
          <a:xfrm>
            <a:off x="3043427" y="3098291"/>
            <a:ext cx="822960" cy="12192"/>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172" name="rect"/>
          <p:cNvSpPr/>
          <p:nvPr/>
        </p:nvSpPr>
        <p:spPr>
          <a:xfrm>
            <a:off x="4902708" y="3098291"/>
            <a:ext cx="822959" cy="12192"/>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173" name="rect"/>
          <p:cNvSpPr/>
          <p:nvPr/>
        </p:nvSpPr>
        <p:spPr>
          <a:xfrm>
            <a:off x="3043427" y="5978652"/>
            <a:ext cx="822960" cy="12192"/>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174" name="rect"/>
          <p:cNvSpPr/>
          <p:nvPr/>
        </p:nvSpPr>
        <p:spPr>
          <a:xfrm>
            <a:off x="4902708" y="4989576"/>
            <a:ext cx="822959" cy="12191"/>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175" name="rect"/>
          <p:cNvSpPr/>
          <p:nvPr/>
        </p:nvSpPr>
        <p:spPr>
          <a:xfrm>
            <a:off x="1674876" y="5405628"/>
            <a:ext cx="57911" cy="57911"/>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176" name="rect"/>
          <p:cNvSpPr/>
          <p:nvPr/>
        </p:nvSpPr>
        <p:spPr>
          <a:xfrm>
            <a:off x="2141220" y="5405628"/>
            <a:ext cx="56388" cy="57911"/>
          </a:xfrm>
          <a:prstGeom prst="rect">
            <a:avLst/>
          </a:prstGeom>
          <a:solidFill>
            <a:srgbClr val="92D050">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7" name="table 177"/>
          <p:cNvGraphicFramePr>
            <a:graphicFrameLocks noGrp="1"/>
          </p:cNvGraphicFramePr>
          <p:nvPr/>
        </p:nvGraphicFramePr>
        <p:xfrm>
          <a:off x="900683" y="2493264"/>
          <a:ext cx="10582275" cy="3762374"/>
        </p:xfrm>
        <a:graphic>
          <a:graphicData uri="http://schemas.openxmlformats.org/drawingml/2006/table">
            <a:tbl>
              <a:tblPr/>
              <a:tblGrid>
                <a:gridCol w="10582275"/>
              </a:tblGrid>
              <a:tr h="499744">
                <a:tc>
                  <a:txBody>
                    <a:bodyPr/>
                    <a:lstStyle/>
                    <a:p>
                      <a:pPr algn="l" rtl="0" eaLnBrk="0">
                        <a:lnSpc>
                          <a:spcPct val="174000"/>
                        </a:lnSpc>
                      </a:pPr>
                      <a:endParaRPr lang="en-US" altLang="en-US" sz="1000" dirty="0"/>
                    </a:p>
                    <a:p>
                      <a:pPr marL="4819015" algn="l" rtl="0" eaLnBrk="0">
                        <a:lnSpc>
                          <a:spcPct val="81000"/>
                        </a:lnSpc>
                        <a:spcBef>
                          <a:spcPts val="5"/>
                        </a:spcBef>
                        <a:tabLst>
                          <a:tab pos="483235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2015-2016</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2018-2019</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2021-2023</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CBI</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2021-2023</a:t>
                      </a:r>
                      <a:endParaRPr lang="en-US" altLang="en-US" sz="900" dirty="0"/>
                    </a:p>
                  </a:txBody>
                  <a:tcPr marL="0" marR="0" marT="0" marB="0" vert="horz">
                    <a:lnL>
                      <a:noFill/>
                    </a:lnL>
                    <a:lnR>
                      <a:noFill/>
                    </a:lnR>
                    <a:lnT>
                      <a:noFill/>
                    </a:lnT>
                    <a:lnB w="3175" cap="flat" cmpd="sng" algn="ctr">
                      <a:solidFill>
                        <a:srgbClr val="D9D9D9"/>
                      </a:solidFill>
                      <a:prstDash val="solid"/>
                      <a:round/>
                      <a:headEnd type="none" w="med" len="med"/>
                      <a:tailEnd type="none" w="med" len="med"/>
                    </a:lnB>
                  </a:tcPr>
                </a:tc>
              </a:tr>
              <a:tr h="464819">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tcPr>
                </a:tc>
              </a:tr>
              <a:tr h="466090">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tcPr>
                </a:tc>
              </a:tr>
              <a:tr h="464819">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tcPr>
                </a:tc>
              </a:tr>
              <a:tr h="464819">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tcPr>
                </a:tc>
              </a:tr>
              <a:tr h="466090">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tcPr>
                </a:tc>
              </a:tr>
              <a:tr h="464819">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tcPr>
                </a:tc>
              </a:tr>
              <a:tr h="471169">
                <a:tc>
                  <a:txBody>
                    <a:bodyPr/>
                    <a:lstStyle/>
                    <a:p>
                      <a:pPr algn="l" rtl="0" eaLnBrk="0">
                        <a:lnSpc>
                          <a:spcPct val="100000"/>
                        </a:lnSpc>
                      </a:pPr>
                      <a:endParaRPr lang="en-US" altLang="en-US" sz="1000" dirty="0"/>
                    </a:p>
                  </a:txBody>
                  <a:tcPr marL="0" marR="0" marT="0" marB="0" vert="horz">
                    <a:lnL>
                      <a:noFill/>
                    </a:lnL>
                    <a:lnR>
                      <a:noFill/>
                    </a:lnR>
                    <a:lnT w="3175" cap="flat" cmpd="sng" algn="ctr">
                      <a:solidFill>
                        <a:srgbClr val="D9D9D9"/>
                      </a:solidFill>
                      <a:prstDash val="solid"/>
                      <a:round/>
                      <a:headEnd type="none" w="med" len="med"/>
                      <a:tailEnd type="none" w="med" len="med"/>
                    </a:lnT>
                    <a:lnB w="3175" cap="flat" cmpd="sng" algn="ctr">
                      <a:solidFill>
                        <a:srgbClr val="D9D9D9"/>
                      </a:solidFill>
                      <a:prstDash val="solid"/>
                      <a:round/>
                      <a:headEnd type="none" w="med" len="med"/>
                      <a:tailEnd type="none" w="med" len="med"/>
                    </a:lnB>
                  </a:tcPr>
                </a:tc>
              </a:tr>
            </a:tbl>
          </a:graphicData>
        </a:graphic>
      </p:graphicFrame>
      <p:sp>
        <p:nvSpPr>
          <p:cNvPr id="178" name="path"/>
          <p:cNvSpPr/>
          <p:nvPr/>
        </p:nvSpPr>
        <p:spPr>
          <a:xfrm>
            <a:off x="9931310" y="2791968"/>
            <a:ext cx="271272" cy="27431"/>
          </a:xfrm>
          <a:custGeom>
            <a:avLst/>
            <a:gdLst/>
            <a:ahLst/>
            <a:cxnLst/>
            <a:rect l="0" t="0" r="0" b="0"/>
            <a:pathLst>
              <a:path w="427" h="43">
                <a:moveTo>
                  <a:pt x="21" y="21"/>
                </a:moveTo>
                <a:lnTo>
                  <a:pt x="405" y="21"/>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179" name="path"/>
          <p:cNvSpPr/>
          <p:nvPr/>
        </p:nvSpPr>
        <p:spPr>
          <a:xfrm>
            <a:off x="8439466" y="2791968"/>
            <a:ext cx="271272" cy="27431"/>
          </a:xfrm>
          <a:custGeom>
            <a:avLst/>
            <a:gdLst/>
            <a:ahLst/>
            <a:cxnLst/>
            <a:rect l="0" t="0" r="0" b="0"/>
            <a:pathLst>
              <a:path w="427" h="43">
                <a:moveTo>
                  <a:pt x="21" y="21"/>
                </a:moveTo>
                <a:lnTo>
                  <a:pt x="40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180" name="path"/>
          <p:cNvSpPr/>
          <p:nvPr/>
        </p:nvSpPr>
        <p:spPr>
          <a:xfrm>
            <a:off x="6945844" y="2791968"/>
            <a:ext cx="271272" cy="27431"/>
          </a:xfrm>
          <a:custGeom>
            <a:avLst/>
            <a:gdLst/>
            <a:ahLst/>
            <a:cxnLst/>
            <a:rect l="0" t="0" r="0" b="0"/>
            <a:pathLst>
              <a:path w="427" h="43">
                <a:moveTo>
                  <a:pt x="21" y="21"/>
                </a:moveTo>
                <a:lnTo>
                  <a:pt x="405" y="21"/>
                </a:lnTo>
              </a:path>
            </a:pathLst>
          </a:custGeom>
          <a:noFill/>
          <a:ln w="27431" cap="rnd">
            <a:solidFill>
              <a:srgbClr val="C0504D">
                <a:alpha val="100000"/>
              </a:srgbClr>
            </a:solidFill>
            <a:prstDash val="solid"/>
            <a:round/>
          </a:ln>
        </p:spPr>
        <p:txBody>
          <a:bodyPr rtlCol="0"/>
          <a:lstStyle/>
          <a:p>
            <a:pPr algn="ctr"/>
            <a:endParaRPr lang="zh-CN" altLang="en-US"/>
          </a:p>
        </p:txBody>
      </p:sp>
      <p:sp>
        <p:nvSpPr>
          <p:cNvPr id="181" name="path"/>
          <p:cNvSpPr/>
          <p:nvPr/>
        </p:nvSpPr>
        <p:spPr>
          <a:xfrm>
            <a:off x="5448300" y="2791968"/>
            <a:ext cx="271271" cy="27431"/>
          </a:xfrm>
          <a:custGeom>
            <a:avLst/>
            <a:gdLst/>
            <a:ahLst/>
            <a:cxnLst/>
            <a:rect l="0" t="0" r="0" b="0"/>
            <a:pathLst>
              <a:path w="427" h="43">
                <a:moveTo>
                  <a:pt x="21" y="21"/>
                </a:moveTo>
                <a:lnTo>
                  <a:pt x="40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182" name="textbox 182"/>
          <p:cNvSpPr/>
          <p:nvPr/>
        </p:nvSpPr>
        <p:spPr>
          <a:xfrm>
            <a:off x="553356" y="1147057"/>
            <a:ext cx="9734550" cy="873760"/>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95000"/>
              </a:lnSpc>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选取</a:t>
            </a:r>
            <a:r>
              <a:rPr sz="1400" spc="0" dirty="0">
                <a:solidFill>
                  <a:srgbClr val="000000">
                    <a:alpha val="100000"/>
                  </a:srgbClr>
                </a:solidFill>
                <a:latin typeface="Arial" panose="020B0604020202020204"/>
                <a:ea typeface="Arial" panose="020B0604020202020204"/>
                <a:cs typeface="Arial" panose="020B0604020202020204"/>
              </a:rPr>
              <a:t>XBI</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历史上</a:t>
            </a:r>
            <a:r>
              <a:rPr sz="1400" spc="-50" dirty="0">
                <a:solidFill>
                  <a:srgbClr val="000000">
                    <a:alpha val="100000"/>
                  </a:srgbClr>
                </a:solidFill>
                <a:latin typeface="Arial" panose="020B0604020202020204"/>
                <a:ea typeface="Arial" panose="020B0604020202020204"/>
                <a:cs typeface="Arial" panose="020B0604020202020204"/>
              </a:rPr>
              <a:t>3</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次大幅调整</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000000">
                    <a:alpha val="100000"/>
                  </a:srgbClr>
                </a:solidFill>
                <a:latin typeface="Arial" panose="020B0604020202020204"/>
                <a:ea typeface="Arial" panose="020B0604020202020204"/>
                <a:cs typeface="Arial" panose="020B0604020202020204"/>
              </a:rPr>
              <a:t>2015-2016</a:t>
            </a:r>
            <a:r>
              <a:rPr sz="1400" spc="-50" dirty="0">
                <a:solidFill>
                  <a:srgbClr val="000000">
                    <a:alpha val="100000"/>
                  </a:srgbClr>
                </a:solidFill>
                <a:latin typeface="Arial" panose="020B0604020202020204"/>
                <a:ea typeface="Arial" panose="020B0604020202020204"/>
                <a:cs typeface="Arial" panose="020B0604020202020204"/>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000000">
                    <a:alpha val="100000"/>
                  </a:srgbClr>
                </a:solidFill>
                <a:latin typeface="Arial" panose="020B0604020202020204"/>
                <a:ea typeface="Arial" panose="020B0604020202020204"/>
                <a:cs typeface="Arial" panose="020B0604020202020204"/>
              </a:rPr>
              <a:t>2018-2019</a:t>
            </a:r>
            <a:r>
              <a:rPr sz="1400" spc="-50" dirty="0">
                <a:solidFill>
                  <a:srgbClr val="000000">
                    <a:alpha val="100000"/>
                  </a:srgbClr>
                </a:solidFill>
                <a:latin typeface="Arial" panose="020B0604020202020204"/>
                <a:ea typeface="Arial" panose="020B0604020202020204"/>
                <a:cs typeface="Arial" panose="020B0604020202020204"/>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000000">
                    <a:alpha val="100000"/>
                  </a:srgbClr>
                </a:solidFill>
                <a:latin typeface="Arial" panose="020B0604020202020204"/>
                <a:ea typeface="Arial" panose="020B0604020202020204"/>
                <a:cs typeface="Arial" panose="020B0604020202020204"/>
              </a:rPr>
              <a:t>2021-</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至今)</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的最高点至最低点作图</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，横轴</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为</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最高点顺延交易日。</a:t>
            </a:r>
            <a:endParaRPr lang="en-US" altLang="en-US" sz="1400" dirty="0"/>
          </a:p>
          <a:p>
            <a:pPr marL="12700" algn="l" rtl="0" eaLnBrk="0">
              <a:lnSpc>
                <a:spcPct val="92000"/>
              </a:lnSpc>
              <a:spcBef>
                <a:spcPts val="935"/>
              </a:spcBef>
            </a:pPr>
            <a:r>
              <a:rPr sz="1400" spc="-20" dirty="0">
                <a:solidFill>
                  <a:srgbClr val="0B4EA2">
                    <a:alpha val="100000"/>
                  </a:srgbClr>
                </a:solidFill>
                <a:latin typeface="Wingdings" panose="05000000000000000000"/>
                <a:ea typeface="Wingdings" panose="05000000000000000000"/>
                <a:cs typeface="Wingdings" panose="05000000000000000000"/>
              </a:rPr>
              <a:t>1</a:t>
            </a:r>
            <a:r>
              <a:rPr sz="1400" spc="-20" dirty="0">
                <a:solidFill>
                  <a:srgbClr val="0B4EA2">
                    <a:alpha val="100000"/>
                  </a:srgbClr>
                </a:solidFill>
                <a:latin typeface="Wingdings" panose="05000000000000000000"/>
                <a:ea typeface="Wingdings" panose="05000000000000000000"/>
                <a:cs typeface="Wingdings" panose="05000000000000000000"/>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对比</a:t>
            </a:r>
            <a:r>
              <a:rPr sz="1400" spc="-20" dirty="0">
                <a:solidFill>
                  <a:srgbClr val="000000">
                    <a:alpha val="100000"/>
                  </a:srgbClr>
                </a:solidFill>
                <a:latin typeface="Arial" panose="020B0604020202020204"/>
                <a:ea typeface="Arial" panose="020B0604020202020204"/>
                <a:cs typeface="Arial" panose="020B0604020202020204"/>
              </a:rPr>
              <a:t>CBI</a:t>
            </a:r>
            <a:r>
              <a:rPr sz="1400" spc="-20" dirty="0">
                <a:solidFill>
                  <a:srgbClr val="000000">
                    <a:alpha val="100000"/>
                  </a:srgbClr>
                </a:solidFill>
                <a:latin typeface="Arial" panose="020B0604020202020204"/>
                <a:ea typeface="Arial" panose="020B0604020202020204"/>
                <a:cs typeface="Arial" panose="020B0604020202020204"/>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(包含</a:t>
            </a:r>
            <a:r>
              <a:rPr sz="1400" spc="-20" dirty="0">
                <a:solidFill>
                  <a:srgbClr val="000000">
                    <a:alpha val="100000"/>
                  </a:srgbClr>
                </a:solidFill>
                <a:latin typeface="Arial" panose="020B0604020202020204"/>
                <a:ea typeface="Arial" panose="020B0604020202020204"/>
                <a:cs typeface="Arial" panose="020B0604020202020204"/>
              </a:rPr>
              <a:t>A+H</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股创新药的中国生物科技指数</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20" dirty="0">
                <a:solidFill>
                  <a:srgbClr val="000000">
                    <a:alpha val="100000"/>
                  </a:srgbClr>
                </a:solidFill>
                <a:latin typeface="Arial" panose="020B0604020202020204"/>
                <a:ea typeface="Arial" panose="020B0604020202020204"/>
                <a:cs typeface="Arial" panose="020B0604020202020204"/>
              </a:rPr>
              <a:t>http://med.h</a:t>
            </a:r>
            <a:r>
              <a:rPr sz="1400" spc="-10" dirty="0">
                <a:solidFill>
                  <a:srgbClr val="000000">
                    <a:alpha val="100000"/>
                  </a:srgbClr>
                </a:solidFill>
                <a:latin typeface="Arial" panose="020B0604020202020204"/>
                <a:ea typeface="Arial" panose="020B0604020202020204"/>
                <a:cs typeface="Arial" panose="020B0604020202020204"/>
              </a:rPr>
              <a:t>c</a:t>
            </a:r>
            <a:r>
              <a:rPr sz="1400" spc="0" dirty="0">
                <a:solidFill>
                  <a:srgbClr val="000000">
                    <a:alpha val="100000"/>
                  </a:srgbClr>
                </a:solidFill>
                <a:latin typeface="Arial" panose="020B0604020202020204"/>
                <a:ea typeface="Arial" panose="020B0604020202020204"/>
                <a:cs typeface="Arial" panose="020B0604020202020204"/>
              </a:rPr>
              <a:t>quant</a:t>
            </a:r>
            <a:r>
              <a:rPr sz="1400" spc="-20" dirty="0">
                <a:solidFill>
                  <a:srgbClr val="000000">
                    <a:alpha val="100000"/>
                  </a:srgbClr>
                </a:solidFill>
                <a:latin typeface="Arial" panose="020B0604020202020204"/>
                <a:ea typeface="Arial" panose="020B0604020202020204"/>
                <a:cs typeface="Arial" panose="020B0604020202020204"/>
              </a:rPr>
              <a:t>.</a:t>
            </a:r>
            <a:r>
              <a:rPr sz="1400" spc="0" dirty="0">
                <a:solidFill>
                  <a:srgbClr val="000000">
                    <a:alpha val="100000"/>
                  </a:srgbClr>
                </a:solidFill>
                <a:latin typeface="Arial" panose="020B0604020202020204"/>
                <a:ea typeface="Arial" panose="020B0604020202020204"/>
                <a:cs typeface="Arial" panose="020B0604020202020204"/>
              </a:rPr>
              <a:t>com</a:t>
            </a:r>
            <a:r>
              <a:rPr sz="1400" spc="-20" dirty="0">
                <a:solidFill>
                  <a:srgbClr val="000000">
                    <a:alpha val="100000"/>
                  </a:srgbClr>
                </a:solidFill>
                <a:latin typeface="Arial" panose="020B0604020202020204"/>
                <a:ea typeface="Arial" panose="020B0604020202020204"/>
                <a:cs typeface="Arial" panose="020B0604020202020204"/>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从</a:t>
            </a:r>
            <a:r>
              <a:rPr sz="1400" spc="-20" dirty="0">
                <a:solidFill>
                  <a:srgbClr val="000000">
                    <a:alpha val="100000"/>
                  </a:srgbClr>
                </a:solidFill>
                <a:latin typeface="Arial" panose="020B0604020202020204"/>
                <a:ea typeface="Arial" panose="020B0604020202020204"/>
                <a:cs typeface="Arial" panose="020B0604020202020204"/>
              </a:rPr>
              <a:t>2021</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年最高点至今走势。</a:t>
            </a:r>
            <a:endParaRPr lang="en-US" altLang="en-US" sz="1400" dirty="0"/>
          </a:p>
          <a:p>
            <a:pPr algn="l" rtl="0" eaLnBrk="0">
              <a:lnSpc>
                <a:spcPct val="114000"/>
              </a:lnSpc>
            </a:pPr>
            <a:endParaRPr lang="en-US" altLang="en-US" sz="700" dirty="0"/>
          </a:p>
          <a:p>
            <a:pPr marL="12700" algn="l" rtl="0" eaLnBrk="0">
              <a:lnSpc>
                <a:spcPct val="98000"/>
              </a:lnSpc>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从跌幅和时长来看</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，本轮</a:t>
            </a:r>
            <a:r>
              <a:rPr sz="1400" spc="-50" dirty="0">
                <a:solidFill>
                  <a:srgbClr val="000000">
                    <a:alpha val="100000"/>
                  </a:srgbClr>
                </a:solidFill>
                <a:latin typeface="Arial" panose="020B0604020202020204"/>
                <a:ea typeface="Arial" panose="020B0604020202020204"/>
                <a:cs typeface="Arial" panose="020B0604020202020204"/>
              </a:rPr>
              <a:t>biote</a:t>
            </a:r>
            <a:r>
              <a:rPr sz="1400" spc="-30" dirty="0">
                <a:solidFill>
                  <a:srgbClr val="000000">
                    <a:alpha val="100000"/>
                  </a:srgbClr>
                </a:solidFill>
                <a:latin typeface="Arial" panose="020B0604020202020204"/>
                <a:ea typeface="Arial" panose="020B0604020202020204"/>
                <a:cs typeface="Arial" panose="020B0604020202020204"/>
              </a:rPr>
              <a:t>c</a:t>
            </a:r>
            <a:r>
              <a:rPr sz="1400" spc="0" dirty="0">
                <a:solidFill>
                  <a:srgbClr val="000000">
                    <a:alpha val="100000"/>
                  </a:srgbClr>
                </a:solidFill>
                <a:latin typeface="Arial" panose="020B0604020202020204"/>
                <a:ea typeface="Arial" panose="020B0604020202020204"/>
                <a:cs typeface="Arial" panose="020B0604020202020204"/>
              </a:rPr>
              <a:t>h</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资产调整是史无前例的。</a:t>
            </a:r>
            <a:endParaRPr lang="en-US" altLang="en-US" sz="1400" dirty="0"/>
          </a:p>
        </p:txBody>
      </p:sp>
      <p:sp>
        <p:nvSpPr>
          <p:cNvPr id="184" name="path"/>
          <p:cNvSpPr/>
          <p:nvPr/>
        </p:nvSpPr>
        <p:spPr>
          <a:xfrm>
            <a:off x="5777484" y="4771644"/>
            <a:ext cx="2965703" cy="175260"/>
          </a:xfrm>
          <a:custGeom>
            <a:avLst/>
            <a:gdLst/>
            <a:ahLst/>
            <a:cxnLst/>
            <a:rect l="0" t="0" r="0" b="0"/>
            <a:pathLst>
              <a:path w="4670" h="276">
                <a:moveTo>
                  <a:pt x="21" y="21"/>
                </a:moveTo>
                <a:lnTo>
                  <a:pt x="52" y="191"/>
                </a:lnTo>
                <a:lnTo>
                  <a:pt x="83" y="64"/>
                </a:lnTo>
                <a:moveTo>
                  <a:pt x="583" y="60"/>
                </a:moveTo>
                <a:lnTo>
                  <a:pt x="614" y="211"/>
                </a:lnTo>
                <a:lnTo>
                  <a:pt x="645" y="45"/>
                </a:lnTo>
                <a:moveTo>
                  <a:pt x="895" y="242"/>
                </a:moveTo>
                <a:lnTo>
                  <a:pt x="926" y="69"/>
                </a:lnTo>
                <a:moveTo>
                  <a:pt x="4118" y="254"/>
                </a:moveTo>
                <a:lnTo>
                  <a:pt x="4149" y="57"/>
                </a:lnTo>
                <a:moveTo>
                  <a:pt x="4617" y="31"/>
                </a:moveTo>
                <a:lnTo>
                  <a:pt x="4648" y="213"/>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185" name="picture 185"/>
          <p:cNvPicPr>
            <a:picLocks noChangeAspect="1"/>
          </p:cNvPicPr>
          <p:nvPr/>
        </p:nvPicPr>
        <p:blipFill>
          <a:blip r:embed="rId1"/>
          <a:stretch>
            <a:fillRect/>
          </a:stretch>
        </p:blipFill>
        <p:spPr>
          <a:xfrm rot="21600000">
            <a:off x="4882896" y="4814316"/>
            <a:ext cx="2311908" cy="518160"/>
          </a:xfrm>
          <a:prstGeom prst="rect">
            <a:avLst/>
          </a:prstGeom>
        </p:spPr>
      </p:pic>
      <p:pic>
        <p:nvPicPr>
          <p:cNvPr id="186" name="picture 186"/>
          <p:cNvPicPr>
            <a:picLocks noChangeAspect="1"/>
          </p:cNvPicPr>
          <p:nvPr/>
        </p:nvPicPr>
        <p:blipFill>
          <a:blip r:embed="rId2"/>
          <a:stretch>
            <a:fillRect/>
          </a:stretch>
        </p:blipFill>
        <p:spPr>
          <a:xfrm rot="21600000">
            <a:off x="9143" y="859535"/>
            <a:ext cx="12182856" cy="89915"/>
          </a:xfrm>
          <a:prstGeom prst="rect">
            <a:avLst/>
          </a:prstGeom>
        </p:spPr>
      </p:pic>
      <p:sp>
        <p:nvSpPr>
          <p:cNvPr id="187" name="textbox 187"/>
          <p:cNvSpPr/>
          <p:nvPr/>
        </p:nvSpPr>
        <p:spPr>
          <a:xfrm>
            <a:off x="560933" y="2468727"/>
            <a:ext cx="288925" cy="3881754"/>
          </a:xfrm>
          <a:prstGeom prst="rect">
            <a:avLst/>
          </a:prstGeom>
        </p:spPr>
        <p:txBody>
          <a:bodyPr vert="horz" wrap="square" lIns="0" tIns="0" rIns="0" bIns="0"/>
          <a:lstStyle/>
          <a:p>
            <a:pPr algn="l" rtl="0" eaLnBrk="0">
              <a:lnSpc>
                <a:spcPct val="79000"/>
              </a:lnSpc>
            </a:pPr>
            <a:endParaRPr lang="en-US" altLang="en-US" sz="100" dirty="0"/>
          </a:p>
          <a:p>
            <a:pPr marL="11557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5000"/>
              </a:lnSpc>
            </a:pPr>
            <a:endParaRPr lang="en-US" altLang="en-US" sz="1000" dirty="0"/>
          </a:p>
          <a:p>
            <a:pPr algn="l" rtl="0" eaLnBrk="0">
              <a:lnSpc>
                <a:spcPct val="105000"/>
              </a:lnSpc>
            </a:pPr>
            <a:endParaRPr lang="en-US" altLang="en-US" sz="1000" dirty="0"/>
          </a:p>
          <a:p>
            <a:pPr marL="12700" algn="l" rtl="0" eaLnBrk="0">
              <a:lnSpc>
                <a:spcPts val="1085"/>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-10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91000"/>
              </a:lnSpc>
            </a:pPr>
            <a:endParaRPr lang="en-US" altLang="en-US" sz="1000" dirty="0"/>
          </a:p>
          <a:p>
            <a:pPr marL="12700" algn="l" rtl="0" eaLnBrk="0">
              <a:lnSpc>
                <a:spcPct val="81000"/>
              </a:lnSpc>
              <a:spcBef>
                <a:spcPts val="280"/>
              </a:spcBef>
            </a:pPr>
            <a:r>
              <a:rPr sz="900" spc="-10" dirty="0">
                <a:solidFill>
                  <a:srgbClr val="000000">
                    <a:alpha val="100000"/>
                  </a:srgbClr>
                </a:solidFill>
                <a:latin typeface="Arial" panose="020B0604020202020204"/>
                <a:ea typeface="Arial" panose="020B0604020202020204"/>
                <a:cs typeface="Arial" panose="020B0604020202020204"/>
              </a:rPr>
              <a:t>-20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5000"/>
              </a:lnSpc>
            </a:pPr>
            <a:endParaRPr lang="en-US" altLang="en-US" sz="1000" dirty="0"/>
          </a:p>
          <a:p>
            <a:pPr algn="l" rtl="0" eaLnBrk="0">
              <a:lnSpc>
                <a:spcPct val="105000"/>
              </a:lnSpc>
            </a:pPr>
            <a:endParaRPr lang="en-US" altLang="en-US" sz="1000" dirty="0"/>
          </a:p>
          <a:p>
            <a:pPr marL="12700" algn="l" rtl="0" eaLnBrk="0">
              <a:lnSpc>
                <a:spcPct val="81000"/>
              </a:lnSpc>
              <a:spcBef>
                <a:spcPts val="270"/>
              </a:spcBef>
            </a:pPr>
            <a:r>
              <a:rPr sz="900" spc="-1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5000"/>
              </a:lnSpc>
            </a:pPr>
            <a:endParaRPr lang="en-US" altLang="en-US" sz="1000" dirty="0"/>
          </a:p>
          <a:p>
            <a:pPr algn="l" rtl="0" eaLnBrk="0">
              <a:lnSpc>
                <a:spcPct val="105000"/>
              </a:lnSpc>
            </a:pPr>
            <a:endParaRPr lang="en-US" altLang="en-US" sz="1000" dirty="0"/>
          </a:p>
          <a:p>
            <a:pPr marL="12700" algn="l" rtl="0" eaLnBrk="0">
              <a:lnSpc>
                <a:spcPct val="96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-40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96000"/>
              </a:lnSpc>
            </a:pPr>
            <a:endParaRPr lang="en-US" altLang="en-US" sz="1000" dirty="0"/>
          </a:p>
          <a:p>
            <a:pPr marL="1270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-50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5000"/>
              </a:lnSpc>
            </a:pPr>
            <a:endParaRPr lang="en-US" altLang="en-US" sz="1000" dirty="0"/>
          </a:p>
          <a:p>
            <a:pPr algn="l" rtl="0" eaLnBrk="0">
              <a:lnSpc>
                <a:spcPct val="105000"/>
              </a:lnSpc>
            </a:pPr>
            <a:endParaRPr lang="en-US" altLang="en-US" sz="1000" dirty="0"/>
          </a:p>
          <a:p>
            <a:pPr marL="12700" algn="l" rtl="0" eaLnBrk="0">
              <a:lnSpc>
                <a:spcPct val="81000"/>
              </a:lnSpc>
              <a:spcBef>
                <a:spcPts val="270"/>
              </a:spcBef>
            </a:pPr>
            <a:r>
              <a:rPr sz="900" spc="-1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5000"/>
              </a:lnSpc>
            </a:pPr>
            <a:endParaRPr lang="en-US" altLang="en-US" sz="1000" dirty="0"/>
          </a:p>
          <a:p>
            <a:pPr algn="l" rtl="0" eaLnBrk="0">
              <a:lnSpc>
                <a:spcPct val="105000"/>
              </a:lnSpc>
            </a:pPr>
            <a:endParaRPr lang="en-US" altLang="en-US" sz="1000" dirty="0"/>
          </a:p>
          <a:p>
            <a:pPr marL="12700" algn="l" rtl="0" eaLnBrk="0">
              <a:lnSpc>
                <a:spcPct val="81000"/>
              </a:lnSpc>
              <a:spcBef>
                <a:spcPts val="275"/>
              </a:spcBef>
            </a:pPr>
            <a:r>
              <a:rPr sz="900" spc="-10" dirty="0">
                <a:solidFill>
                  <a:srgbClr val="000000">
                    <a:alpha val="100000"/>
                  </a:srgbClr>
                </a:solidFill>
                <a:latin typeface="Arial" panose="020B0604020202020204"/>
                <a:ea typeface="Arial" panose="020B0604020202020204"/>
                <a:cs typeface="Arial" panose="020B0604020202020204"/>
              </a:rPr>
              <a:t>-70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a:p>
            <a:pPr algn="l" rtl="0" eaLnBrk="0">
              <a:lnSpc>
                <a:spcPct val="105000"/>
              </a:lnSpc>
            </a:pPr>
            <a:endParaRPr lang="en-US" altLang="en-US" sz="1000" dirty="0"/>
          </a:p>
          <a:p>
            <a:pPr algn="l" rtl="0" eaLnBrk="0">
              <a:lnSpc>
                <a:spcPct val="105000"/>
              </a:lnSpc>
            </a:pPr>
            <a:endParaRPr lang="en-US" altLang="en-US" sz="1000" dirty="0"/>
          </a:p>
          <a:p>
            <a:pPr algn="l" rtl="0" eaLnBrk="0">
              <a:lnSpc>
                <a:spcPct val="112000"/>
              </a:lnSpc>
            </a:pPr>
            <a:endParaRPr lang="en-US" altLang="en-US" sz="200" dirty="0"/>
          </a:p>
          <a:p>
            <a:pPr marL="12700" algn="l" rtl="0" eaLnBrk="0">
              <a:lnSpc>
                <a:spcPct val="81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-80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pic>
        <p:nvPicPr>
          <p:cNvPr id="188" name="picture 188"/>
          <p:cNvPicPr>
            <a:picLocks noChangeAspect="1"/>
          </p:cNvPicPr>
          <p:nvPr/>
        </p:nvPicPr>
        <p:blipFill>
          <a:blip r:embed="rId3"/>
          <a:stretch>
            <a:fillRect/>
          </a:stretch>
        </p:blipFill>
        <p:spPr>
          <a:xfrm rot="21600000">
            <a:off x="1487423" y="3060192"/>
            <a:ext cx="423672" cy="434339"/>
          </a:xfrm>
          <a:prstGeom prst="rect">
            <a:avLst/>
          </a:prstGeom>
        </p:spPr>
      </p:pic>
      <p:pic>
        <p:nvPicPr>
          <p:cNvPr id="189" name="picture 189"/>
          <p:cNvPicPr>
            <a:picLocks noChangeAspect="1"/>
          </p:cNvPicPr>
          <p:nvPr/>
        </p:nvPicPr>
        <p:blipFill>
          <a:blip r:embed="rId4"/>
          <a:stretch>
            <a:fillRect/>
          </a:stretch>
        </p:blipFill>
        <p:spPr>
          <a:xfrm rot="21600000">
            <a:off x="2877311" y="3258312"/>
            <a:ext cx="86868" cy="220979"/>
          </a:xfrm>
          <a:prstGeom prst="rect">
            <a:avLst/>
          </a:prstGeom>
        </p:spPr>
      </p:pic>
      <p:pic>
        <p:nvPicPr>
          <p:cNvPr id="190" name="picture 190"/>
          <p:cNvPicPr>
            <a:picLocks noChangeAspect="1"/>
          </p:cNvPicPr>
          <p:nvPr/>
        </p:nvPicPr>
        <p:blipFill>
          <a:blip r:embed="rId5"/>
          <a:stretch>
            <a:fillRect/>
          </a:stretch>
        </p:blipFill>
        <p:spPr>
          <a:xfrm rot="21600000">
            <a:off x="2758439" y="3424428"/>
            <a:ext cx="225552" cy="74675"/>
          </a:xfrm>
          <a:prstGeom prst="rect">
            <a:avLst/>
          </a:prstGeom>
        </p:spPr>
      </p:pic>
      <p:pic>
        <p:nvPicPr>
          <p:cNvPr id="191" name="picture 191"/>
          <p:cNvPicPr>
            <a:picLocks noChangeAspect="1"/>
          </p:cNvPicPr>
          <p:nvPr/>
        </p:nvPicPr>
        <p:blipFill>
          <a:blip r:embed="rId6"/>
          <a:stretch>
            <a:fillRect/>
          </a:stretch>
        </p:blipFill>
        <p:spPr>
          <a:xfrm rot="21600000">
            <a:off x="2420111" y="3457955"/>
            <a:ext cx="781811" cy="284988"/>
          </a:xfrm>
          <a:prstGeom prst="rect">
            <a:avLst/>
          </a:prstGeom>
        </p:spPr>
      </p:pic>
      <p:pic>
        <p:nvPicPr>
          <p:cNvPr id="192" name="picture 192"/>
          <p:cNvPicPr>
            <a:picLocks noChangeAspect="1"/>
          </p:cNvPicPr>
          <p:nvPr/>
        </p:nvPicPr>
        <p:blipFill>
          <a:blip r:embed="rId7"/>
          <a:stretch>
            <a:fillRect/>
          </a:stretch>
        </p:blipFill>
        <p:spPr>
          <a:xfrm rot="21600000">
            <a:off x="2400300" y="3290316"/>
            <a:ext cx="187452" cy="213359"/>
          </a:xfrm>
          <a:prstGeom prst="rect">
            <a:avLst/>
          </a:prstGeom>
        </p:spPr>
      </p:pic>
      <p:pic>
        <p:nvPicPr>
          <p:cNvPr id="193" name="picture 193"/>
          <p:cNvPicPr>
            <a:picLocks noChangeAspect="1"/>
          </p:cNvPicPr>
          <p:nvPr/>
        </p:nvPicPr>
        <p:blipFill>
          <a:blip r:embed="rId8"/>
          <a:stretch>
            <a:fillRect/>
          </a:stretch>
        </p:blipFill>
        <p:spPr>
          <a:xfrm rot="21600000">
            <a:off x="2023871" y="3430524"/>
            <a:ext cx="47244" cy="71627"/>
          </a:xfrm>
          <a:prstGeom prst="rect">
            <a:avLst/>
          </a:prstGeom>
        </p:spPr>
      </p:pic>
      <p:pic>
        <p:nvPicPr>
          <p:cNvPr id="194" name="picture 194"/>
          <p:cNvPicPr>
            <a:picLocks noChangeAspect="1"/>
          </p:cNvPicPr>
          <p:nvPr/>
        </p:nvPicPr>
        <p:blipFill>
          <a:blip r:embed="rId9"/>
          <a:stretch>
            <a:fillRect/>
          </a:stretch>
        </p:blipFill>
        <p:spPr>
          <a:xfrm rot="21600000">
            <a:off x="1606295" y="3473196"/>
            <a:ext cx="603504" cy="262127"/>
          </a:xfrm>
          <a:prstGeom prst="rect">
            <a:avLst/>
          </a:prstGeom>
        </p:spPr>
      </p:pic>
      <p:sp>
        <p:nvSpPr>
          <p:cNvPr id="195" name="rect"/>
          <p:cNvSpPr/>
          <p:nvPr/>
        </p:nvSpPr>
        <p:spPr>
          <a:xfrm>
            <a:off x="1645920" y="3502152"/>
            <a:ext cx="47243" cy="64007"/>
          </a:xfrm>
          <a:prstGeom prst="rect">
            <a:avLst/>
          </a:prstGeom>
          <a:solidFill>
            <a:srgbClr val="92D050">
              <a:alpha val="100000"/>
            </a:srgbClr>
          </a:solidFill>
          <a:ln cap="flat">
            <a:noFill/>
            <a:prstDash val="solid"/>
            <a:miter lim="0"/>
          </a:ln>
        </p:spPr>
        <p:txBody>
          <a:bodyPr rtlCol="0"/>
          <a:lstStyle/>
          <a:p>
            <a:pPr algn="ctr"/>
            <a:endParaRPr lang="zh-CN" altLang="en-US"/>
          </a:p>
        </p:txBody>
      </p:sp>
      <p:pic>
        <p:nvPicPr>
          <p:cNvPr id="196" name="picture 196"/>
          <p:cNvPicPr>
            <a:picLocks noChangeAspect="1"/>
          </p:cNvPicPr>
          <p:nvPr/>
        </p:nvPicPr>
        <p:blipFill>
          <a:blip r:embed="rId10"/>
          <a:stretch>
            <a:fillRect/>
          </a:stretch>
        </p:blipFill>
        <p:spPr>
          <a:xfrm rot="21600000">
            <a:off x="2122931" y="3753611"/>
            <a:ext cx="86868" cy="289560"/>
          </a:xfrm>
          <a:prstGeom prst="rect">
            <a:avLst/>
          </a:prstGeom>
        </p:spPr>
      </p:pic>
      <p:pic>
        <p:nvPicPr>
          <p:cNvPr id="197" name="picture 197"/>
          <p:cNvPicPr>
            <a:picLocks noChangeAspect="1"/>
          </p:cNvPicPr>
          <p:nvPr/>
        </p:nvPicPr>
        <p:blipFill>
          <a:blip r:embed="rId11"/>
          <a:stretch>
            <a:fillRect/>
          </a:stretch>
        </p:blipFill>
        <p:spPr>
          <a:xfrm rot="21600000">
            <a:off x="3294888" y="3851147"/>
            <a:ext cx="47243" cy="158496"/>
          </a:xfrm>
          <a:prstGeom prst="rect">
            <a:avLst/>
          </a:prstGeom>
        </p:spPr>
      </p:pic>
      <p:pic>
        <p:nvPicPr>
          <p:cNvPr id="198" name="picture 198"/>
          <p:cNvPicPr>
            <a:picLocks noChangeAspect="1"/>
          </p:cNvPicPr>
          <p:nvPr/>
        </p:nvPicPr>
        <p:blipFill>
          <a:blip r:embed="rId12"/>
          <a:stretch>
            <a:fillRect/>
          </a:stretch>
        </p:blipFill>
        <p:spPr>
          <a:xfrm rot="21600000">
            <a:off x="1527047" y="3430524"/>
            <a:ext cx="1815083" cy="536447"/>
          </a:xfrm>
          <a:prstGeom prst="rect">
            <a:avLst/>
          </a:prstGeom>
        </p:spPr>
      </p:pic>
      <p:sp>
        <p:nvSpPr>
          <p:cNvPr id="199" name="textbox 199"/>
          <p:cNvSpPr/>
          <p:nvPr/>
        </p:nvSpPr>
        <p:spPr>
          <a:xfrm>
            <a:off x="905281" y="2333485"/>
            <a:ext cx="9681209"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60</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120</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180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240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300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360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420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480</a:t>
            </a:r>
            <a:endParaRPr lang="en-US" altLang="en-US" sz="900" dirty="0"/>
          </a:p>
        </p:txBody>
      </p:sp>
      <p:sp>
        <p:nvSpPr>
          <p:cNvPr id="200" name="textbox 200"/>
          <p:cNvSpPr/>
          <p:nvPr/>
        </p:nvSpPr>
        <p:spPr>
          <a:xfrm>
            <a:off x="610616" y="380517"/>
            <a:ext cx="2362200" cy="382270"/>
          </a:xfrm>
          <a:prstGeom prst="rect">
            <a:avLst/>
          </a:prstGeom>
        </p:spPr>
        <p:txBody>
          <a:bodyPr vert="horz" wrap="square" lIns="0" tIns="0" rIns="0" bIns="0"/>
          <a:lstStyle/>
          <a:p>
            <a:pPr algn="l" rtl="0" eaLnBrk="0">
              <a:lnSpc>
                <a:spcPct val="95000"/>
              </a:lnSpc>
            </a:pPr>
            <a:endParaRPr lang="en-US" altLang="en-US" sz="100" dirty="0"/>
          </a:p>
          <a:p>
            <a:pPr marL="12700" algn="l" rtl="0" eaLnBrk="0">
              <a:lnSpc>
                <a:spcPct val="97000"/>
              </a:lnSpc>
            </a:pPr>
            <a:r>
              <a:rPr sz="2400" b="1" spc="0" dirty="0">
                <a:solidFill>
                  <a:srgbClr val="0B4EA2">
                    <a:alpha val="100000"/>
                  </a:srgbClr>
                </a:solidFill>
                <a:latin typeface="Arial" panose="020B0604020202020204"/>
                <a:ea typeface="Arial" panose="020B0604020202020204"/>
                <a:cs typeface="Arial" panose="020B0604020202020204"/>
              </a:rPr>
              <a:t>XBI</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调</a:t>
            </a:r>
            <a:r>
              <a:rPr sz="2400" spc="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整到了哪里</a:t>
            </a:r>
            <a:endParaRPr lang="en-US" altLang="en-US" sz="2400" dirty="0"/>
          </a:p>
        </p:txBody>
      </p:sp>
      <p:sp>
        <p:nvSpPr>
          <p:cNvPr id="202" name="path"/>
          <p:cNvSpPr/>
          <p:nvPr/>
        </p:nvSpPr>
        <p:spPr>
          <a:xfrm>
            <a:off x="9628631" y="4901183"/>
            <a:ext cx="147828" cy="228600"/>
          </a:xfrm>
          <a:custGeom>
            <a:avLst/>
            <a:gdLst/>
            <a:ahLst/>
            <a:cxnLst/>
            <a:rect l="0" t="0" r="0" b="0"/>
            <a:pathLst>
              <a:path w="232" h="360">
                <a:moveTo>
                  <a:pt x="21" y="227"/>
                </a:moveTo>
                <a:lnTo>
                  <a:pt x="55" y="338"/>
                </a:lnTo>
                <a:lnTo>
                  <a:pt x="86" y="88"/>
                </a:lnTo>
                <a:lnTo>
                  <a:pt x="117" y="21"/>
                </a:lnTo>
                <a:lnTo>
                  <a:pt x="148" y="50"/>
                </a:lnTo>
                <a:lnTo>
                  <a:pt x="180" y="60"/>
                </a:lnTo>
                <a:lnTo>
                  <a:pt x="211" y="158"/>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03" name="path"/>
          <p:cNvSpPr/>
          <p:nvPr/>
        </p:nvSpPr>
        <p:spPr>
          <a:xfrm>
            <a:off x="9272015" y="4927092"/>
            <a:ext cx="304800" cy="216407"/>
          </a:xfrm>
          <a:custGeom>
            <a:avLst/>
            <a:gdLst/>
            <a:ahLst/>
            <a:cxnLst/>
            <a:rect l="0" t="0" r="0" b="0"/>
            <a:pathLst>
              <a:path w="480" h="340">
                <a:moveTo>
                  <a:pt x="21" y="177"/>
                </a:moveTo>
                <a:lnTo>
                  <a:pt x="52" y="271"/>
                </a:lnTo>
                <a:lnTo>
                  <a:pt x="84" y="151"/>
                </a:lnTo>
                <a:moveTo>
                  <a:pt x="115" y="134"/>
                </a:moveTo>
                <a:lnTo>
                  <a:pt x="146" y="302"/>
                </a:lnTo>
                <a:moveTo>
                  <a:pt x="177" y="319"/>
                </a:moveTo>
                <a:lnTo>
                  <a:pt x="208" y="230"/>
                </a:lnTo>
                <a:moveTo>
                  <a:pt x="240" y="244"/>
                </a:moveTo>
                <a:lnTo>
                  <a:pt x="271" y="156"/>
                </a:lnTo>
                <a:moveTo>
                  <a:pt x="333" y="141"/>
                </a:moveTo>
                <a:lnTo>
                  <a:pt x="364" y="21"/>
                </a:lnTo>
                <a:lnTo>
                  <a:pt x="396" y="88"/>
                </a:lnTo>
                <a:moveTo>
                  <a:pt x="427" y="62"/>
                </a:moveTo>
                <a:lnTo>
                  <a:pt x="458" y="129"/>
                </a:lnTo>
              </a:path>
            </a:pathLst>
          </a:custGeom>
          <a:noFill/>
          <a:ln w="27431" cap="rnd">
            <a:solidFill>
              <a:srgbClr val="92D050">
                <a:alpha val="100000"/>
              </a:srgbClr>
            </a:solidFill>
            <a:prstDash val="solid"/>
            <a:round/>
          </a:ln>
        </p:spPr>
        <p:txBody>
          <a:bodyPr rtlCol="0"/>
          <a:lstStyle/>
          <a:p>
            <a:pPr algn="ctr"/>
            <a:endParaRPr lang="zh-CN" altLang="en-US"/>
          </a:p>
        </p:txBody>
      </p:sp>
      <p:grpSp>
        <p:nvGrpSpPr>
          <p:cNvPr id="20" name="group 20"/>
          <p:cNvGrpSpPr/>
          <p:nvPr/>
        </p:nvGrpSpPr>
        <p:grpSpPr>
          <a:xfrm rot="21600000">
            <a:off x="9054083" y="4907279"/>
            <a:ext cx="1496568" cy="256032"/>
            <a:chOff x="0" y="0"/>
            <a:chExt cx="1496568" cy="256032"/>
          </a:xfrm>
        </p:grpSpPr>
        <p:sp>
          <p:nvSpPr>
            <p:cNvPr id="204" name="path"/>
            <p:cNvSpPr/>
            <p:nvPr/>
          </p:nvSpPr>
          <p:spPr>
            <a:xfrm>
              <a:off x="0" y="3048"/>
              <a:ext cx="1496568" cy="234696"/>
            </a:xfrm>
            <a:custGeom>
              <a:avLst/>
              <a:gdLst/>
              <a:ahLst/>
              <a:cxnLst/>
              <a:rect l="0" t="0" r="0" b="0"/>
              <a:pathLst>
                <a:path w="2356" h="369">
                  <a:moveTo>
                    <a:pt x="21" y="242"/>
                  </a:moveTo>
                  <a:lnTo>
                    <a:pt x="52" y="288"/>
                  </a:lnTo>
                  <a:lnTo>
                    <a:pt x="84" y="348"/>
                  </a:lnTo>
                  <a:moveTo>
                    <a:pt x="208" y="254"/>
                  </a:moveTo>
                  <a:lnTo>
                    <a:pt x="240" y="235"/>
                  </a:lnTo>
                  <a:moveTo>
                    <a:pt x="271" y="304"/>
                  </a:moveTo>
                  <a:lnTo>
                    <a:pt x="302" y="280"/>
                  </a:lnTo>
                  <a:lnTo>
                    <a:pt x="333" y="261"/>
                  </a:lnTo>
                  <a:lnTo>
                    <a:pt x="364" y="203"/>
                  </a:lnTo>
                  <a:moveTo>
                    <a:pt x="427" y="177"/>
                  </a:moveTo>
                  <a:lnTo>
                    <a:pt x="458" y="160"/>
                  </a:lnTo>
                  <a:moveTo>
                    <a:pt x="489" y="328"/>
                  </a:moveTo>
                  <a:lnTo>
                    <a:pt x="520" y="345"/>
                  </a:lnTo>
                  <a:moveTo>
                    <a:pt x="552" y="256"/>
                  </a:moveTo>
                  <a:lnTo>
                    <a:pt x="583" y="271"/>
                  </a:lnTo>
                  <a:moveTo>
                    <a:pt x="614" y="182"/>
                  </a:moveTo>
                  <a:lnTo>
                    <a:pt x="645" y="124"/>
                  </a:lnTo>
                  <a:lnTo>
                    <a:pt x="676" y="168"/>
                  </a:lnTo>
                  <a:moveTo>
                    <a:pt x="739" y="115"/>
                  </a:moveTo>
                  <a:lnTo>
                    <a:pt x="770" y="88"/>
                  </a:lnTo>
                  <a:moveTo>
                    <a:pt x="801" y="156"/>
                  </a:moveTo>
                  <a:lnTo>
                    <a:pt x="832" y="180"/>
                  </a:lnTo>
                  <a:lnTo>
                    <a:pt x="864" y="208"/>
                  </a:lnTo>
                  <a:lnTo>
                    <a:pt x="895" y="244"/>
                  </a:lnTo>
                  <a:lnTo>
                    <a:pt x="926" y="213"/>
                  </a:lnTo>
                  <a:moveTo>
                    <a:pt x="1116" y="143"/>
                  </a:moveTo>
                  <a:lnTo>
                    <a:pt x="1147" y="184"/>
                  </a:lnTo>
                  <a:lnTo>
                    <a:pt x="1178" y="163"/>
                  </a:lnTo>
                  <a:lnTo>
                    <a:pt x="1209" y="211"/>
                  </a:lnTo>
                  <a:lnTo>
                    <a:pt x="1240" y="165"/>
                  </a:lnTo>
                  <a:lnTo>
                    <a:pt x="1272" y="165"/>
                  </a:lnTo>
                  <a:lnTo>
                    <a:pt x="1303" y="165"/>
                  </a:lnTo>
                  <a:lnTo>
                    <a:pt x="1334" y="163"/>
                  </a:lnTo>
                  <a:lnTo>
                    <a:pt x="1365" y="220"/>
                  </a:lnTo>
                  <a:lnTo>
                    <a:pt x="1396" y="208"/>
                  </a:lnTo>
                  <a:moveTo>
                    <a:pt x="1428" y="55"/>
                  </a:moveTo>
                  <a:lnTo>
                    <a:pt x="1459" y="76"/>
                  </a:lnTo>
                  <a:moveTo>
                    <a:pt x="1552" y="182"/>
                  </a:moveTo>
                  <a:lnTo>
                    <a:pt x="1584" y="160"/>
                  </a:lnTo>
                  <a:lnTo>
                    <a:pt x="1615" y="139"/>
                  </a:lnTo>
                  <a:moveTo>
                    <a:pt x="1677" y="141"/>
                  </a:moveTo>
                  <a:lnTo>
                    <a:pt x="1708" y="88"/>
                  </a:lnTo>
                  <a:lnTo>
                    <a:pt x="1740" y="76"/>
                  </a:lnTo>
                  <a:moveTo>
                    <a:pt x="1771" y="177"/>
                  </a:moveTo>
                  <a:lnTo>
                    <a:pt x="1802" y="165"/>
                  </a:lnTo>
                  <a:moveTo>
                    <a:pt x="1833" y="235"/>
                  </a:moveTo>
                  <a:lnTo>
                    <a:pt x="1864" y="175"/>
                  </a:lnTo>
                  <a:moveTo>
                    <a:pt x="1896" y="98"/>
                  </a:moveTo>
                  <a:lnTo>
                    <a:pt x="1927" y="88"/>
                  </a:lnTo>
                  <a:moveTo>
                    <a:pt x="1960" y="170"/>
                  </a:moveTo>
                  <a:lnTo>
                    <a:pt x="1992" y="170"/>
                  </a:lnTo>
                  <a:moveTo>
                    <a:pt x="2023" y="268"/>
                  </a:moveTo>
                  <a:lnTo>
                    <a:pt x="2054" y="256"/>
                  </a:lnTo>
                  <a:moveTo>
                    <a:pt x="2085" y="110"/>
                  </a:moveTo>
                  <a:lnTo>
                    <a:pt x="2116" y="81"/>
                  </a:lnTo>
                  <a:lnTo>
                    <a:pt x="2148" y="141"/>
                  </a:lnTo>
                  <a:moveTo>
                    <a:pt x="2179" y="69"/>
                  </a:moveTo>
                  <a:lnTo>
                    <a:pt x="2210" y="100"/>
                  </a:lnTo>
                  <a:lnTo>
                    <a:pt x="2241" y="74"/>
                  </a:lnTo>
                  <a:moveTo>
                    <a:pt x="2304" y="55"/>
                  </a:moveTo>
                  <a:lnTo>
                    <a:pt x="233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05" name="path"/>
            <p:cNvSpPr/>
            <p:nvPr/>
          </p:nvSpPr>
          <p:spPr>
            <a:xfrm>
              <a:off x="118871" y="0"/>
              <a:ext cx="544068" cy="256032"/>
            </a:xfrm>
            <a:custGeom>
              <a:avLst/>
              <a:gdLst/>
              <a:ahLst/>
              <a:cxnLst/>
              <a:rect l="0" t="0" r="0" b="0"/>
              <a:pathLst>
                <a:path w="856" h="403">
                  <a:moveTo>
                    <a:pt x="21" y="60"/>
                  </a:moveTo>
                  <a:lnTo>
                    <a:pt x="52" y="31"/>
                  </a:lnTo>
                  <a:moveTo>
                    <a:pt x="115" y="21"/>
                  </a:moveTo>
                  <a:lnTo>
                    <a:pt x="146" y="21"/>
                  </a:lnTo>
                  <a:lnTo>
                    <a:pt x="177" y="55"/>
                  </a:lnTo>
                  <a:moveTo>
                    <a:pt x="208" y="117"/>
                  </a:moveTo>
                  <a:lnTo>
                    <a:pt x="240" y="168"/>
                  </a:lnTo>
                  <a:lnTo>
                    <a:pt x="271" y="115"/>
                  </a:lnTo>
                  <a:lnTo>
                    <a:pt x="302" y="62"/>
                  </a:lnTo>
                  <a:lnTo>
                    <a:pt x="333" y="86"/>
                  </a:lnTo>
                  <a:lnTo>
                    <a:pt x="364" y="76"/>
                  </a:lnTo>
                  <a:lnTo>
                    <a:pt x="396" y="84"/>
                  </a:lnTo>
                  <a:lnTo>
                    <a:pt x="427" y="163"/>
                  </a:lnTo>
                  <a:lnTo>
                    <a:pt x="458" y="240"/>
                  </a:lnTo>
                  <a:lnTo>
                    <a:pt x="489" y="247"/>
                  </a:lnTo>
                  <a:lnTo>
                    <a:pt x="520" y="292"/>
                  </a:lnTo>
                  <a:lnTo>
                    <a:pt x="552" y="333"/>
                  </a:lnTo>
                  <a:lnTo>
                    <a:pt x="583" y="297"/>
                  </a:lnTo>
                  <a:lnTo>
                    <a:pt x="614" y="192"/>
                  </a:lnTo>
                  <a:lnTo>
                    <a:pt x="645" y="206"/>
                  </a:lnTo>
                  <a:lnTo>
                    <a:pt x="676" y="211"/>
                  </a:lnTo>
                  <a:lnTo>
                    <a:pt x="708" y="321"/>
                  </a:lnTo>
                  <a:lnTo>
                    <a:pt x="739" y="240"/>
                  </a:lnTo>
                  <a:lnTo>
                    <a:pt x="772" y="309"/>
                  </a:lnTo>
                  <a:lnTo>
                    <a:pt x="804" y="336"/>
                  </a:lnTo>
                  <a:lnTo>
                    <a:pt x="835" y="381"/>
                  </a:lnTo>
                </a:path>
              </a:pathLst>
            </a:custGeom>
            <a:noFill/>
            <a:ln w="27431" cap="rnd">
              <a:solidFill>
                <a:srgbClr val="8064A2">
                  <a:alpha val="100000"/>
                </a:srgbClr>
              </a:solidFill>
              <a:prstDash val="solid"/>
              <a:round/>
            </a:ln>
          </p:spPr>
          <p:txBody>
            <a:bodyPr rtlCol="0"/>
            <a:lstStyle/>
            <a:p>
              <a:pPr algn="ctr"/>
              <a:endParaRPr lang="zh-CN" altLang="en-US"/>
            </a:p>
          </p:txBody>
        </p:sp>
      </p:grpSp>
      <p:sp>
        <p:nvSpPr>
          <p:cNvPr id="206" name="path"/>
          <p:cNvSpPr/>
          <p:nvPr/>
        </p:nvSpPr>
        <p:spPr>
          <a:xfrm>
            <a:off x="935736" y="2522220"/>
            <a:ext cx="10544556" cy="9143"/>
          </a:xfrm>
          <a:custGeom>
            <a:avLst/>
            <a:gdLst/>
            <a:ahLst/>
            <a:cxnLst/>
            <a:rect l="0" t="0" r="0" b="0"/>
            <a:pathLst>
              <a:path w="16605" h="14">
                <a:moveTo>
                  <a:pt x="0" y="7"/>
                </a:moveTo>
                <a:lnTo>
                  <a:pt x="1660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207" name="path"/>
          <p:cNvSpPr/>
          <p:nvPr/>
        </p:nvSpPr>
        <p:spPr>
          <a:xfrm>
            <a:off x="931163" y="2493264"/>
            <a:ext cx="9540239" cy="33527"/>
          </a:xfrm>
          <a:custGeom>
            <a:avLst/>
            <a:gdLst/>
            <a:ahLst/>
            <a:cxnLst/>
            <a:rect l="0" t="0" r="0" b="0"/>
            <a:pathLst>
              <a:path w="15023" h="52">
                <a:moveTo>
                  <a:pt x="7" y="0"/>
                </a:moveTo>
                <a:lnTo>
                  <a:pt x="7" y="52"/>
                </a:lnTo>
                <a:moveTo>
                  <a:pt x="1881" y="0"/>
                </a:moveTo>
                <a:lnTo>
                  <a:pt x="1881" y="52"/>
                </a:lnTo>
                <a:moveTo>
                  <a:pt x="3758" y="0"/>
                </a:moveTo>
                <a:lnTo>
                  <a:pt x="3758" y="52"/>
                </a:lnTo>
                <a:moveTo>
                  <a:pt x="5635" y="0"/>
                </a:moveTo>
                <a:lnTo>
                  <a:pt x="5635" y="52"/>
                </a:lnTo>
                <a:moveTo>
                  <a:pt x="7511" y="0"/>
                </a:moveTo>
                <a:lnTo>
                  <a:pt x="7511" y="52"/>
                </a:lnTo>
                <a:moveTo>
                  <a:pt x="9388" y="0"/>
                </a:moveTo>
                <a:lnTo>
                  <a:pt x="9388" y="52"/>
                </a:lnTo>
                <a:moveTo>
                  <a:pt x="11265" y="0"/>
                </a:moveTo>
                <a:lnTo>
                  <a:pt x="11265" y="52"/>
                </a:lnTo>
                <a:moveTo>
                  <a:pt x="13140" y="0"/>
                </a:moveTo>
                <a:lnTo>
                  <a:pt x="13140" y="52"/>
                </a:lnTo>
                <a:moveTo>
                  <a:pt x="15016" y="0"/>
                </a:moveTo>
                <a:lnTo>
                  <a:pt x="15016" y="52"/>
                </a:lnTo>
              </a:path>
            </a:pathLst>
          </a:custGeom>
          <a:noFill/>
          <a:ln w="9143" cap="flat">
            <a:solidFill>
              <a:srgbClr val="000000">
                <a:alpha val="100000"/>
              </a:srgbClr>
            </a:solidFill>
            <a:prstDash val="solid"/>
            <a:round/>
          </a:ln>
        </p:spPr>
        <p:txBody>
          <a:bodyPr rtlCol="0"/>
          <a:lstStyle/>
          <a:p>
            <a:pPr algn="ctr"/>
            <a:endParaRPr lang="zh-CN" altLang="en-US"/>
          </a:p>
        </p:txBody>
      </p:sp>
      <p:pic>
        <p:nvPicPr>
          <p:cNvPr id="208" name="picture 208"/>
          <p:cNvPicPr>
            <a:picLocks noChangeAspect="1"/>
          </p:cNvPicPr>
          <p:nvPr/>
        </p:nvPicPr>
        <p:blipFill>
          <a:blip r:embed="rId13"/>
          <a:stretch>
            <a:fillRect/>
          </a:stretch>
        </p:blipFill>
        <p:spPr>
          <a:xfrm rot="21600000">
            <a:off x="4882896" y="3906011"/>
            <a:ext cx="662939" cy="475488"/>
          </a:xfrm>
          <a:prstGeom prst="rect">
            <a:avLst/>
          </a:prstGeom>
        </p:spPr>
      </p:pic>
      <p:pic>
        <p:nvPicPr>
          <p:cNvPr id="209" name="picture 209"/>
          <p:cNvPicPr>
            <a:picLocks noChangeAspect="1"/>
          </p:cNvPicPr>
          <p:nvPr/>
        </p:nvPicPr>
        <p:blipFill>
          <a:blip r:embed="rId14"/>
          <a:stretch>
            <a:fillRect/>
          </a:stretch>
        </p:blipFill>
        <p:spPr>
          <a:xfrm rot="21600000">
            <a:off x="3314700" y="3982211"/>
            <a:ext cx="146303" cy="391667"/>
          </a:xfrm>
          <a:prstGeom prst="rect">
            <a:avLst/>
          </a:prstGeom>
        </p:spPr>
      </p:pic>
      <p:pic>
        <p:nvPicPr>
          <p:cNvPr id="210" name="picture 210"/>
          <p:cNvPicPr>
            <a:picLocks noChangeAspect="1"/>
          </p:cNvPicPr>
          <p:nvPr/>
        </p:nvPicPr>
        <p:blipFill>
          <a:blip r:embed="rId15"/>
          <a:stretch>
            <a:fillRect/>
          </a:stretch>
        </p:blipFill>
        <p:spPr>
          <a:xfrm rot="21600000">
            <a:off x="3314700" y="3909059"/>
            <a:ext cx="603503" cy="507492"/>
          </a:xfrm>
          <a:prstGeom prst="rect">
            <a:avLst/>
          </a:prstGeom>
        </p:spPr>
      </p:pic>
      <p:sp>
        <p:nvSpPr>
          <p:cNvPr id="211" name="path"/>
          <p:cNvSpPr/>
          <p:nvPr/>
        </p:nvSpPr>
        <p:spPr>
          <a:xfrm>
            <a:off x="5518404" y="4354067"/>
            <a:ext cx="643127" cy="472440"/>
          </a:xfrm>
          <a:custGeom>
            <a:avLst/>
            <a:gdLst/>
            <a:ahLst/>
            <a:cxnLst/>
            <a:rect l="0" t="0" r="0" b="0"/>
            <a:pathLst>
              <a:path w="1012" h="744">
                <a:moveTo>
                  <a:pt x="21" y="21"/>
                </a:moveTo>
                <a:lnTo>
                  <a:pt x="52" y="115"/>
                </a:lnTo>
                <a:lnTo>
                  <a:pt x="83" y="108"/>
                </a:lnTo>
                <a:lnTo>
                  <a:pt x="115" y="76"/>
                </a:lnTo>
                <a:lnTo>
                  <a:pt x="146" y="216"/>
                </a:lnTo>
                <a:lnTo>
                  <a:pt x="177" y="319"/>
                </a:lnTo>
                <a:lnTo>
                  <a:pt x="208" y="220"/>
                </a:lnTo>
                <a:lnTo>
                  <a:pt x="239" y="470"/>
                </a:lnTo>
                <a:lnTo>
                  <a:pt x="271" y="513"/>
                </a:lnTo>
                <a:lnTo>
                  <a:pt x="302" y="578"/>
                </a:lnTo>
                <a:lnTo>
                  <a:pt x="333" y="660"/>
                </a:lnTo>
                <a:lnTo>
                  <a:pt x="364" y="573"/>
                </a:lnTo>
                <a:lnTo>
                  <a:pt x="395" y="602"/>
                </a:lnTo>
                <a:lnTo>
                  <a:pt x="429" y="679"/>
                </a:lnTo>
                <a:moveTo>
                  <a:pt x="491" y="722"/>
                </a:moveTo>
                <a:lnTo>
                  <a:pt x="523" y="516"/>
                </a:lnTo>
                <a:lnTo>
                  <a:pt x="554" y="453"/>
                </a:lnTo>
                <a:lnTo>
                  <a:pt x="585" y="583"/>
                </a:lnTo>
                <a:lnTo>
                  <a:pt x="616" y="684"/>
                </a:lnTo>
                <a:lnTo>
                  <a:pt x="647" y="628"/>
                </a:lnTo>
                <a:lnTo>
                  <a:pt x="679" y="525"/>
                </a:lnTo>
                <a:lnTo>
                  <a:pt x="710" y="537"/>
                </a:lnTo>
                <a:lnTo>
                  <a:pt x="741" y="355"/>
                </a:lnTo>
                <a:lnTo>
                  <a:pt x="772" y="477"/>
                </a:lnTo>
                <a:lnTo>
                  <a:pt x="803" y="520"/>
                </a:lnTo>
                <a:lnTo>
                  <a:pt x="835" y="585"/>
                </a:lnTo>
                <a:lnTo>
                  <a:pt x="866" y="424"/>
                </a:lnTo>
                <a:lnTo>
                  <a:pt x="897" y="465"/>
                </a:lnTo>
                <a:lnTo>
                  <a:pt x="928" y="636"/>
                </a:lnTo>
                <a:lnTo>
                  <a:pt x="959" y="686"/>
                </a:lnTo>
                <a:lnTo>
                  <a:pt x="991" y="717"/>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12" name="path"/>
          <p:cNvSpPr/>
          <p:nvPr/>
        </p:nvSpPr>
        <p:spPr>
          <a:xfrm>
            <a:off x="10840211" y="4846319"/>
            <a:ext cx="643128" cy="393192"/>
          </a:xfrm>
          <a:custGeom>
            <a:avLst/>
            <a:gdLst/>
            <a:ahLst/>
            <a:cxnLst/>
            <a:rect l="0" t="0" r="0" b="0"/>
            <a:pathLst>
              <a:path w="1012" h="619">
                <a:moveTo>
                  <a:pt x="21" y="50"/>
                </a:moveTo>
                <a:lnTo>
                  <a:pt x="52" y="72"/>
                </a:lnTo>
                <a:lnTo>
                  <a:pt x="84" y="74"/>
                </a:lnTo>
                <a:lnTo>
                  <a:pt x="115" y="60"/>
                </a:lnTo>
                <a:lnTo>
                  <a:pt x="146" y="52"/>
                </a:lnTo>
                <a:lnTo>
                  <a:pt x="180" y="105"/>
                </a:lnTo>
                <a:lnTo>
                  <a:pt x="211" y="21"/>
                </a:lnTo>
                <a:moveTo>
                  <a:pt x="242" y="21"/>
                </a:moveTo>
                <a:lnTo>
                  <a:pt x="273" y="192"/>
                </a:lnTo>
                <a:lnTo>
                  <a:pt x="304" y="153"/>
                </a:lnTo>
                <a:lnTo>
                  <a:pt x="336" y="160"/>
                </a:lnTo>
                <a:lnTo>
                  <a:pt x="367" y="244"/>
                </a:lnTo>
                <a:lnTo>
                  <a:pt x="398" y="218"/>
                </a:lnTo>
                <a:lnTo>
                  <a:pt x="429" y="187"/>
                </a:lnTo>
                <a:lnTo>
                  <a:pt x="460" y="177"/>
                </a:lnTo>
                <a:lnTo>
                  <a:pt x="492" y="206"/>
                </a:lnTo>
                <a:lnTo>
                  <a:pt x="523" y="156"/>
                </a:lnTo>
                <a:lnTo>
                  <a:pt x="554" y="216"/>
                </a:lnTo>
                <a:lnTo>
                  <a:pt x="585" y="220"/>
                </a:lnTo>
                <a:lnTo>
                  <a:pt x="616" y="256"/>
                </a:lnTo>
                <a:lnTo>
                  <a:pt x="648" y="360"/>
                </a:lnTo>
                <a:lnTo>
                  <a:pt x="679" y="489"/>
                </a:lnTo>
                <a:lnTo>
                  <a:pt x="710" y="398"/>
                </a:lnTo>
                <a:lnTo>
                  <a:pt x="741" y="348"/>
                </a:lnTo>
                <a:lnTo>
                  <a:pt x="772" y="388"/>
                </a:lnTo>
                <a:lnTo>
                  <a:pt x="804" y="381"/>
                </a:lnTo>
                <a:lnTo>
                  <a:pt x="835" y="456"/>
                </a:lnTo>
                <a:lnTo>
                  <a:pt x="866" y="444"/>
                </a:lnTo>
                <a:lnTo>
                  <a:pt x="897" y="475"/>
                </a:lnTo>
                <a:lnTo>
                  <a:pt x="928" y="597"/>
                </a:lnTo>
                <a:lnTo>
                  <a:pt x="960" y="571"/>
                </a:lnTo>
                <a:lnTo>
                  <a:pt x="991" y="552"/>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13" name="picture 213"/>
          <p:cNvPicPr>
            <a:picLocks noChangeAspect="1"/>
          </p:cNvPicPr>
          <p:nvPr/>
        </p:nvPicPr>
        <p:blipFill>
          <a:blip r:embed="rId16"/>
          <a:stretch>
            <a:fillRect/>
          </a:stretch>
        </p:blipFill>
        <p:spPr>
          <a:xfrm rot="21600000">
            <a:off x="1606295" y="3406140"/>
            <a:ext cx="86867" cy="44195"/>
          </a:xfrm>
          <a:prstGeom prst="rect">
            <a:avLst/>
          </a:prstGeom>
        </p:spPr>
      </p:pic>
      <p:pic>
        <p:nvPicPr>
          <p:cNvPr id="214" name="picture 214"/>
          <p:cNvPicPr>
            <a:picLocks noChangeAspect="1"/>
          </p:cNvPicPr>
          <p:nvPr/>
        </p:nvPicPr>
        <p:blipFill>
          <a:blip r:embed="rId17"/>
          <a:stretch>
            <a:fillRect/>
          </a:stretch>
        </p:blipFill>
        <p:spPr>
          <a:xfrm rot="21600000">
            <a:off x="1208531" y="2990088"/>
            <a:ext cx="227076" cy="484631"/>
          </a:xfrm>
          <a:prstGeom prst="rect">
            <a:avLst/>
          </a:prstGeom>
        </p:spPr>
      </p:pic>
      <p:pic>
        <p:nvPicPr>
          <p:cNvPr id="215" name="picture 215"/>
          <p:cNvPicPr>
            <a:picLocks noChangeAspect="1"/>
          </p:cNvPicPr>
          <p:nvPr/>
        </p:nvPicPr>
        <p:blipFill>
          <a:blip r:embed="rId18"/>
          <a:stretch>
            <a:fillRect/>
          </a:stretch>
        </p:blipFill>
        <p:spPr>
          <a:xfrm rot="21600000">
            <a:off x="1467611" y="3407664"/>
            <a:ext cx="47244" cy="213360"/>
          </a:xfrm>
          <a:prstGeom prst="rect">
            <a:avLst/>
          </a:prstGeom>
        </p:spPr>
      </p:pic>
      <p:pic>
        <p:nvPicPr>
          <p:cNvPr id="216" name="picture 216"/>
          <p:cNvPicPr>
            <a:picLocks noChangeAspect="1"/>
          </p:cNvPicPr>
          <p:nvPr/>
        </p:nvPicPr>
        <p:blipFill>
          <a:blip r:embed="rId19"/>
          <a:stretch>
            <a:fillRect/>
          </a:stretch>
        </p:blipFill>
        <p:spPr>
          <a:xfrm rot="21600000">
            <a:off x="1348739" y="3203448"/>
            <a:ext cx="205740" cy="286511"/>
          </a:xfrm>
          <a:prstGeom prst="rect">
            <a:avLst/>
          </a:prstGeom>
        </p:spPr>
      </p:pic>
      <p:pic>
        <p:nvPicPr>
          <p:cNvPr id="217" name="picture 217"/>
          <p:cNvPicPr>
            <a:picLocks noChangeAspect="1"/>
          </p:cNvPicPr>
          <p:nvPr/>
        </p:nvPicPr>
        <p:blipFill>
          <a:blip r:embed="rId20"/>
          <a:stretch>
            <a:fillRect/>
          </a:stretch>
        </p:blipFill>
        <p:spPr>
          <a:xfrm rot="21600000">
            <a:off x="1368552" y="3215640"/>
            <a:ext cx="67055" cy="60959"/>
          </a:xfrm>
          <a:prstGeom prst="rect">
            <a:avLst/>
          </a:prstGeom>
        </p:spPr>
      </p:pic>
      <p:sp>
        <p:nvSpPr>
          <p:cNvPr id="218" name="rect"/>
          <p:cNvSpPr/>
          <p:nvPr/>
        </p:nvSpPr>
        <p:spPr>
          <a:xfrm>
            <a:off x="1269491" y="3113532"/>
            <a:ext cx="47244" cy="57911"/>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219" name="rect"/>
          <p:cNvSpPr/>
          <p:nvPr/>
        </p:nvSpPr>
        <p:spPr>
          <a:xfrm>
            <a:off x="1328927" y="3383280"/>
            <a:ext cx="47244" cy="35051"/>
          </a:xfrm>
          <a:prstGeom prst="rect">
            <a:avLst/>
          </a:prstGeom>
          <a:solidFill>
            <a:srgbClr val="92D050">
              <a:alpha val="100000"/>
            </a:srgbClr>
          </a:solidFill>
          <a:ln cap="flat">
            <a:noFill/>
            <a:prstDash val="solid"/>
            <a:miter lim="0"/>
          </a:ln>
        </p:spPr>
        <p:txBody>
          <a:bodyPr rtlCol="0"/>
          <a:lstStyle/>
          <a:p>
            <a:pPr algn="ctr"/>
            <a:endParaRPr lang="zh-CN" altLang="en-US"/>
          </a:p>
        </p:txBody>
      </p:sp>
      <p:pic>
        <p:nvPicPr>
          <p:cNvPr id="220" name="picture 220"/>
          <p:cNvPicPr>
            <a:picLocks noChangeAspect="1"/>
          </p:cNvPicPr>
          <p:nvPr/>
        </p:nvPicPr>
        <p:blipFill>
          <a:blip r:embed="rId21"/>
          <a:stretch>
            <a:fillRect/>
          </a:stretch>
        </p:blipFill>
        <p:spPr>
          <a:xfrm rot="21600000">
            <a:off x="1309115" y="2959608"/>
            <a:ext cx="403860" cy="539495"/>
          </a:xfrm>
          <a:prstGeom prst="rect">
            <a:avLst/>
          </a:prstGeom>
        </p:spPr>
      </p:pic>
      <p:sp>
        <p:nvSpPr>
          <p:cNvPr id="221" name="rect"/>
          <p:cNvSpPr/>
          <p:nvPr/>
        </p:nvSpPr>
        <p:spPr>
          <a:xfrm>
            <a:off x="931163" y="2526791"/>
            <a:ext cx="9144" cy="3724655"/>
          </a:xfrm>
          <a:prstGeom prst="rect">
            <a:avLst/>
          </a:prstGeom>
          <a:solidFill>
            <a:srgbClr val="000000">
              <a:alpha val="100000"/>
            </a:srgbClr>
          </a:solidFill>
          <a:ln cap="flat">
            <a:noFill/>
            <a:prstDash val="solid"/>
            <a:miter lim="0"/>
          </a:ln>
        </p:spPr>
        <p:txBody>
          <a:bodyPr rtlCol="0"/>
          <a:lstStyle/>
          <a:p>
            <a:pPr algn="ctr"/>
            <a:endParaRPr lang="zh-CN" altLang="en-US"/>
          </a:p>
        </p:txBody>
      </p:sp>
      <p:pic>
        <p:nvPicPr>
          <p:cNvPr id="222" name="picture 222"/>
          <p:cNvPicPr>
            <a:picLocks noChangeAspect="1"/>
          </p:cNvPicPr>
          <p:nvPr/>
        </p:nvPicPr>
        <p:blipFill>
          <a:blip r:embed="rId22"/>
          <a:stretch>
            <a:fillRect/>
          </a:stretch>
        </p:blipFill>
        <p:spPr>
          <a:xfrm rot="21600000">
            <a:off x="934211" y="2526792"/>
            <a:ext cx="382524" cy="490727"/>
          </a:xfrm>
          <a:prstGeom prst="rect">
            <a:avLst/>
          </a:prstGeom>
        </p:spPr>
      </p:pic>
      <p:sp>
        <p:nvSpPr>
          <p:cNvPr id="223" name="path"/>
          <p:cNvSpPr/>
          <p:nvPr/>
        </p:nvSpPr>
        <p:spPr>
          <a:xfrm>
            <a:off x="8775191" y="4814316"/>
            <a:ext cx="464821" cy="373379"/>
          </a:xfrm>
          <a:custGeom>
            <a:avLst/>
            <a:gdLst/>
            <a:ahLst/>
            <a:cxnLst/>
            <a:rect l="0" t="0" r="0" b="0"/>
            <a:pathLst>
              <a:path w="732" h="587">
                <a:moveTo>
                  <a:pt x="21" y="201"/>
                </a:moveTo>
                <a:lnTo>
                  <a:pt x="52" y="124"/>
                </a:lnTo>
                <a:lnTo>
                  <a:pt x="84" y="201"/>
                </a:lnTo>
                <a:moveTo>
                  <a:pt x="115" y="201"/>
                </a:moveTo>
                <a:lnTo>
                  <a:pt x="146" y="302"/>
                </a:lnTo>
                <a:lnTo>
                  <a:pt x="177" y="155"/>
                </a:lnTo>
                <a:moveTo>
                  <a:pt x="177" y="155"/>
                </a:moveTo>
                <a:lnTo>
                  <a:pt x="208" y="45"/>
                </a:lnTo>
                <a:moveTo>
                  <a:pt x="240" y="21"/>
                </a:moveTo>
                <a:lnTo>
                  <a:pt x="271" y="184"/>
                </a:lnTo>
                <a:moveTo>
                  <a:pt x="333" y="95"/>
                </a:moveTo>
                <a:lnTo>
                  <a:pt x="367" y="220"/>
                </a:lnTo>
                <a:moveTo>
                  <a:pt x="429" y="273"/>
                </a:moveTo>
                <a:lnTo>
                  <a:pt x="460" y="393"/>
                </a:lnTo>
                <a:moveTo>
                  <a:pt x="523" y="499"/>
                </a:moveTo>
                <a:lnTo>
                  <a:pt x="554" y="566"/>
                </a:lnTo>
                <a:lnTo>
                  <a:pt x="585" y="475"/>
                </a:lnTo>
                <a:lnTo>
                  <a:pt x="616" y="307"/>
                </a:lnTo>
                <a:lnTo>
                  <a:pt x="648" y="405"/>
                </a:lnTo>
                <a:moveTo>
                  <a:pt x="679" y="386"/>
                </a:moveTo>
                <a:lnTo>
                  <a:pt x="710" y="455"/>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25" name="path"/>
          <p:cNvSpPr/>
          <p:nvPr/>
        </p:nvSpPr>
        <p:spPr>
          <a:xfrm>
            <a:off x="6352032" y="4597907"/>
            <a:ext cx="544068" cy="292608"/>
          </a:xfrm>
          <a:custGeom>
            <a:avLst/>
            <a:gdLst/>
            <a:ahLst/>
            <a:cxnLst/>
            <a:rect l="0" t="0" r="0" b="0"/>
            <a:pathLst>
              <a:path w="856" h="460">
                <a:moveTo>
                  <a:pt x="21" y="343"/>
                </a:moveTo>
                <a:lnTo>
                  <a:pt x="52" y="362"/>
                </a:lnTo>
                <a:moveTo>
                  <a:pt x="179" y="439"/>
                </a:moveTo>
                <a:lnTo>
                  <a:pt x="211" y="295"/>
                </a:lnTo>
                <a:lnTo>
                  <a:pt x="242" y="187"/>
                </a:lnTo>
                <a:lnTo>
                  <a:pt x="273" y="319"/>
                </a:lnTo>
                <a:lnTo>
                  <a:pt x="304" y="184"/>
                </a:lnTo>
                <a:lnTo>
                  <a:pt x="335" y="283"/>
                </a:lnTo>
                <a:lnTo>
                  <a:pt x="367" y="204"/>
                </a:lnTo>
                <a:lnTo>
                  <a:pt x="398" y="292"/>
                </a:lnTo>
                <a:lnTo>
                  <a:pt x="429" y="290"/>
                </a:lnTo>
                <a:lnTo>
                  <a:pt x="460" y="127"/>
                </a:lnTo>
                <a:lnTo>
                  <a:pt x="491" y="249"/>
                </a:lnTo>
                <a:lnTo>
                  <a:pt x="523" y="283"/>
                </a:lnTo>
                <a:lnTo>
                  <a:pt x="554" y="139"/>
                </a:lnTo>
                <a:lnTo>
                  <a:pt x="585" y="21"/>
                </a:lnTo>
                <a:lnTo>
                  <a:pt x="616" y="141"/>
                </a:lnTo>
                <a:lnTo>
                  <a:pt x="647" y="136"/>
                </a:lnTo>
                <a:lnTo>
                  <a:pt x="679" y="175"/>
                </a:lnTo>
                <a:lnTo>
                  <a:pt x="710" y="264"/>
                </a:lnTo>
                <a:lnTo>
                  <a:pt x="741" y="391"/>
                </a:lnTo>
                <a:lnTo>
                  <a:pt x="772" y="398"/>
                </a:lnTo>
                <a:lnTo>
                  <a:pt x="803" y="259"/>
                </a:lnTo>
                <a:lnTo>
                  <a:pt x="835" y="372"/>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26" name="picture 226"/>
          <p:cNvPicPr>
            <a:picLocks noChangeAspect="1"/>
          </p:cNvPicPr>
          <p:nvPr/>
        </p:nvPicPr>
        <p:blipFill>
          <a:blip r:embed="rId23"/>
          <a:stretch>
            <a:fillRect/>
          </a:stretch>
        </p:blipFill>
        <p:spPr>
          <a:xfrm rot="21600000">
            <a:off x="3691128" y="3515868"/>
            <a:ext cx="484631" cy="318515"/>
          </a:xfrm>
          <a:prstGeom prst="rect">
            <a:avLst/>
          </a:prstGeom>
        </p:spPr>
      </p:pic>
      <p:pic>
        <p:nvPicPr>
          <p:cNvPr id="227" name="picture 227"/>
          <p:cNvPicPr>
            <a:picLocks noChangeAspect="1"/>
          </p:cNvPicPr>
          <p:nvPr/>
        </p:nvPicPr>
        <p:blipFill>
          <a:blip r:embed="rId24"/>
          <a:stretch>
            <a:fillRect/>
          </a:stretch>
        </p:blipFill>
        <p:spPr>
          <a:xfrm rot="21600000">
            <a:off x="3552444" y="4378452"/>
            <a:ext cx="265175" cy="460248"/>
          </a:xfrm>
          <a:prstGeom prst="rect">
            <a:avLst/>
          </a:prstGeom>
        </p:spPr>
      </p:pic>
      <p:pic>
        <p:nvPicPr>
          <p:cNvPr id="228" name="picture 228"/>
          <p:cNvPicPr>
            <a:picLocks noChangeAspect="1"/>
          </p:cNvPicPr>
          <p:nvPr/>
        </p:nvPicPr>
        <p:blipFill>
          <a:blip r:embed="rId25"/>
          <a:stretch>
            <a:fillRect/>
          </a:stretch>
        </p:blipFill>
        <p:spPr>
          <a:xfrm rot="21600000">
            <a:off x="3631692" y="3515868"/>
            <a:ext cx="445007" cy="262127"/>
          </a:xfrm>
          <a:prstGeom prst="rect">
            <a:avLst/>
          </a:prstGeom>
        </p:spPr>
      </p:pic>
      <p:sp>
        <p:nvSpPr>
          <p:cNvPr id="229" name="path"/>
          <p:cNvSpPr/>
          <p:nvPr/>
        </p:nvSpPr>
        <p:spPr>
          <a:xfrm>
            <a:off x="9927335" y="4876800"/>
            <a:ext cx="524256" cy="217932"/>
          </a:xfrm>
          <a:custGeom>
            <a:avLst/>
            <a:gdLst/>
            <a:ahLst/>
            <a:cxnLst/>
            <a:rect l="0" t="0" r="0" b="0"/>
            <a:pathLst>
              <a:path w="825" h="343">
                <a:moveTo>
                  <a:pt x="21" y="261"/>
                </a:moveTo>
                <a:lnTo>
                  <a:pt x="52" y="107"/>
                </a:lnTo>
                <a:moveTo>
                  <a:pt x="84" y="129"/>
                </a:moveTo>
                <a:lnTo>
                  <a:pt x="115" y="21"/>
                </a:lnTo>
                <a:lnTo>
                  <a:pt x="146" y="139"/>
                </a:lnTo>
                <a:lnTo>
                  <a:pt x="177" y="235"/>
                </a:lnTo>
                <a:moveTo>
                  <a:pt x="240" y="192"/>
                </a:moveTo>
                <a:lnTo>
                  <a:pt x="271" y="278"/>
                </a:lnTo>
                <a:lnTo>
                  <a:pt x="302" y="194"/>
                </a:lnTo>
                <a:moveTo>
                  <a:pt x="364" y="129"/>
                </a:moveTo>
                <a:lnTo>
                  <a:pt x="396" y="230"/>
                </a:lnTo>
                <a:moveTo>
                  <a:pt x="427" y="218"/>
                </a:moveTo>
                <a:lnTo>
                  <a:pt x="458" y="287"/>
                </a:lnTo>
                <a:moveTo>
                  <a:pt x="489" y="227"/>
                </a:moveTo>
                <a:lnTo>
                  <a:pt x="520" y="151"/>
                </a:lnTo>
                <a:moveTo>
                  <a:pt x="552" y="141"/>
                </a:moveTo>
                <a:lnTo>
                  <a:pt x="585" y="223"/>
                </a:lnTo>
                <a:moveTo>
                  <a:pt x="616" y="223"/>
                </a:moveTo>
                <a:lnTo>
                  <a:pt x="648" y="321"/>
                </a:lnTo>
                <a:moveTo>
                  <a:pt x="679" y="309"/>
                </a:moveTo>
                <a:lnTo>
                  <a:pt x="710" y="163"/>
                </a:lnTo>
                <a:moveTo>
                  <a:pt x="772" y="194"/>
                </a:moveTo>
                <a:lnTo>
                  <a:pt x="804" y="122"/>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30" name="picture 230"/>
          <p:cNvPicPr>
            <a:picLocks noChangeAspect="1"/>
          </p:cNvPicPr>
          <p:nvPr/>
        </p:nvPicPr>
        <p:blipFill>
          <a:blip r:embed="rId26"/>
          <a:stretch>
            <a:fillRect/>
          </a:stretch>
        </p:blipFill>
        <p:spPr>
          <a:xfrm rot="21600000">
            <a:off x="4425696" y="4829555"/>
            <a:ext cx="227075" cy="438912"/>
          </a:xfrm>
          <a:prstGeom prst="rect">
            <a:avLst/>
          </a:prstGeom>
        </p:spPr>
      </p:pic>
      <p:pic>
        <p:nvPicPr>
          <p:cNvPr id="231" name="picture 231"/>
          <p:cNvPicPr>
            <a:picLocks noChangeAspect="1"/>
          </p:cNvPicPr>
          <p:nvPr/>
        </p:nvPicPr>
        <p:blipFill>
          <a:blip r:embed="rId27"/>
          <a:stretch>
            <a:fillRect/>
          </a:stretch>
        </p:blipFill>
        <p:spPr>
          <a:xfrm rot="21600000">
            <a:off x="4645152" y="3579876"/>
            <a:ext cx="265175" cy="353567"/>
          </a:xfrm>
          <a:prstGeom prst="rect">
            <a:avLst/>
          </a:prstGeom>
        </p:spPr>
      </p:pic>
      <p:pic>
        <p:nvPicPr>
          <p:cNvPr id="232" name="picture 232"/>
          <p:cNvPicPr>
            <a:picLocks noChangeAspect="1"/>
          </p:cNvPicPr>
          <p:nvPr/>
        </p:nvPicPr>
        <p:blipFill>
          <a:blip r:embed="rId28"/>
          <a:stretch>
            <a:fillRect/>
          </a:stretch>
        </p:blipFill>
        <p:spPr>
          <a:xfrm rot="21600000">
            <a:off x="2182367" y="3698747"/>
            <a:ext cx="464820" cy="187452"/>
          </a:xfrm>
          <a:prstGeom prst="rect">
            <a:avLst/>
          </a:prstGeom>
        </p:spPr>
      </p:pic>
      <p:sp>
        <p:nvSpPr>
          <p:cNvPr id="233" name="path"/>
          <p:cNvSpPr/>
          <p:nvPr/>
        </p:nvSpPr>
        <p:spPr>
          <a:xfrm>
            <a:off x="8398764" y="4629911"/>
            <a:ext cx="324611" cy="266700"/>
          </a:xfrm>
          <a:custGeom>
            <a:avLst/>
            <a:gdLst/>
            <a:ahLst/>
            <a:cxnLst/>
            <a:rect l="0" t="0" r="0" b="0"/>
            <a:pathLst>
              <a:path w="511" h="420">
                <a:moveTo>
                  <a:pt x="21" y="280"/>
                </a:moveTo>
                <a:lnTo>
                  <a:pt x="52" y="129"/>
                </a:lnTo>
                <a:lnTo>
                  <a:pt x="84" y="62"/>
                </a:lnTo>
                <a:lnTo>
                  <a:pt x="115" y="196"/>
                </a:lnTo>
                <a:lnTo>
                  <a:pt x="146" y="69"/>
                </a:lnTo>
                <a:lnTo>
                  <a:pt x="177" y="194"/>
                </a:lnTo>
                <a:lnTo>
                  <a:pt x="208" y="67"/>
                </a:lnTo>
                <a:lnTo>
                  <a:pt x="240" y="21"/>
                </a:lnTo>
                <a:lnTo>
                  <a:pt x="271" y="127"/>
                </a:lnTo>
                <a:lnTo>
                  <a:pt x="302" y="244"/>
                </a:lnTo>
                <a:lnTo>
                  <a:pt x="333" y="276"/>
                </a:lnTo>
                <a:lnTo>
                  <a:pt x="364" y="343"/>
                </a:lnTo>
                <a:lnTo>
                  <a:pt x="395" y="398"/>
                </a:lnTo>
                <a:lnTo>
                  <a:pt x="427" y="321"/>
                </a:lnTo>
                <a:lnTo>
                  <a:pt x="458" y="242"/>
                </a:lnTo>
                <a:lnTo>
                  <a:pt x="489" y="254"/>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34" name="picture 234"/>
          <p:cNvPicPr>
            <a:picLocks noChangeAspect="1"/>
          </p:cNvPicPr>
          <p:nvPr/>
        </p:nvPicPr>
        <p:blipFill>
          <a:blip r:embed="rId29"/>
          <a:stretch>
            <a:fillRect/>
          </a:stretch>
        </p:blipFill>
        <p:spPr>
          <a:xfrm rot="21600000">
            <a:off x="1010411" y="2738628"/>
            <a:ext cx="484632" cy="176783"/>
          </a:xfrm>
          <a:prstGeom prst="rect">
            <a:avLst/>
          </a:prstGeom>
        </p:spPr>
      </p:pic>
      <p:pic>
        <p:nvPicPr>
          <p:cNvPr id="235" name="picture 235"/>
          <p:cNvPicPr>
            <a:picLocks noChangeAspect="1"/>
          </p:cNvPicPr>
          <p:nvPr/>
        </p:nvPicPr>
        <p:blipFill>
          <a:blip r:embed="rId30"/>
          <a:stretch>
            <a:fillRect/>
          </a:stretch>
        </p:blipFill>
        <p:spPr>
          <a:xfrm rot="21600000">
            <a:off x="934211" y="2526792"/>
            <a:ext cx="163068" cy="96011"/>
          </a:xfrm>
          <a:prstGeom prst="rect">
            <a:avLst/>
          </a:prstGeom>
        </p:spPr>
      </p:pic>
      <p:pic>
        <p:nvPicPr>
          <p:cNvPr id="236" name="picture 236"/>
          <p:cNvPicPr>
            <a:picLocks noChangeAspect="1"/>
          </p:cNvPicPr>
          <p:nvPr/>
        </p:nvPicPr>
        <p:blipFill>
          <a:blip r:embed="rId31"/>
          <a:stretch>
            <a:fillRect/>
          </a:stretch>
        </p:blipFill>
        <p:spPr>
          <a:xfrm rot="21600000">
            <a:off x="1089660" y="2912364"/>
            <a:ext cx="47244" cy="155447"/>
          </a:xfrm>
          <a:prstGeom prst="rect">
            <a:avLst/>
          </a:prstGeom>
        </p:spPr>
      </p:pic>
      <p:pic>
        <p:nvPicPr>
          <p:cNvPr id="237" name="picture 237"/>
          <p:cNvPicPr>
            <a:picLocks noChangeAspect="1"/>
          </p:cNvPicPr>
          <p:nvPr/>
        </p:nvPicPr>
        <p:blipFill>
          <a:blip r:embed="rId32"/>
          <a:stretch>
            <a:fillRect/>
          </a:stretch>
        </p:blipFill>
        <p:spPr>
          <a:xfrm rot="21600000">
            <a:off x="990600" y="2595372"/>
            <a:ext cx="205739" cy="419099"/>
          </a:xfrm>
          <a:prstGeom prst="rect">
            <a:avLst/>
          </a:prstGeom>
        </p:spPr>
      </p:pic>
      <p:pic>
        <p:nvPicPr>
          <p:cNvPr id="238" name="picture 238"/>
          <p:cNvPicPr>
            <a:picLocks noChangeAspect="1"/>
          </p:cNvPicPr>
          <p:nvPr/>
        </p:nvPicPr>
        <p:blipFill>
          <a:blip r:embed="rId33"/>
          <a:stretch>
            <a:fillRect/>
          </a:stretch>
        </p:blipFill>
        <p:spPr>
          <a:xfrm rot="21600000">
            <a:off x="2122931" y="2990088"/>
            <a:ext cx="245364" cy="348995"/>
          </a:xfrm>
          <a:prstGeom prst="rect">
            <a:avLst/>
          </a:prstGeom>
        </p:spPr>
      </p:pic>
      <p:pic>
        <p:nvPicPr>
          <p:cNvPr id="239" name="picture 239"/>
          <p:cNvPicPr>
            <a:picLocks noChangeAspect="1"/>
          </p:cNvPicPr>
          <p:nvPr/>
        </p:nvPicPr>
        <p:blipFill>
          <a:blip r:embed="rId34"/>
          <a:stretch>
            <a:fillRect/>
          </a:stretch>
        </p:blipFill>
        <p:spPr>
          <a:xfrm rot="21600000">
            <a:off x="4526279" y="3579876"/>
            <a:ext cx="245364" cy="345948"/>
          </a:xfrm>
          <a:prstGeom prst="rect">
            <a:avLst/>
          </a:prstGeom>
        </p:spPr>
      </p:pic>
      <p:pic>
        <p:nvPicPr>
          <p:cNvPr id="240" name="picture 240"/>
          <p:cNvPicPr>
            <a:picLocks noChangeAspect="1"/>
          </p:cNvPicPr>
          <p:nvPr/>
        </p:nvPicPr>
        <p:blipFill>
          <a:blip r:embed="rId35"/>
          <a:stretch>
            <a:fillRect/>
          </a:stretch>
        </p:blipFill>
        <p:spPr>
          <a:xfrm rot="21600000">
            <a:off x="1905000" y="2683764"/>
            <a:ext cx="245363" cy="333755"/>
          </a:xfrm>
          <a:prstGeom prst="rect">
            <a:avLst/>
          </a:prstGeom>
        </p:spPr>
      </p:pic>
      <p:pic>
        <p:nvPicPr>
          <p:cNvPr id="241" name="picture 241"/>
          <p:cNvPicPr>
            <a:picLocks noChangeAspect="1"/>
          </p:cNvPicPr>
          <p:nvPr/>
        </p:nvPicPr>
        <p:blipFill>
          <a:blip r:embed="rId36"/>
          <a:stretch>
            <a:fillRect/>
          </a:stretch>
        </p:blipFill>
        <p:spPr>
          <a:xfrm rot="21600000">
            <a:off x="3075431" y="3756659"/>
            <a:ext cx="445007" cy="179832"/>
          </a:xfrm>
          <a:prstGeom prst="rect">
            <a:avLst/>
          </a:prstGeom>
        </p:spPr>
      </p:pic>
      <p:pic>
        <p:nvPicPr>
          <p:cNvPr id="242" name="picture 242"/>
          <p:cNvPicPr>
            <a:picLocks noChangeAspect="1"/>
          </p:cNvPicPr>
          <p:nvPr/>
        </p:nvPicPr>
        <p:blipFill>
          <a:blip r:embed="rId37"/>
          <a:stretch>
            <a:fillRect/>
          </a:stretch>
        </p:blipFill>
        <p:spPr>
          <a:xfrm rot="21600000">
            <a:off x="4148328" y="4631435"/>
            <a:ext cx="304799" cy="252983"/>
          </a:xfrm>
          <a:prstGeom prst="rect">
            <a:avLst/>
          </a:prstGeom>
        </p:spPr>
      </p:pic>
      <p:sp>
        <p:nvSpPr>
          <p:cNvPr id="243" name="path"/>
          <p:cNvSpPr/>
          <p:nvPr/>
        </p:nvSpPr>
        <p:spPr>
          <a:xfrm>
            <a:off x="7603235" y="5288279"/>
            <a:ext cx="187452" cy="213359"/>
          </a:xfrm>
          <a:custGeom>
            <a:avLst/>
            <a:gdLst/>
            <a:ahLst/>
            <a:cxnLst/>
            <a:rect l="0" t="0" r="0" b="0"/>
            <a:pathLst>
              <a:path w="295" h="335">
                <a:moveTo>
                  <a:pt x="21" y="21"/>
                </a:moveTo>
                <a:lnTo>
                  <a:pt x="52" y="158"/>
                </a:lnTo>
                <a:lnTo>
                  <a:pt x="84" y="314"/>
                </a:lnTo>
                <a:moveTo>
                  <a:pt x="115" y="309"/>
                </a:moveTo>
                <a:lnTo>
                  <a:pt x="146" y="215"/>
                </a:lnTo>
                <a:lnTo>
                  <a:pt x="180" y="288"/>
                </a:lnTo>
                <a:lnTo>
                  <a:pt x="211" y="134"/>
                </a:lnTo>
                <a:moveTo>
                  <a:pt x="242" y="134"/>
                </a:moveTo>
                <a:lnTo>
                  <a:pt x="273" y="31"/>
                </a:lnTo>
              </a:path>
            </a:pathLst>
          </a:custGeom>
          <a:noFill/>
          <a:ln w="27431" cap="rnd">
            <a:solidFill>
              <a:srgbClr val="92D050">
                <a:alpha val="100000"/>
              </a:srgbClr>
            </a:solidFill>
            <a:prstDash val="solid"/>
            <a:round/>
          </a:ln>
        </p:spPr>
        <p:txBody>
          <a:bodyPr rtlCol="0"/>
          <a:lstStyle/>
          <a:p>
            <a:pPr algn="ctr"/>
            <a:endParaRPr lang="zh-CN" altLang="en-US"/>
          </a:p>
        </p:txBody>
      </p:sp>
      <p:grpSp>
        <p:nvGrpSpPr>
          <p:cNvPr id="22" name="group 22"/>
          <p:cNvGrpSpPr/>
          <p:nvPr/>
        </p:nvGrpSpPr>
        <p:grpSpPr>
          <a:xfrm rot="21600000">
            <a:off x="7484364" y="5359907"/>
            <a:ext cx="286511" cy="211836"/>
            <a:chOff x="0" y="0"/>
            <a:chExt cx="286511" cy="211836"/>
          </a:xfrm>
        </p:grpSpPr>
        <p:sp>
          <p:nvSpPr>
            <p:cNvPr id="244" name="path"/>
            <p:cNvSpPr/>
            <p:nvPr/>
          </p:nvSpPr>
          <p:spPr>
            <a:xfrm>
              <a:off x="158495" y="0"/>
              <a:ext cx="128016" cy="141732"/>
            </a:xfrm>
            <a:custGeom>
              <a:avLst/>
              <a:gdLst/>
              <a:ahLst/>
              <a:cxnLst/>
              <a:rect l="0" t="0" r="0" b="0"/>
              <a:pathLst>
                <a:path w="201" h="223">
                  <a:moveTo>
                    <a:pt x="21" y="201"/>
                  </a:moveTo>
                  <a:lnTo>
                    <a:pt x="52" y="196"/>
                  </a:lnTo>
                  <a:moveTo>
                    <a:pt x="148" y="21"/>
                  </a:moveTo>
                  <a:lnTo>
                    <a:pt x="180"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45" name="path"/>
            <p:cNvSpPr/>
            <p:nvPr/>
          </p:nvSpPr>
          <p:spPr>
            <a:xfrm>
              <a:off x="0" y="47244"/>
              <a:ext cx="246888" cy="164591"/>
            </a:xfrm>
            <a:custGeom>
              <a:avLst/>
              <a:gdLst/>
              <a:ahLst/>
              <a:cxnLst/>
              <a:rect l="0" t="0" r="0" b="0"/>
              <a:pathLst>
                <a:path w="388" h="259">
                  <a:moveTo>
                    <a:pt x="21" y="237"/>
                  </a:moveTo>
                  <a:lnTo>
                    <a:pt x="52" y="194"/>
                  </a:lnTo>
                  <a:moveTo>
                    <a:pt x="84" y="67"/>
                  </a:moveTo>
                  <a:lnTo>
                    <a:pt x="115" y="124"/>
                  </a:lnTo>
                  <a:lnTo>
                    <a:pt x="146" y="151"/>
                  </a:lnTo>
                  <a:moveTo>
                    <a:pt x="208" y="199"/>
                  </a:moveTo>
                  <a:lnTo>
                    <a:pt x="240" y="170"/>
                  </a:lnTo>
                  <a:moveTo>
                    <a:pt x="271" y="35"/>
                  </a:moveTo>
                  <a:lnTo>
                    <a:pt x="302" y="21"/>
                  </a:lnTo>
                  <a:moveTo>
                    <a:pt x="333" y="100"/>
                  </a:moveTo>
                  <a:lnTo>
                    <a:pt x="367" y="86"/>
                  </a:lnTo>
                </a:path>
              </a:pathLst>
            </a:custGeom>
            <a:noFill/>
            <a:ln w="27431" cap="rnd">
              <a:solidFill>
                <a:srgbClr val="8064A2">
                  <a:alpha val="100000"/>
                </a:srgbClr>
              </a:solidFill>
              <a:prstDash val="solid"/>
              <a:round/>
            </a:ln>
          </p:spPr>
          <p:txBody>
            <a:bodyPr rtlCol="0"/>
            <a:lstStyle/>
            <a:p>
              <a:pPr algn="ctr"/>
              <a:endParaRPr lang="zh-CN" altLang="en-US"/>
            </a:p>
          </p:txBody>
        </p:sp>
      </p:grpSp>
      <p:sp>
        <p:nvSpPr>
          <p:cNvPr id="246" name="path"/>
          <p:cNvSpPr/>
          <p:nvPr/>
        </p:nvSpPr>
        <p:spPr>
          <a:xfrm>
            <a:off x="7464551" y="5388864"/>
            <a:ext cx="286512" cy="268224"/>
          </a:xfrm>
          <a:custGeom>
            <a:avLst/>
            <a:gdLst/>
            <a:ahLst/>
            <a:cxnLst/>
            <a:rect l="0" t="0" r="0" b="0"/>
            <a:pathLst>
              <a:path w="451" h="422">
                <a:moveTo>
                  <a:pt x="21" y="400"/>
                </a:moveTo>
                <a:lnTo>
                  <a:pt x="52" y="266"/>
                </a:lnTo>
                <a:moveTo>
                  <a:pt x="84" y="223"/>
                </a:moveTo>
                <a:lnTo>
                  <a:pt x="115" y="95"/>
                </a:lnTo>
                <a:moveTo>
                  <a:pt x="177" y="180"/>
                </a:moveTo>
                <a:lnTo>
                  <a:pt x="208" y="108"/>
                </a:lnTo>
                <a:lnTo>
                  <a:pt x="240" y="228"/>
                </a:lnTo>
                <a:moveTo>
                  <a:pt x="271" y="199"/>
                </a:moveTo>
                <a:lnTo>
                  <a:pt x="302" y="64"/>
                </a:lnTo>
                <a:moveTo>
                  <a:pt x="333" y="50"/>
                </a:moveTo>
                <a:lnTo>
                  <a:pt x="364" y="129"/>
                </a:lnTo>
                <a:moveTo>
                  <a:pt x="398" y="115"/>
                </a:moveTo>
                <a:lnTo>
                  <a:pt x="429" y="21"/>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247" name="picture 247"/>
          <p:cNvPicPr>
            <a:picLocks noChangeAspect="1"/>
          </p:cNvPicPr>
          <p:nvPr/>
        </p:nvPicPr>
        <p:blipFill>
          <a:blip r:embed="rId38"/>
          <a:stretch>
            <a:fillRect/>
          </a:stretch>
        </p:blipFill>
        <p:spPr>
          <a:xfrm rot="21600000">
            <a:off x="2142744" y="3939540"/>
            <a:ext cx="702563" cy="106680"/>
          </a:xfrm>
          <a:prstGeom prst="rect">
            <a:avLst/>
          </a:prstGeom>
        </p:spPr>
      </p:pic>
      <p:sp>
        <p:nvSpPr>
          <p:cNvPr id="248" name="path"/>
          <p:cNvSpPr/>
          <p:nvPr/>
        </p:nvSpPr>
        <p:spPr>
          <a:xfrm>
            <a:off x="7763255" y="5113019"/>
            <a:ext cx="126492" cy="208788"/>
          </a:xfrm>
          <a:custGeom>
            <a:avLst/>
            <a:gdLst/>
            <a:ahLst/>
            <a:cxnLst/>
            <a:rect l="0" t="0" r="0" b="0"/>
            <a:pathLst>
              <a:path w="199" h="328">
                <a:moveTo>
                  <a:pt x="21" y="307"/>
                </a:moveTo>
                <a:lnTo>
                  <a:pt x="52" y="232"/>
                </a:lnTo>
                <a:lnTo>
                  <a:pt x="84" y="45"/>
                </a:lnTo>
                <a:moveTo>
                  <a:pt x="146" y="21"/>
                </a:moveTo>
                <a:lnTo>
                  <a:pt x="177" y="136"/>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49" name="path"/>
          <p:cNvSpPr/>
          <p:nvPr/>
        </p:nvSpPr>
        <p:spPr>
          <a:xfrm>
            <a:off x="7901940" y="4908804"/>
            <a:ext cx="166116" cy="300227"/>
          </a:xfrm>
          <a:custGeom>
            <a:avLst/>
            <a:gdLst/>
            <a:ahLst/>
            <a:cxnLst/>
            <a:rect l="0" t="0" r="0" b="0"/>
            <a:pathLst>
              <a:path w="261" h="472">
                <a:moveTo>
                  <a:pt x="21" y="451"/>
                </a:moveTo>
                <a:lnTo>
                  <a:pt x="52" y="355"/>
                </a:lnTo>
                <a:moveTo>
                  <a:pt x="84" y="355"/>
                </a:moveTo>
                <a:lnTo>
                  <a:pt x="115" y="167"/>
                </a:lnTo>
                <a:moveTo>
                  <a:pt x="146" y="165"/>
                </a:moveTo>
                <a:lnTo>
                  <a:pt x="177" y="62"/>
                </a:lnTo>
                <a:moveTo>
                  <a:pt x="208" y="21"/>
                </a:moveTo>
                <a:lnTo>
                  <a:pt x="240" y="180"/>
                </a:lnTo>
              </a:path>
            </a:pathLst>
          </a:custGeom>
          <a:noFill/>
          <a:ln w="27431" cap="rnd">
            <a:solidFill>
              <a:srgbClr val="92D050">
                <a:alpha val="100000"/>
              </a:srgbClr>
            </a:solidFill>
            <a:prstDash val="solid"/>
            <a:round/>
          </a:ln>
        </p:spPr>
        <p:txBody>
          <a:bodyPr rtlCol="0"/>
          <a:lstStyle/>
          <a:p>
            <a:pPr algn="ctr"/>
            <a:endParaRPr lang="zh-CN" altLang="en-US"/>
          </a:p>
        </p:txBody>
      </p:sp>
      <p:grpSp>
        <p:nvGrpSpPr>
          <p:cNvPr id="24" name="group 24"/>
          <p:cNvGrpSpPr/>
          <p:nvPr/>
        </p:nvGrpSpPr>
        <p:grpSpPr>
          <a:xfrm rot="21600000">
            <a:off x="7743443" y="5053583"/>
            <a:ext cx="284988" cy="260604"/>
            <a:chOff x="0" y="0"/>
            <a:chExt cx="284988" cy="260604"/>
          </a:xfrm>
        </p:grpSpPr>
        <p:sp>
          <p:nvSpPr>
            <p:cNvPr id="250" name="path"/>
            <p:cNvSpPr/>
            <p:nvPr/>
          </p:nvSpPr>
          <p:spPr>
            <a:xfrm>
              <a:off x="59436" y="53339"/>
              <a:ext cx="166116" cy="106680"/>
            </a:xfrm>
            <a:custGeom>
              <a:avLst/>
              <a:gdLst/>
              <a:ahLst/>
              <a:cxnLst/>
              <a:rect l="0" t="0" r="0" b="0"/>
              <a:pathLst>
                <a:path w="261" h="168">
                  <a:moveTo>
                    <a:pt x="21" y="55"/>
                  </a:moveTo>
                  <a:lnTo>
                    <a:pt x="52" y="21"/>
                  </a:lnTo>
                  <a:lnTo>
                    <a:pt x="83" y="31"/>
                  </a:lnTo>
                  <a:moveTo>
                    <a:pt x="115" y="146"/>
                  </a:moveTo>
                  <a:lnTo>
                    <a:pt x="146" y="115"/>
                  </a:lnTo>
                  <a:lnTo>
                    <a:pt x="177" y="139"/>
                  </a:lnTo>
                  <a:moveTo>
                    <a:pt x="208" y="43"/>
                  </a:moveTo>
                  <a:lnTo>
                    <a:pt x="240" y="43"/>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51" name="path"/>
            <p:cNvSpPr/>
            <p:nvPr/>
          </p:nvSpPr>
          <p:spPr>
            <a:xfrm>
              <a:off x="0" y="0"/>
              <a:ext cx="284988" cy="260604"/>
            </a:xfrm>
            <a:custGeom>
              <a:avLst/>
              <a:gdLst/>
              <a:ahLst/>
              <a:cxnLst/>
              <a:rect l="0" t="0" r="0" b="0"/>
              <a:pathLst>
                <a:path w="448" h="410">
                  <a:moveTo>
                    <a:pt x="21" y="336"/>
                  </a:moveTo>
                  <a:lnTo>
                    <a:pt x="52" y="388"/>
                  </a:lnTo>
                  <a:lnTo>
                    <a:pt x="84" y="304"/>
                  </a:lnTo>
                  <a:lnTo>
                    <a:pt x="115" y="201"/>
                  </a:lnTo>
                  <a:lnTo>
                    <a:pt x="146" y="213"/>
                  </a:lnTo>
                  <a:lnTo>
                    <a:pt x="177" y="261"/>
                  </a:lnTo>
                  <a:lnTo>
                    <a:pt x="208" y="285"/>
                  </a:lnTo>
                  <a:lnTo>
                    <a:pt x="240" y="278"/>
                  </a:lnTo>
                  <a:lnTo>
                    <a:pt x="271" y="69"/>
                  </a:lnTo>
                  <a:lnTo>
                    <a:pt x="302" y="23"/>
                  </a:lnTo>
                  <a:lnTo>
                    <a:pt x="333" y="31"/>
                  </a:lnTo>
                  <a:lnTo>
                    <a:pt x="364" y="43"/>
                  </a:lnTo>
                  <a:lnTo>
                    <a:pt x="396" y="21"/>
                  </a:lnTo>
                  <a:lnTo>
                    <a:pt x="427" y="47"/>
                  </a:lnTo>
                </a:path>
              </a:pathLst>
            </a:custGeom>
            <a:noFill/>
            <a:ln w="27431" cap="rnd">
              <a:solidFill>
                <a:srgbClr val="8064A2">
                  <a:alpha val="100000"/>
                </a:srgbClr>
              </a:solidFill>
              <a:prstDash val="solid"/>
              <a:round/>
            </a:ln>
          </p:spPr>
          <p:txBody>
            <a:bodyPr rtlCol="0"/>
            <a:lstStyle/>
            <a:p>
              <a:pPr algn="ctr"/>
              <a:endParaRPr lang="zh-CN" altLang="en-US"/>
            </a:p>
          </p:txBody>
        </p:sp>
      </p:grpSp>
      <p:sp>
        <p:nvSpPr>
          <p:cNvPr id="252" name="path"/>
          <p:cNvSpPr/>
          <p:nvPr/>
        </p:nvSpPr>
        <p:spPr>
          <a:xfrm>
            <a:off x="8080247" y="4914900"/>
            <a:ext cx="326135" cy="155448"/>
          </a:xfrm>
          <a:custGeom>
            <a:avLst/>
            <a:gdLst/>
            <a:ahLst/>
            <a:cxnLst/>
            <a:rect l="0" t="0" r="0" b="0"/>
            <a:pathLst>
              <a:path w="513" h="244">
                <a:moveTo>
                  <a:pt x="21" y="62"/>
                </a:moveTo>
                <a:lnTo>
                  <a:pt x="52" y="143"/>
                </a:lnTo>
                <a:moveTo>
                  <a:pt x="84" y="100"/>
                </a:moveTo>
                <a:lnTo>
                  <a:pt x="115" y="211"/>
                </a:lnTo>
                <a:lnTo>
                  <a:pt x="146" y="60"/>
                </a:lnTo>
                <a:moveTo>
                  <a:pt x="208" y="21"/>
                </a:moveTo>
                <a:lnTo>
                  <a:pt x="240" y="170"/>
                </a:lnTo>
                <a:moveTo>
                  <a:pt x="302" y="143"/>
                </a:moveTo>
                <a:lnTo>
                  <a:pt x="333" y="57"/>
                </a:lnTo>
                <a:moveTo>
                  <a:pt x="395" y="151"/>
                </a:moveTo>
                <a:lnTo>
                  <a:pt x="427" y="223"/>
                </a:lnTo>
                <a:lnTo>
                  <a:pt x="460" y="158"/>
                </a:lnTo>
                <a:lnTo>
                  <a:pt x="491" y="28"/>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53" name="path"/>
          <p:cNvSpPr/>
          <p:nvPr/>
        </p:nvSpPr>
        <p:spPr>
          <a:xfrm>
            <a:off x="8040623" y="5053583"/>
            <a:ext cx="365759" cy="199644"/>
          </a:xfrm>
          <a:custGeom>
            <a:avLst/>
            <a:gdLst/>
            <a:ahLst/>
            <a:cxnLst/>
            <a:rect l="0" t="0" r="0" b="0"/>
            <a:pathLst>
              <a:path w="575" h="314">
                <a:moveTo>
                  <a:pt x="21" y="292"/>
                </a:moveTo>
                <a:lnTo>
                  <a:pt x="52" y="237"/>
                </a:lnTo>
                <a:lnTo>
                  <a:pt x="84" y="259"/>
                </a:lnTo>
                <a:lnTo>
                  <a:pt x="115" y="247"/>
                </a:lnTo>
                <a:moveTo>
                  <a:pt x="146" y="156"/>
                </a:moveTo>
                <a:lnTo>
                  <a:pt x="177" y="148"/>
                </a:lnTo>
                <a:lnTo>
                  <a:pt x="208" y="203"/>
                </a:lnTo>
                <a:lnTo>
                  <a:pt x="240" y="163"/>
                </a:lnTo>
                <a:lnTo>
                  <a:pt x="271" y="112"/>
                </a:lnTo>
                <a:lnTo>
                  <a:pt x="302" y="213"/>
                </a:lnTo>
                <a:lnTo>
                  <a:pt x="333" y="216"/>
                </a:lnTo>
                <a:lnTo>
                  <a:pt x="364" y="110"/>
                </a:lnTo>
                <a:lnTo>
                  <a:pt x="396" y="21"/>
                </a:lnTo>
                <a:lnTo>
                  <a:pt x="427" y="31"/>
                </a:lnTo>
                <a:lnTo>
                  <a:pt x="458" y="74"/>
                </a:lnTo>
                <a:lnTo>
                  <a:pt x="489" y="38"/>
                </a:lnTo>
                <a:moveTo>
                  <a:pt x="523" y="117"/>
                </a:moveTo>
                <a:lnTo>
                  <a:pt x="554" y="103"/>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254" name="path"/>
          <p:cNvSpPr/>
          <p:nvPr/>
        </p:nvSpPr>
        <p:spPr>
          <a:xfrm>
            <a:off x="8933688" y="4861559"/>
            <a:ext cx="128016" cy="140208"/>
          </a:xfrm>
          <a:custGeom>
            <a:avLst/>
            <a:gdLst/>
            <a:ahLst/>
            <a:cxnLst/>
            <a:rect l="0" t="0" r="0" b="0"/>
            <a:pathLst>
              <a:path w="201" h="220">
                <a:moveTo>
                  <a:pt x="21" y="110"/>
                </a:moveTo>
                <a:lnTo>
                  <a:pt x="52" y="69"/>
                </a:lnTo>
                <a:lnTo>
                  <a:pt x="83" y="21"/>
                </a:lnTo>
                <a:moveTo>
                  <a:pt x="117" y="146"/>
                </a:moveTo>
                <a:lnTo>
                  <a:pt x="148" y="189"/>
                </a:lnTo>
                <a:lnTo>
                  <a:pt x="180" y="199"/>
                </a:lnTo>
              </a:path>
            </a:pathLst>
          </a:custGeom>
          <a:noFill/>
          <a:ln w="27431" cap="rnd">
            <a:solidFill>
              <a:srgbClr val="92D050">
                <a:alpha val="100000"/>
              </a:srgbClr>
            </a:solidFill>
            <a:prstDash val="solid"/>
            <a:round/>
          </a:ln>
        </p:spPr>
        <p:txBody>
          <a:bodyPr rtlCol="0"/>
          <a:lstStyle/>
          <a:p>
            <a:pPr algn="ctr"/>
            <a:endParaRPr lang="zh-CN" altLang="en-US"/>
          </a:p>
        </p:txBody>
      </p:sp>
      <p:grpSp>
        <p:nvGrpSpPr>
          <p:cNvPr id="26" name="group 26"/>
          <p:cNvGrpSpPr/>
          <p:nvPr/>
        </p:nvGrpSpPr>
        <p:grpSpPr>
          <a:xfrm rot="21600000">
            <a:off x="8755380" y="4637532"/>
            <a:ext cx="286511" cy="246888"/>
            <a:chOff x="0" y="0"/>
            <a:chExt cx="286511" cy="246888"/>
          </a:xfrm>
        </p:grpSpPr>
        <p:sp>
          <p:nvSpPr>
            <p:cNvPr id="255" name="path"/>
            <p:cNvSpPr/>
            <p:nvPr/>
          </p:nvSpPr>
          <p:spPr>
            <a:xfrm>
              <a:off x="138683" y="176783"/>
              <a:ext cx="47244" cy="42672"/>
            </a:xfrm>
            <a:custGeom>
              <a:avLst/>
              <a:gdLst/>
              <a:ahLst/>
              <a:cxnLst/>
              <a:rect l="0" t="0" r="0" b="0"/>
              <a:pathLst>
                <a:path w="74" h="67">
                  <a:moveTo>
                    <a:pt x="21" y="45"/>
                  </a:moveTo>
                  <a:lnTo>
                    <a:pt x="52"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56" name="path"/>
            <p:cNvSpPr/>
            <p:nvPr/>
          </p:nvSpPr>
          <p:spPr>
            <a:xfrm>
              <a:off x="0" y="0"/>
              <a:ext cx="286511" cy="246888"/>
            </a:xfrm>
            <a:custGeom>
              <a:avLst/>
              <a:gdLst/>
              <a:ahLst/>
              <a:cxnLst/>
              <a:rect l="0" t="0" r="0" b="0"/>
              <a:pathLst>
                <a:path w="451" h="388">
                  <a:moveTo>
                    <a:pt x="21" y="273"/>
                  </a:moveTo>
                  <a:lnTo>
                    <a:pt x="52" y="168"/>
                  </a:lnTo>
                  <a:lnTo>
                    <a:pt x="83" y="297"/>
                  </a:lnTo>
                  <a:lnTo>
                    <a:pt x="115" y="333"/>
                  </a:lnTo>
                  <a:lnTo>
                    <a:pt x="146" y="321"/>
                  </a:lnTo>
                  <a:lnTo>
                    <a:pt x="177" y="316"/>
                  </a:lnTo>
                  <a:lnTo>
                    <a:pt x="208" y="228"/>
                  </a:lnTo>
                  <a:moveTo>
                    <a:pt x="208" y="228"/>
                  </a:moveTo>
                  <a:lnTo>
                    <a:pt x="240" y="237"/>
                  </a:lnTo>
                  <a:lnTo>
                    <a:pt x="271" y="292"/>
                  </a:lnTo>
                  <a:lnTo>
                    <a:pt x="302" y="367"/>
                  </a:lnTo>
                  <a:lnTo>
                    <a:pt x="333" y="192"/>
                  </a:lnTo>
                  <a:lnTo>
                    <a:pt x="364" y="21"/>
                  </a:lnTo>
                  <a:moveTo>
                    <a:pt x="398" y="33"/>
                  </a:moveTo>
                  <a:lnTo>
                    <a:pt x="429" y="192"/>
                  </a:lnTo>
                </a:path>
              </a:pathLst>
            </a:custGeom>
            <a:noFill/>
            <a:ln w="27431" cap="rnd">
              <a:solidFill>
                <a:srgbClr val="8064A2">
                  <a:alpha val="100000"/>
                </a:srgbClr>
              </a:solidFill>
              <a:prstDash val="solid"/>
              <a:round/>
            </a:ln>
          </p:spPr>
          <p:txBody>
            <a:bodyPr rtlCol="0"/>
            <a:lstStyle/>
            <a:p>
              <a:pPr algn="ctr"/>
              <a:endParaRPr lang="zh-CN" altLang="en-US"/>
            </a:p>
          </p:txBody>
        </p:sp>
      </p:grpSp>
      <p:pic>
        <p:nvPicPr>
          <p:cNvPr id="257" name="picture 257"/>
          <p:cNvPicPr>
            <a:picLocks noChangeAspect="1"/>
          </p:cNvPicPr>
          <p:nvPr/>
        </p:nvPicPr>
        <p:blipFill>
          <a:blip r:embed="rId39"/>
          <a:stretch>
            <a:fillRect/>
          </a:stretch>
        </p:blipFill>
        <p:spPr>
          <a:xfrm rot="21600000">
            <a:off x="1109472" y="3040380"/>
            <a:ext cx="167640" cy="411479"/>
          </a:xfrm>
          <a:prstGeom prst="rect">
            <a:avLst/>
          </a:prstGeom>
        </p:spPr>
      </p:pic>
      <p:sp>
        <p:nvSpPr>
          <p:cNvPr id="258" name="path"/>
          <p:cNvSpPr/>
          <p:nvPr/>
        </p:nvSpPr>
        <p:spPr>
          <a:xfrm>
            <a:off x="7127747" y="5490971"/>
            <a:ext cx="364235" cy="187452"/>
          </a:xfrm>
          <a:custGeom>
            <a:avLst/>
            <a:gdLst/>
            <a:ahLst/>
            <a:cxnLst/>
            <a:rect l="0" t="0" r="0" b="0"/>
            <a:pathLst>
              <a:path w="573" h="295">
                <a:moveTo>
                  <a:pt x="21" y="28"/>
                </a:moveTo>
                <a:lnTo>
                  <a:pt x="52" y="21"/>
                </a:lnTo>
                <a:lnTo>
                  <a:pt x="84" y="57"/>
                </a:lnTo>
                <a:lnTo>
                  <a:pt x="115" y="93"/>
                </a:lnTo>
                <a:moveTo>
                  <a:pt x="146" y="158"/>
                </a:moveTo>
                <a:lnTo>
                  <a:pt x="177" y="160"/>
                </a:lnTo>
                <a:moveTo>
                  <a:pt x="240" y="153"/>
                </a:moveTo>
                <a:lnTo>
                  <a:pt x="271" y="165"/>
                </a:lnTo>
                <a:lnTo>
                  <a:pt x="302" y="172"/>
                </a:lnTo>
                <a:lnTo>
                  <a:pt x="333" y="184"/>
                </a:lnTo>
                <a:moveTo>
                  <a:pt x="364" y="105"/>
                </a:moveTo>
                <a:lnTo>
                  <a:pt x="395" y="115"/>
                </a:lnTo>
                <a:lnTo>
                  <a:pt x="427" y="143"/>
                </a:lnTo>
                <a:moveTo>
                  <a:pt x="458" y="225"/>
                </a:moveTo>
                <a:lnTo>
                  <a:pt x="489" y="263"/>
                </a:lnTo>
                <a:lnTo>
                  <a:pt x="520" y="273"/>
                </a:lnTo>
                <a:lnTo>
                  <a:pt x="551" y="240"/>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259" name="picture 259"/>
          <p:cNvPicPr>
            <a:picLocks noChangeAspect="1"/>
          </p:cNvPicPr>
          <p:nvPr/>
        </p:nvPicPr>
        <p:blipFill>
          <a:blip r:embed="rId40"/>
          <a:stretch>
            <a:fillRect/>
          </a:stretch>
        </p:blipFill>
        <p:spPr>
          <a:xfrm rot="21600000">
            <a:off x="4148328" y="3793235"/>
            <a:ext cx="464819" cy="131063"/>
          </a:xfrm>
          <a:prstGeom prst="rect">
            <a:avLst/>
          </a:prstGeom>
        </p:spPr>
      </p:pic>
      <p:grpSp>
        <p:nvGrpSpPr>
          <p:cNvPr id="28" name="group 28"/>
          <p:cNvGrpSpPr/>
          <p:nvPr/>
        </p:nvGrpSpPr>
        <p:grpSpPr>
          <a:xfrm rot="21600000">
            <a:off x="8636507" y="4893564"/>
            <a:ext cx="166116" cy="106680"/>
            <a:chOff x="0" y="0"/>
            <a:chExt cx="166116" cy="106680"/>
          </a:xfrm>
        </p:grpSpPr>
        <p:sp>
          <p:nvSpPr>
            <p:cNvPr id="260" name="path"/>
            <p:cNvSpPr/>
            <p:nvPr/>
          </p:nvSpPr>
          <p:spPr>
            <a:xfrm>
              <a:off x="79247" y="0"/>
              <a:ext cx="86868" cy="79248"/>
            </a:xfrm>
            <a:custGeom>
              <a:avLst/>
              <a:gdLst/>
              <a:ahLst/>
              <a:cxnLst/>
              <a:rect l="0" t="0" r="0" b="0"/>
              <a:pathLst>
                <a:path w="136" h="124">
                  <a:moveTo>
                    <a:pt x="21" y="21"/>
                  </a:moveTo>
                  <a:lnTo>
                    <a:pt x="52" y="67"/>
                  </a:lnTo>
                  <a:lnTo>
                    <a:pt x="84" y="103"/>
                  </a:lnTo>
                  <a:lnTo>
                    <a:pt x="115" y="76"/>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61" name="path"/>
            <p:cNvSpPr/>
            <p:nvPr/>
          </p:nvSpPr>
          <p:spPr>
            <a:xfrm>
              <a:off x="0" y="12192"/>
              <a:ext cx="126493" cy="94488"/>
            </a:xfrm>
            <a:custGeom>
              <a:avLst/>
              <a:gdLst/>
              <a:ahLst/>
              <a:cxnLst/>
              <a:rect l="0" t="0" r="0" b="0"/>
              <a:pathLst>
                <a:path w="199" h="148">
                  <a:moveTo>
                    <a:pt x="21" y="127"/>
                  </a:moveTo>
                  <a:lnTo>
                    <a:pt x="52" y="127"/>
                  </a:lnTo>
                  <a:moveTo>
                    <a:pt x="84" y="60"/>
                  </a:moveTo>
                  <a:lnTo>
                    <a:pt x="115" y="57"/>
                  </a:lnTo>
                  <a:lnTo>
                    <a:pt x="146" y="31"/>
                  </a:lnTo>
                  <a:lnTo>
                    <a:pt x="177" y="21"/>
                  </a:lnTo>
                </a:path>
              </a:pathLst>
            </a:custGeom>
            <a:noFill/>
            <a:ln w="27431" cap="rnd">
              <a:solidFill>
                <a:srgbClr val="8064A2">
                  <a:alpha val="100000"/>
                </a:srgbClr>
              </a:solidFill>
              <a:prstDash val="solid"/>
              <a:round/>
            </a:ln>
          </p:spPr>
          <p:txBody>
            <a:bodyPr rtlCol="0"/>
            <a:lstStyle/>
            <a:p>
              <a:pPr algn="ctr"/>
              <a:endParaRPr lang="zh-CN" altLang="en-US"/>
            </a:p>
          </p:txBody>
        </p:sp>
      </p:grpSp>
      <p:sp>
        <p:nvSpPr>
          <p:cNvPr id="262" name="path"/>
          <p:cNvSpPr/>
          <p:nvPr/>
        </p:nvSpPr>
        <p:spPr>
          <a:xfrm>
            <a:off x="8735568" y="4797552"/>
            <a:ext cx="445007" cy="135636"/>
          </a:xfrm>
          <a:custGeom>
            <a:avLst/>
            <a:gdLst/>
            <a:ahLst/>
            <a:cxnLst/>
            <a:rect l="0" t="0" r="0" b="0"/>
            <a:pathLst>
              <a:path w="700" h="213">
                <a:moveTo>
                  <a:pt x="21" y="192"/>
                </a:moveTo>
                <a:lnTo>
                  <a:pt x="52" y="21"/>
                </a:lnTo>
                <a:moveTo>
                  <a:pt x="647" y="33"/>
                </a:moveTo>
                <a:lnTo>
                  <a:pt x="679" y="148"/>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263" name="path"/>
          <p:cNvSpPr/>
          <p:nvPr/>
        </p:nvSpPr>
        <p:spPr>
          <a:xfrm>
            <a:off x="10543031" y="4707635"/>
            <a:ext cx="324611" cy="184403"/>
          </a:xfrm>
          <a:custGeom>
            <a:avLst/>
            <a:gdLst/>
            <a:ahLst/>
            <a:cxnLst/>
            <a:rect l="0" t="0" r="0" b="0"/>
            <a:pathLst>
              <a:path w="511" h="290">
                <a:moveTo>
                  <a:pt x="21" y="191"/>
                </a:moveTo>
                <a:lnTo>
                  <a:pt x="52" y="194"/>
                </a:lnTo>
                <a:lnTo>
                  <a:pt x="84" y="194"/>
                </a:lnTo>
                <a:lnTo>
                  <a:pt x="115" y="237"/>
                </a:lnTo>
                <a:moveTo>
                  <a:pt x="208" y="232"/>
                </a:moveTo>
                <a:lnTo>
                  <a:pt x="240" y="227"/>
                </a:lnTo>
                <a:lnTo>
                  <a:pt x="271" y="151"/>
                </a:lnTo>
                <a:lnTo>
                  <a:pt x="302" y="115"/>
                </a:lnTo>
                <a:lnTo>
                  <a:pt x="333" y="21"/>
                </a:lnTo>
                <a:lnTo>
                  <a:pt x="364" y="88"/>
                </a:lnTo>
                <a:lnTo>
                  <a:pt x="396" y="117"/>
                </a:lnTo>
                <a:lnTo>
                  <a:pt x="427" y="91"/>
                </a:lnTo>
                <a:lnTo>
                  <a:pt x="458" y="223"/>
                </a:lnTo>
                <a:lnTo>
                  <a:pt x="489" y="268"/>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264" name="path"/>
          <p:cNvSpPr/>
          <p:nvPr/>
        </p:nvSpPr>
        <p:spPr>
          <a:xfrm>
            <a:off x="7286243" y="5209032"/>
            <a:ext cx="344424" cy="155447"/>
          </a:xfrm>
          <a:custGeom>
            <a:avLst/>
            <a:gdLst/>
            <a:ahLst/>
            <a:cxnLst/>
            <a:rect l="0" t="0" r="0" b="0"/>
            <a:pathLst>
              <a:path w="542" h="244">
                <a:moveTo>
                  <a:pt x="21" y="223"/>
                </a:moveTo>
                <a:lnTo>
                  <a:pt x="52" y="95"/>
                </a:lnTo>
                <a:moveTo>
                  <a:pt x="115" y="182"/>
                </a:moveTo>
                <a:lnTo>
                  <a:pt x="146" y="143"/>
                </a:lnTo>
                <a:lnTo>
                  <a:pt x="177" y="151"/>
                </a:lnTo>
                <a:moveTo>
                  <a:pt x="271" y="223"/>
                </a:moveTo>
                <a:lnTo>
                  <a:pt x="302" y="112"/>
                </a:lnTo>
                <a:lnTo>
                  <a:pt x="333" y="208"/>
                </a:lnTo>
                <a:moveTo>
                  <a:pt x="396" y="208"/>
                </a:moveTo>
                <a:lnTo>
                  <a:pt x="427" y="191"/>
                </a:lnTo>
                <a:lnTo>
                  <a:pt x="458" y="47"/>
                </a:lnTo>
                <a:lnTo>
                  <a:pt x="489" y="21"/>
                </a:lnTo>
                <a:lnTo>
                  <a:pt x="520" y="146"/>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65" name="picture 265"/>
          <p:cNvPicPr>
            <a:picLocks noChangeAspect="1"/>
          </p:cNvPicPr>
          <p:nvPr/>
        </p:nvPicPr>
        <p:blipFill>
          <a:blip r:embed="rId41"/>
          <a:stretch>
            <a:fillRect/>
          </a:stretch>
        </p:blipFill>
        <p:spPr>
          <a:xfrm rot="21600000">
            <a:off x="1467611" y="2572512"/>
            <a:ext cx="166116" cy="316991"/>
          </a:xfrm>
          <a:prstGeom prst="rect">
            <a:avLst/>
          </a:prstGeom>
        </p:spPr>
      </p:pic>
      <p:sp>
        <p:nvSpPr>
          <p:cNvPr id="266" name="path"/>
          <p:cNvSpPr/>
          <p:nvPr/>
        </p:nvSpPr>
        <p:spPr>
          <a:xfrm>
            <a:off x="7961376" y="4907279"/>
            <a:ext cx="384047" cy="129540"/>
          </a:xfrm>
          <a:custGeom>
            <a:avLst/>
            <a:gdLst/>
            <a:ahLst/>
            <a:cxnLst/>
            <a:rect l="0" t="0" r="0" b="0"/>
            <a:pathLst>
              <a:path w="604" h="204">
                <a:moveTo>
                  <a:pt x="21" y="170"/>
                </a:moveTo>
                <a:lnTo>
                  <a:pt x="52" y="168"/>
                </a:lnTo>
                <a:moveTo>
                  <a:pt x="84" y="64"/>
                </a:moveTo>
                <a:lnTo>
                  <a:pt x="115" y="24"/>
                </a:lnTo>
                <a:moveTo>
                  <a:pt x="146" y="182"/>
                </a:moveTo>
                <a:lnTo>
                  <a:pt x="177" y="132"/>
                </a:lnTo>
                <a:lnTo>
                  <a:pt x="208" y="74"/>
                </a:lnTo>
                <a:moveTo>
                  <a:pt x="240" y="156"/>
                </a:moveTo>
                <a:lnTo>
                  <a:pt x="271" y="112"/>
                </a:lnTo>
                <a:moveTo>
                  <a:pt x="333" y="72"/>
                </a:moveTo>
                <a:lnTo>
                  <a:pt x="364" y="21"/>
                </a:lnTo>
                <a:lnTo>
                  <a:pt x="395" y="33"/>
                </a:lnTo>
                <a:moveTo>
                  <a:pt x="427" y="182"/>
                </a:moveTo>
                <a:lnTo>
                  <a:pt x="458" y="172"/>
                </a:lnTo>
                <a:lnTo>
                  <a:pt x="489" y="156"/>
                </a:lnTo>
                <a:moveTo>
                  <a:pt x="520" y="69"/>
                </a:moveTo>
                <a:lnTo>
                  <a:pt x="552" y="105"/>
                </a:lnTo>
                <a:lnTo>
                  <a:pt x="583" y="163"/>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67" name="picture 267"/>
          <p:cNvPicPr>
            <a:picLocks noChangeAspect="1"/>
          </p:cNvPicPr>
          <p:nvPr/>
        </p:nvPicPr>
        <p:blipFill>
          <a:blip r:embed="rId42"/>
          <a:stretch>
            <a:fillRect/>
          </a:stretch>
        </p:blipFill>
        <p:spPr>
          <a:xfrm rot="21600000">
            <a:off x="1507235" y="2546604"/>
            <a:ext cx="205740" cy="216407"/>
          </a:xfrm>
          <a:prstGeom prst="rect">
            <a:avLst/>
          </a:prstGeom>
        </p:spPr>
      </p:pic>
      <p:sp>
        <p:nvSpPr>
          <p:cNvPr id="268" name="path"/>
          <p:cNvSpPr/>
          <p:nvPr/>
        </p:nvSpPr>
        <p:spPr>
          <a:xfrm>
            <a:off x="8398764" y="5065776"/>
            <a:ext cx="225552" cy="184403"/>
          </a:xfrm>
          <a:custGeom>
            <a:avLst/>
            <a:gdLst/>
            <a:ahLst/>
            <a:cxnLst/>
            <a:rect l="0" t="0" r="0" b="0"/>
            <a:pathLst>
              <a:path w="355" h="290">
                <a:moveTo>
                  <a:pt x="21" y="268"/>
                </a:moveTo>
                <a:lnTo>
                  <a:pt x="52" y="249"/>
                </a:lnTo>
                <a:lnTo>
                  <a:pt x="84" y="239"/>
                </a:lnTo>
                <a:lnTo>
                  <a:pt x="115" y="213"/>
                </a:lnTo>
                <a:moveTo>
                  <a:pt x="146" y="143"/>
                </a:moveTo>
                <a:lnTo>
                  <a:pt x="177" y="153"/>
                </a:lnTo>
                <a:lnTo>
                  <a:pt x="208" y="163"/>
                </a:lnTo>
                <a:lnTo>
                  <a:pt x="240" y="153"/>
                </a:lnTo>
                <a:lnTo>
                  <a:pt x="271" y="103"/>
                </a:lnTo>
                <a:lnTo>
                  <a:pt x="302" y="74"/>
                </a:lnTo>
                <a:lnTo>
                  <a:pt x="333" y="21"/>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269" name="picture 269"/>
          <p:cNvPicPr>
            <a:picLocks noChangeAspect="1"/>
          </p:cNvPicPr>
          <p:nvPr/>
        </p:nvPicPr>
        <p:blipFill>
          <a:blip r:embed="rId43"/>
          <a:stretch>
            <a:fillRect/>
          </a:stretch>
        </p:blipFill>
        <p:spPr>
          <a:xfrm rot="21600000">
            <a:off x="4625340" y="4738116"/>
            <a:ext cx="284987" cy="140208"/>
          </a:xfrm>
          <a:prstGeom prst="rect">
            <a:avLst/>
          </a:prstGeom>
        </p:spPr>
      </p:pic>
      <p:pic>
        <p:nvPicPr>
          <p:cNvPr id="270" name="picture 270"/>
          <p:cNvPicPr>
            <a:picLocks noChangeAspect="1"/>
          </p:cNvPicPr>
          <p:nvPr/>
        </p:nvPicPr>
        <p:blipFill>
          <a:blip r:embed="rId44"/>
          <a:stretch>
            <a:fillRect/>
          </a:stretch>
        </p:blipFill>
        <p:spPr>
          <a:xfrm rot="21600000">
            <a:off x="3890772" y="4389119"/>
            <a:ext cx="106679" cy="370332"/>
          </a:xfrm>
          <a:prstGeom prst="rect">
            <a:avLst/>
          </a:prstGeom>
        </p:spPr>
      </p:pic>
      <p:pic>
        <p:nvPicPr>
          <p:cNvPr id="271" name="picture 271"/>
          <p:cNvPicPr>
            <a:picLocks noChangeAspect="1"/>
          </p:cNvPicPr>
          <p:nvPr/>
        </p:nvPicPr>
        <p:blipFill>
          <a:blip r:embed="rId45"/>
          <a:stretch>
            <a:fillRect/>
          </a:stretch>
        </p:blipFill>
        <p:spPr>
          <a:xfrm rot="21600000">
            <a:off x="4187952" y="3767328"/>
            <a:ext cx="245363" cy="156972"/>
          </a:xfrm>
          <a:prstGeom prst="rect">
            <a:avLst/>
          </a:prstGeom>
        </p:spPr>
      </p:pic>
      <p:pic>
        <p:nvPicPr>
          <p:cNvPr id="272" name="picture 272"/>
          <p:cNvPicPr>
            <a:picLocks noChangeAspect="1"/>
          </p:cNvPicPr>
          <p:nvPr/>
        </p:nvPicPr>
        <p:blipFill>
          <a:blip r:embed="rId46"/>
          <a:stretch>
            <a:fillRect/>
          </a:stretch>
        </p:blipFill>
        <p:spPr>
          <a:xfrm rot="21600000">
            <a:off x="3134867" y="3881628"/>
            <a:ext cx="128015" cy="291083"/>
          </a:xfrm>
          <a:prstGeom prst="rect">
            <a:avLst/>
          </a:prstGeom>
        </p:spPr>
      </p:pic>
      <p:sp>
        <p:nvSpPr>
          <p:cNvPr id="273" name="path"/>
          <p:cNvSpPr/>
          <p:nvPr/>
        </p:nvSpPr>
        <p:spPr>
          <a:xfrm>
            <a:off x="8973311" y="4637532"/>
            <a:ext cx="187452" cy="195072"/>
          </a:xfrm>
          <a:custGeom>
            <a:avLst/>
            <a:gdLst/>
            <a:ahLst/>
            <a:cxnLst/>
            <a:rect l="0" t="0" r="0" b="0"/>
            <a:pathLst>
              <a:path w="295" h="307">
                <a:moveTo>
                  <a:pt x="21" y="21"/>
                </a:moveTo>
                <a:lnTo>
                  <a:pt x="55" y="33"/>
                </a:lnTo>
                <a:moveTo>
                  <a:pt x="86" y="192"/>
                </a:moveTo>
                <a:lnTo>
                  <a:pt x="117" y="182"/>
                </a:lnTo>
                <a:lnTo>
                  <a:pt x="148" y="203"/>
                </a:lnTo>
                <a:lnTo>
                  <a:pt x="180" y="177"/>
                </a:lnTo>
                <a:moveTo>
                  <a:pt x="211" y="273"/>
                </a:moveTo>
                <a:lnTo>
                  <a:pt x="242" y="261"/>
                </a:lnTo>
                <a:lnTo>
                  <a:pt x="273" y="285"/>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274" name="picture 274"/>
          <p:cNvPicPr>
            <a:picLocks noChangeAspect="1"/>
          </p:cNvPicPr>
          <p:nvPr/>
        </p:nvPicPr>
        <p:blipFill>
          <a:blip r:embed="rId47"/>
          <a:stretch>
            <a:fillRect/>
          </a:stretch>
        </p:blipFill>
        <p:spPr>
          <a:xfrm rot="21600000">
            <a:off x="1844039" y="3322320"/>
            <a:ext cx="227076" cy="158495"/>
          </a:xfrm>
          <a:prstGeom prst="rect">
            <a:avLst/>
          </a:prstGeom>
        </p:spPr>
      </p:pic>
      <p:sp>
        <p:nvSpPr>
          <p:cNvPr id="275" name="path"/>
          <p:cNvSpPr/>
          <p:nvPr/>
        </p:nvSpPr>
        <p:spPr>
          <a:xfrm>
            <a:off x="7167371" y="5291328"/>
            <a:ext cx="146304" cy="224027"/>
          </a:xfrm>
          <a:custGeom>
            <a:avLst/>
            <a:gdLst/>
            <a:ahLst/>
            <a:cxnLst/>
            <a:rect l="0" t="0" r="0" b="0"/>
            <a:pathLst>
              <a:path w="230" h="352">
                <a:moveTo>
                  <a:pt x="21" y="21"/>
                </a:moveTo>
                <a:lnTo>
                  <a:pt x="52" y="266"/>
                </a:lnTo>
                <a:lnTo>
                  <a:pt x="84" y="124"/>
                </a:lnTo>
                <a:lnTo>
                  <a:pt x="115" y="331"/>
                </a:lnTo>
                <a:lnTo>
                  <a:pt x="146" y="242"/>
                </a:lnTo>
                <a:lnTo>
                  <a:pt x="177" y="86"/>
                </a:lnTo>
                <a:lnTo>
                  <a:pt x="208" y="93"/>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76" name="picture 276"/>
          <p:cNvPicPr>
            <a:picLocks noChangeAspect="1"/>
          </p:cNvPicPr>
          <p:nvPr/>
        </p:nvPicPr>
        <p:blipFill>
          <a:blip r:embed="rId48"/>
          <a:stretch>
            <a:fillRect/>
          </a:stretch>
        </p:blipFill>
        <p:spPr>
          <a:xfrm rot="21600000">
            <a:off x="3493008" y="3750564"/>
            <a:ext cx="166115" cy="192024"/>
          </a:xfrm>
          <a:prstGeom prst="rect">
            <a:avLst/>
          </a:prstGeom>
        </p:spPr>
      </p:pic>
      <p:sp>
        <p:nvSpPr>
          <p:cNvPr id="277" name="path"/>
          <p:cNvSpPr/>
          <p:nvPr/>
        </p:nvSpPr>
        <p:spPr>
          <a:xfrm>
            <a:off x="7187183" y="5533644"/>
            <a:ext cx="245364" cy="114300"/>
          </a:xfrm>
          <a:custGeom>
            <a:avLst/>
            <a:gdLst/>
            <a:ahLst/>
            <a:cxnLst/>
            <a:rect l="0" t="0" r="0" b="0"/>
            <a:pathLst>
              <a:path w="386" h="180">
                <a:moveTo>
                  <a:pt x="21" y="26"/>
                </a:moveTo>
                <a:lnTo>
                  <a:pt x="52" y="91"/>
                </a:lnTo>
                <a:moveTo>
                  <a:pt x="84" y="93"/>
                </a:moveTo>
                <a:lnTo>
                  <a:pt x="115" y="21"/>
                </a:lnTo>
                <a:lnTo>
                  <a:pt x="146" y="86"/>
                </a:lnTo>
                <a:moveTo>
                  <a:pt x="240" y="117"/>
                </a:moveTo>
                <a:lnTo>
                  <a:pt x="271" y="38"/>
                </a:lnTo>
                <a:moveTo>
                  <a:pt x="333" y="76"/>
                </a:moveTo>
                <a:lnTo>
                  <a:pt x="364" y="158"/>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278" name="picture 278"/>
          <p:cNvPicPr>
            <a:picLocks noChangeAspect="1"/>
          </p:cNvPicPr>
          <p:nvPr/>
        </p:nvPicPr>
        <p:blipFill>
          <a:blip r:embed="rId49"/>
          <a:stretch>
            <a:fillRect/>
          </a:stretch>
        </p:blipFill>
        <p:spPr>
          <a:xfrm rot="21600000">
            <a:off x="3970020" y="4637532"/>
            <a:ext cx="205739" cy="121919"/>
          </a:xfrm>
          <a:prstGeom prst="rect">
            <a:avLst/>
          </a:prstGeom>
        </p:spPr>
      </p:pic>
      <p:sp>
        <p:nvSpPr>
          <p:cNvPr id="279" name="path"/>
          <p:cNvSpPr/>
          <p:nvPr/>
        </p:nvSpPr>
        <p:spPr>
          <a:xfrm>
            <a:off x="9153143" y="4855464"/>
            <a:ext cx="166116" cy="140208"/>
          </a:xfrm>
          <a:custGeom>
            <a:avLst/>
            <a:gdLst/>
            <a:ahLst/>
            <a:cxnLst/>
            <a:rect l="0" t="0" r="0" b="0"/>
            <a:pathLst>
              <a:path w="261" h="220">
                <a:moveTo>
                  <a:pt x="21" y="57"/>
                </a:moveTo>
                <a:lnTo>
                  <a:pt x="52" y="141"/>
                </a:lnTo>
                <a:moveTo>
                  <a:pt x="84" y="112"/>
                </a:moveTo>
                <a:lnTo>
                  <a:pt x="115" y="21"/>
                </a:lnTo>
                <a:lnTo>
                  <a:pt x="146" y="103"/>
                </a:lnTo>
                <a:moveTo>
                  <a:pt x="208" y="136"/>
                </a:moveTo>
                <a:lnTo>
                  <a:pt x="240" y="199"/>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280" name="path"/>
          <p:cNvSpPr/>
          <p:nvPr/>
        </p:nvSpPr>
        <p:spPr>
          <a:xfrm>
            <a:off x="10463783" y="4815840"/>
            <a:ext cx="106680" cy="205739"/>
          </a:xfrm>
          <a:custGeom>
            <a:avLst/>
            <a:gdLst/>
            <a:ahLst/>
            <a:cxnLst/>
            <a:rect l="0" t="0" r="0" b="0"/>
            <a:pathLst>
              <a:path w="168" h="323">
                <a:moveTo>
                  <a:pt x="21" y="223"/>
                </a:moveTo>
                <a:lnTo>
                  <a:pt x="52" y="302"/>
                </a:lnTo>
                <a:lnTo>
                  <a:pt x="84" y="203"/>
                </a:lnTo>
                <a:moveTo>
                  <a:pt x="115" y="170"/>
                </a:moveTo>
                <a:lnTo>
                  <a:pt x="146"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82" name="picture 282"/>
          <p:cNvPicPr>
            <a:picLocks noChangeAspect="1"/>
          </p:cNvPicPr>
          <p:nvPr/>
        </p:nvPicPr>
        <p:blipFill>
          <a:blip r:embed="rId50"/>
          <a:stretch>
            <a:fillRect/>
          </a:stretch>
        </p:blipFill>
        <p:spPr>
          <a:xfrm rot="21600000">
            <a:off x="2560320" y="3226308"/>
            <a:ext cx="86867" cy="237743"/>
          </a:xfrm>
          <a:prstGeom prst="rect">
            <a:avLst/>
          </a:prstGeom>
        </p:spPr>
      </p:pic>
      <p:pic>
        <p:nvPicPr>
          <p:cNvPr id="283" name="picture 283"/>
          <p:cNvPicPr>
            <a:picLocks noChangeAspect="1"/>
          </p:cNvPicPr>
          <p:nvPr/>
        </p:nvPicPr>
        <p:blipFill>
          <a:blip r:embed="rId51"/>
          <a:stretch>
            <a:fillRect/>
          </a:stretch>
        </p:blipFill>
        <p:spPr>
          <a:xfrm rot="21600000">
            <a:off x="1249680" y="3424428"/>
            <a:ext cx="86867" cy="161543"/>
          </a:xfrm>
          <a:prstGeom prst="rect">
            <a:avLst/>
          </a:prstGeom>
        </p:spPr>
      </p:pic>
      <p:pic>
        <p:nvPicPr>
          <p:cNvPr id="284" name="picture 284"/>
          <p:cNvPicPr>
            <a:picLocks noChangeAspect="1"/>
          </p:cNvPicPr>
          <p:nvPr/>
        </p:nvPicPr>
        <p:blipFill>
          <a:blip r:embed="rId52"/>
          <a:stretch>
            <a:fillRect/>
          </a:stretch>
        </p:blipFill>
        <p:spPr>
          <a:xfrm rot="21600000">
            <a:off x="1309115" y="3390900"/>
            <a:ext cx="47244" cy="195071"/>
          </a:xfrm>
          <a:prstGeom prst="rect">
            <a:avLst/>
          </a:prstGeom>
        </p:spPr>
      </p:pic>
      <p:pic>
        <p:nvPicPr>
          <p:cNvPr id="285" name="picture 285"/>
          <p:cNvPicPr>
            <a:picLocks noChangeAspect="1"/>
          </p:cNvPicPr>
          <p:nvPr/>
        </p:nvPicPr>
        <p:blipFill>
          <a:blip r:embed="rId53"/>
          <a:stretch>
            <a:fillRect/>
          </a:stretch>
        </p:blipFill>
        <p:spPr>
          <a:xfrm rot="21600000">
            <a:off x="1328927" y="3201924"/>
            <a:ext cx="67056" cy="303275"/>
          </a:xfrm>
          <a:prstGeom prst="rect">
            <a:avLst/>
          </a:prstGeom>
        </p:spPr>
      </p:pic>
      <p:pic>
        <p:nvPicPr>
          <p:cNvPr id="286" name="picture 286"/>
          <p:cNvPicPr>
            <a:picLocks noChangeAspect="1"/>
          </p:cNvPicPr>
          <p:nvPr/>
        </p:nvPicPr>
        <p:blipFill>
          <a:blip r:embed="rId54"/>
          <a:stretch>
            <a:fillRect/>
          </a:stretch>
        </p:blipFill>
        <p:spPr>
          <a:xfrm rot="21600000">
            <a:off x="4704588" y="4826507"/>
            <a:ext cx="146303" cy="132588"/>
          </a:xfrm>
          <a:prstGeom prst="rect">
            <a:avLst/>
          </a:prstGeom>
        </p:spPr>
      </p:pic>
      <p:pic>
        <p:nvPicPr>
          <p:cNvPr id="287" name="picture 287"/>
          <p:cNvPicPr>
            <a:picLocks noChangeAspect="1"/>
          </p:cNvPicPr>
          <p:nvPr/>
        </p:nvPicPr>
        <p:blipFill>
          <a:blip r:embed="rId55"/>
          <a:stretch>
            <a:fillRect/>
          </a:stretch>
        </p:blipFill>
        <p:spPr>
          <a:xfrm rot="21600000">
            <a:off x="1705355" y="2705100"/>
            <a:ext cx="205739" cy="85343"/>
          </a:xfrm>
          <a:prstGeom prst="rect">
            <a:avLst/>
          </a:prstGeom>
        </p:spPr>
      </p:pic>
      <p:sp>
        <p:nvSpPr>
          <p:cNvPr id="288" name="path"/>
          <p:cNvSpPr/>
          <p:nvPr/>
        </p:nvSpPr>
        <p:spPr>
          <a:xfrm>
            <a:off x="8596883" y="4930140"/>
            <a:ext cx="106680" cy="163068"/>
          </a:xfrm>
          <a:custGeom>
            <a:avLst/>
            <a:gdLst/>
            <a:ahLst/>
            <a:cxnLst/>
            <a:rect l="0" t="0" r="0" b="0"/>
            <a:pathLst>
              <a:path w="168" h="256">
                <a:moveTo>
                  <a:pt x="21" y="235"/>
                </a:moveTo>
                <a:lnTo>
                  <a:pt x="52" y="163"/>
                </a:lnTo>
                <a:lnTo>
                  <a:pt x="84" y="88"/>
                </a:lnTo>
                <a:moveTo>
                  <a:pt x="115" y="88"/>
                </a:moveTo>
                <a:lnTo>
                  <a:pt x="146" y="21"/>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289" name="picture 289"/>
          <p:cNvPicPr>
            <a:picLocks noChangeAspect="1"/>
          </p:cNvPicPr>
          <p:nvPr/>
        </p:nvPicPr>
        <p:blipFill>
          <a:blip r:embed="rId56"/>
          <a:stretch>
            <a:fillRect/>
          </a:stretch>
        </p:blipFill>
        <p:spPr>
          <a:xfrm rot="21600000">
            <a:off x="1824227" y="2683764"/>
            <a:ext cx="108204" cy="158495"/>
          </a:xfrm>
          <a:prstGeom prst="rect">
            <a:avLst/>
          </a:prstGeom>
        </p:spPr>
      </p:pic>
      <p:sp>
        <p:nvSpPr>
          <p:cNvPr id="290" name="path"/>
          <p:cNvSpPr/>
          <p:nvPr/>
        </p:nvSpPr>
        <p:spPr>
          <a:xfrm>
            <a:off x="900683" y="2522220"/>
            <a:ext cx="35052" cy="475488"/>
          </a:xfrm>
          <a:custGeom>
            <a:avLst/>
            <a:gdLst/>
            <a:ahLst/>
            <a:cxnLst/>
            <a:rect l="0" t="0" r="0" b="0"/>
            <a:pathLst>
              <a:path w="55" h="748">
                <a:moveTo>
                  <a:pt x="0" y="741"/>
                </a:moveTo>
                <a:lnTo>
                  <a:pt x="55" y="741"/>
                </a:lnTo>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291" name="path"/>
          <p:cNvSpPr/>
          <p:nvPr/>
        </p:nvSpPr>
        <p:spPr>
          <a:xfrm>
            <a:off x="8337803" y="5064252"/>
            <a:ext cx="88393" cy="185928"/>
          </a:xfrm>
          <a:custGeom>
            <a:avLst/>
            <a:gdLst/>
            <a:ahLst/>
            <a:cxnLst/>
            <a:rect l="0" t="0" r="0" b="0"/>
            <a:pathLst>
              <a:path w="139" h="292">
                <a:moveTo>
                  <a:pt x="21" y="21"/>
                </a:moveTo>
                <a:lnTo>
                  <a:pt x="55" y="100"/>
                </a:lnTo>
                <a:moveTo>
                  <a:pt x="86" y="86"/>
                </a:moveTo>
                <a:lnTo>
                  <a:pt x="117" y="271"/>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292" name="picture 292"/>
          <p:cNvPicPr>
            <a:picLocks noChangeAspect="1"/>
          </p:cNvPicPr>
          <p:nvPr/>
        </p:nvPicPr>
        <p:blipFill>
          <a:blip r:embed="rId57"/>
          <a:stretch>
            <a:fillRect/>
          </a:stretch>
        </p:blipFill>
        <p:spPr>
          <a:xfrm rot="21600000">
            <a:off x="1427987" y="3438144"/>
            <a:ext cx="67056" cy="225551"/>
          </a:xfrm>
          <a:prstGeom prst="rect">
            <a:avLst/>
          </a:prstGeom>
        </p:spPr>
      </p:pic>
      <p:pic>
        <p:nvPicPr>
          <p:cNvPr id="293" name="picture 293"/>
          <p:cNvPicPr>
            <a:picLocks noChangeAspect="1"/>
          </p:cNvPicPr>
          <p:nvPr/>
        </p:nvPicPr>
        <p:blipFill>
          <a:blip r:embed="rId58"/>
          <a:stretch>
            <a:fillRect/>
          </a:stretch>
        </p:blipFill>
        <p:spPr>
          <a:xfrm rot="21600000">
            <a:off x="1228344" y="2848355"/>
            <a:ext cx="108203" cy="138684"/>
          </a:xfrm>
          <a:prstGeom prst="rect">
            <a:avLst/>
          </a:prstGeom>
        </p:spPr>
      </p:pic>
      <p:pic>
        <p:nvPicPr>
          <p:cNvPr id="294" name="picture 294"/>
          <p:cNvPicPr>
            <a:picLocks noChangeAspect="1"/>
          </p:cNvPicPr>
          <p:nvPr/>
        </p:nvPicPr>
        <p:blipFill>
          <a:blip r:embed="rId59"/>
          <a:stretch>
            <a:fillRect/>
          </a:stretch>
        </p:blipFill>
        <p:spPr>
          <a:xfrm rot="21600000">
            <a:off x="2360675" y="3314700"/>
            <a:ext cx="47244" cy="310895"/>
          </a:xfrm>
          <a:prstGeom prst="rect">
            <a:avLst/>
          </a:prstGeom>
        </p:spPr>
      </p:pic>
      <p:sp>
        <p:nvSpPr>
          <p:cNvPr id="295" name="path"/>
          <p:cNvSpPr/>
          <p:nvPr/>
        </p:nvSpPr>
        <p:spPr>
          <a:xfrm>
            <a:off x="7088123" y="5305044"/>
            <a:ext cx="67056" cy="217932"/>
          </a:xfrm>
          <a:custGeom>
            <a:avLst/>
            <a:gdLst/>
            <a:ahLst/>
            <a:cxnLst/>
            <a:rect l="0" t="0" r="0" b="0"/>
            <a:pathLst>
              <a:path w="105" h="343">
                <a:moveTo>
                  <a:pt x="21" y="21"/>
                </a:moveTo>
                <a:lnTo>
                  <a:pt x="52" y="223"/>
                </a:lnTo>
                <a:lnTo>
                  <a:pt x="84" y="321"/>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296" name="path"/>
          <p:cNvSpPr/>
          <p:nvPr/>
        </p:nvSpPr>
        <p:spPr>
          <a:xfrm>
            <a:off x="6173724" y="4765547"/>
            <a:ext cx="126491" cy="111252"/>
          </a:xfrm>
          <a:custGeom>
            <a:avLst/>
            <a:gdLst/>
            <a:ahLst/>
            <a:cxnLst/>
            <a:rect l="0" t="0" r="0" b="0"/>
            <a:pathLst>
              <a:path w="199" h="175">
                <a:moveTo>
                  <a:pt x="21" y="55"/>
                </a:moveTo>
                <a:lnTo>
                  <a:pt x="52" y="21"/>
                </a:lnTo>
                <a:lnTo>
                  <a:pt x="83" y="21"/>
                </a:lnTo>
                <a:lnTo>
                  <a:pt x="115" y="52"/>
                </a:lnTo>
                <a:lnTo>
                  <a:pt x="146" y="43"/>
                </a:lnTo>
                <a:lnTo>
                  <a:pt x="177" y="153"/>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297" name="picture 297"/>
          <p:cNvPicPr>
            <a:picLocks noChangeAspect="1"/>
          </p:cNvPicPr>
          <p:nvPr/>
        </p:nvPicPr>
        <p:blipFill>
          <a:blip r:embed="rId60"/>
          <a:stretch>
            <a:fillRect/>
          </a:stretch>
        </p:blipFill>
        <p:spPr>
          <a:xfrm rot="21600000">
            <a:off x="1924811" y="3939540"/>
            <a:ext cx="86868" cy="161544"/>
          </a:xfrm>
          <a:prstGeom prst="rect">
            <a:avLst/>
          </a:prstGeom>
        </p:spPr>
      </p:pic>
      <p:pic>
        <p:nvPicPr>
          <p:cNvPr id="298" name="picture 298"/>
          <p:cNvPicPr>
            <a:picLocks noChangeAspect="1"/>
          </p:cNvPicPr>
          <p:nvPr/>
        </p:nvPicPr>
        <p:blipFill>
          <a:blip r:embed="rId61"/>
          <a:stretch>
            <a:fillRect/>
          </a:stretch>
        </p:blipFill>
        <p:spPr>
          <a:xfrm rot="21600000">
            <a:off x="1507235" y="3191255"/>
            <a:ext cx="126492" cy="102107"/>
          </a:xfrm>
          <a:prstGeom prst="rect">
            <a:avLst/>
          </a:prstGeom>
        </p:spPr>
      </p:pic>
      <p:sp>
        <p:nvSpPr>
          <p:cNvPr id="299" name="path"/>
          <p:cNvSpPr/>
          <p:nvPr/>
        </p:nvSpPr>
        <p:spPr>
          <a:xfrm>
            <a:off x="8001000" y="5070347"/>
            <a:ext cx="67056" cy="182880"/>
          </a:xfrm>
          <a:custGeom>
            <a:avLst/>
            <a:gdLst/>
            <a:ahLst/>
            <a:cxnLst/>
            <a:rect l="0" t="0" r="0" b="0"/>
            <a:pathLst>
              <a:path w="105" h="288">
                <a:moveTo>
                  <a:pt x="21" y="21"/>
                </a:moveTo>
                <a:lnTo>
                  <a:pt x="52" y="182"/>
                </a:lnTo>
                <a:lnTo>
                  <a:pt x="84" y="266"/>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300" name="picture 300"/>
          <p:cNvPicPr>
            <a:picLocks noChangeAspect="1"/>
          </p:cNvPicPr>
          <p:nvPr/>
        </p:nvPicPr>
        <p:blipFill>
          <a:blip r:embed="rId62"/>
          <a:stretch>
            <a:fillRect/>
          </a:stretch>
        </p:blipFill>
        <p:spPr>
          <a:xfrm rot="21600000">
            <a:off x="2479548" y="3299460"/>
            <a:ext cx="47244" cy="242315"/>
          </a:xfrm>
          <a:prstGeom prst="rect">
            <a:avLst/>
          </a:prstGeom>
        </p:spPr>
      </p:pic>
      <p:pic>
        <p:nvPicPr>
          <p:cNvPr id="301" name="picture 301"/>
          <p:cNvPicPr>
            <a:picLocks noChangeAspect="1"/>
          </p:cNvPicPr>
          <p:nvPr/>
        </p:nvPicPr>
        <p:blipFill>
          <a:blip r:embed="rId63"/>
          <a:stretch>
            <a:fillRect/>
          </a:stretch>
        </p:blipFill>
        <p:spPr>
          <a:xfrm rot="21600000">
            <a:off x="4783836" y="3782567"/>
            <a:ext cx="86867" cy="124968"/>
          </a:xfrm>
          <a:prstGeom prst="rect">
            <a:avLst/>
          </a:prstGeom>
        </p:spPr>
      </p:pic>
      <p:sp>
        <p:nvSpPr>
          <p:cNvPr id="302" name="path"/>
          <p:cNvSpPr/>
          <p:nvPr/>
        </p:nvSpPr>
        <p:spPr>
          <a:xfrm>
            <a:off x="7325868" y="5291328"/>
            <a:ext cx="106679" cy="100584"/>
          </a:xfrm>
          <a:custGeom>
            <a:avLst/>
            <a:gdLst/>
            <a:ahLst/>
            <a:cxnLst/>
            <a:rect l="0" t="0" r="0" b="0"/>
            <a:pathLst>
              <a:path w="167" h="158">
                <a:moveTo>
                  <a:pt x="21" y="117"/>
                </a:moveTo>
                <a:lnTo>
                  <a:pt x="52" y="52"/>
                </a:lnTo>
                <a:moveTo>
                  <a:pt x="115" y="21"/>
                </a:moveTo>
                <a:lnTo>
                  <a:pt x="146" y="136"/>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303" name="picture 303"/>
          <p:cNvPicPr>
            <a:picLocks noChangeAspect="1"/>
          </p:cNvPicPr>
          <p:nvPr/>
        </p:nvPicPr>
        <p:blipFill>
          <a:blip r:embed="rId64"/>
          <a:stretch>
            <a:fillRect/>
          </a:stretch>
        </p:blipFill>
        <p:spPr>
          <a:xfrm rot="21600000">
            <a:off x="3374136" y="3703319"/>
            <a:ext cx="67055" cy="153924"/>
          </a:xfrm>
          <a:prstGeom prst="rect">
            <a:avLst/>
          </a:prstGeom>
        </p:spPr>
      </p:pic>
      <p:pic>
        <p:nvPicPr>
          <p:cNvPr id="304" name="picture 304"/>
          <p:cNvPicPr>
            <a:picLocks noChangeAspect="1"/>
          </p:cNvPicPr>
          <p:nvPr/>
        </p:nvPicPr>
        <p:blipFill>
          <a:blip r:embed="rId65"/>
          <a:stretch>
            <a:fillRect/>
          </a:stretch>
        </p:blipFill>
        <p:spPr>
          <a:xfrm rot="21600000">
            <a:off x="3433572" y="4326635"/>
            <a:ext cx="67055" cy="144779"/>
          </a:xfrm>
          <a:prstGeom prst="rect">
            <a:avLst/>
          </a:prstGeom>
        </p:spPr>
      </p:pic>
      <p:pic>
        <p:nvPicPr>
          <p:cNvPr id="305" name="picture 305"/>
          <p:cNvPicPr>
            <a:picLocks noChangeAspect="1"/>
          </p:cNvPicPr>
          <p:nvPr/>
        </p:nvPicPr>
        <p:blipFill>
          <a:blip r:embed="rId66"/>
          <a:stretch>
            <a:fillRect/>
          </a:stretch>
        </p:blipFill>
        <p:spPr>
          <a:xfrm rot="21600000">
            <a:off x="3473196" y="4317492"/>
            <a:ext cx="86867" cy="108203"/>
          </a:xfrm>
          <a:prstGeom prst="rect">
            <a:avLst/>
          </a:prstGeom>
        </p:spPr>
      </p:pic>
      <p:sp>
        <p:nvSpPr>
          <p:cNvPr id="306" name="path"/>
          <p:cNvSpPr/>
          <p:nvPr/>
        </p:nvSpPr>
        <p:spPr>
          <a:xfrm>
            <a:off x="7405115" y="5327903"/>
            <a:ext cx="146305" cy="64008"/>
          </a:xfrm>
          <a:custGeom>
            <a:avLst/>
            <a:gdLst/>
            <a:ahLst/>
            <a:cxnLst/>
            <a:rect l="0" t="0" r="0" b="0"/>
            <a:pathLst>
              <a:path w="230" h="100">
                <a:moveTo>
                  <a:pt x="21" y="79"/>
                </a:moveTo>
                <a:lnTo>
                  <a:pt x="52" y="67"/>
                </a:lnTo>
                <a:lnTo>
                  <a:pt x="84" y="36"/>
                </a:lnTo>
                <a:moveTo>
                  <a:pt x="146" y="21"/>
                </a:moveTo>
                <a:lnTo>
                  <a:pt x="177" y="74"/>
                </a:lnTo>
                <a:lnTo>
                  <a:pt x="208"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307" name="picture 307"/>
          <p:cNvPicPr>
            <a:picLocks noChangeAspect="1"/>
          </p:cNvPicPr>
          <p:nvPr/>
        </p:nvPicPr>
        <p:blipFill>
          <a:blip r:embed="rId67"/>
          <a:stretch>
            <a:fillRect/>
          </a:stretch>
        </p:blipFill>
        <p:spPr>
          <a:xfrm rot="21600000">
            <a:off x="3174491" y="3811523"/>
            <a:ext cx="48768" cy="187452"/>
          </a:xfrm>
          <a:prstGeom prst="rect">
            <a:avLst/>
          </a:prstGeom>
        </p:spPr>
      </p:pic>
      <p:pic>
        <p:nvPicPr>
          <p:cNvPr id="308" name="picture 308"/>
          <p:cNvPicPr>
            <a:picLocks noChangeAspect="1"/>
          </p:cNvPicPr>
          <p:nvPr/>
        </p:nvPicPr>
        <p:blipFill>
          <a:blip r:embed="rId68"/>
          <a:stretch>
            <a:fillRect/>
          </a:stretch>
        </p:blipFill>
        <p:spPr>
          <a:xfrm rot="21600000">
            <a:off x="1984248" y="3793235"/>
            <a:ext cx="47244" cy="184403"/>
          </a:xfrm>
          <a:prstGeom prst="rect">
            <a:avLst/>
          </a:prstGeom>
        </p:spPr>
      </p:pic>
      <p:pic>
        <p:nvPicPr>
          <p:cNvPr id="309" name="picture 309"/>
          <p:cNvPicPr>
            <a:picLocks noChangeAspect="1"/>
          </p:cNvPicPr>
          <p:nvPr/>
        </p:nvPicPr>
        <p:blipFill>
          <a:blip r:embed="rId69"/>
          <a:stretch>
            <a:fillRect/>
          </a:stretch>
        </p:blipFill>
        <p:spPr>
          <a:xfrm rot="21600000">
            <a:off x="3572255" y="3901440"/>
            <a:ext cx="67055" cy="118872"/>
          </a:xfrm>
          <a:prstGeom prst="rect">
            <a:avLst/>
          </a:prstGeom>
        </p:spPr>
      </p:pic>
      <p:sp>
        <p:nvSpPr>
          <p:cNvPr id="310" name="path"/>
          <p:cNvSpPr/>
          <p:nvPr/>
        </p:nvSpPr>
        <p:spPr>
          <a:xfrm>
            <a:off x="7723631" y="5253228"/>
            <a:ext cx="47244" cy="163068"/>
          </a:xfrm>
          <a:custGeom>
            <a:avLst/>
            <a:gdLst/>
            <a:ahLst/>
            <a:cxnLst/>
            <a:rect l="0" t="0" r="0" b="0"/>
            <a:pathLst>
              <a:path w="74" h="256">
                <a:moveTo>
                  <a:pt x="21" y="235"/>
                </a:moveTo>
                <a:lnTo>
                  <a:pt x="52" y="21"/>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311" name="path"/>
          <p:cNvSpPr/>
          <p:nvPr/>
        </p:nvSpPr>
        <p:spPr>
          <a:xfrm>
            <a:off x="10602468" y="4841747"/>
            <a:ext cx="86867" cy="82296"/>
          </a:xfrm>
          <a:custGeom>
            <a:avLst/>
            <a:gdLst/>
            <a:ahLst/>
            <a:cxnLst/>
            <a:rect l="0" t="0" r="0" b="0"/>
            <a:pathLst>
              <a:path w="136" h="129">
                <a:moveTo>
                  <a:pt x="21" y="26"/>
                </a:moveTo>
                <a:lnTo>
                  <a:pt x="52" y="72"/>
                </a:lnTo>
                <a:lnTo>
                  <a:pt x="83" y="108"/>
                </a:lnTo>
                <a:lnTo>
                  <a:pt x="115" y="21"/>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312" name="picture 312"/>
          <p:cNvPicPr>
            <a:picLocks noChangeAspect="1"/>
          </p:cNvPicPr>
          <p:nvPr/>
        </p:nvPicPr>
        <p:blipFill>
          <a:blip r:embed="rId70"/>
          <a:stretch>
            <a:fillRect/>
          </a:stretch>
        </p:blipFill>
        <p:spPr>
          <a:xfrm rot="21600000">
            <a:off x="1685544" y="2587752"/>
            <a:ext cx="47244" cy="144779"/>
          </a:xfrm>
          <a:prstGeom prst="rect">
            <a:avLst/>
          </a:prstGeom>
        </p:spPr>
      </p:pic>
      <p:pic>
        <p:nvPicPr>
          <p:cNvPr id="313" name="picture 313"/>
          <p:cNvPicPr>
            <a:picLocks noChangeAspect="1"/>
          </p:cNvPicPr>
          <p:nvPr/>
        </p:nvPicPr>
        <p:blipFill>
          <a:blip r:embed="rId71"/>
          <a:stretch>
            <a:fillRect/>
          </a:stretch>
        </p:blipFill>
        <p:spPr>
          <a:xfrm rot="21600000">
            <a:off x="3195827" y="3480816"/>
            <a:ext cx="67055" cy="96011"/>
          </a:xfrm>
          <a:prstGeom prst="rect">
            <a:avLst/>
          </a:prstGeom>
        </p:spPr>
      </p:pic>
      <p:pic>
        <p:nvPicPr>
          <p:cNvPr id="314" name="picture 314"/>
          <p:cNvPicPr>
            <a:picLocks noChangeAspect="1"/>
          </p:cNvPicPr>
          <p:nvPr/>
        </p:nvPicPr>
        <p:blipFill>
          <a:blip r:embed="rId72"/>
          <a:stretch>
            <a:fillRect/>
          </a:stretch>
        </p:blipFill>
        <p:spPr>
          <a:xfrm rot="21600000">
            <a:off x="2817875" y="3854196"/>
            <a:ext cx="47244" cy="126491"/>
          </a:xfrm>
          <a:prstGeom prst="rect">
            <a:avLst/>
          </a:prstGeom>
        </p:spPr>
      </p:pic>
      <p:sp>
        <p:nvSpPr>
          <p:cNvPr id="315" name="path"/>
          <p:cNvSpPr/>
          <p:nvPr/>
        </p:nvSpPr>
        <p:spPr>
          <a:xfrm>
            <a:off x="7306055" y="5256276"/>
            <a:ext cx="47245" cy="123444"/>
          </a:xfrm>
          <a:custGeom>
            <a:avLst/>
            <a:gdLst/>
            <a:ahLst/>
            <a:cxnLst/>
            <a:rect l="0" t="0" r="0" b="0"/>
            <a:pathLst>
              <a:path w="74" h="194">
                <a:moveTo>
                  <a:pt x="21" y="21"/>
                </a:moveTo>
                <a:lnTo>
                  <a:pt x="52" y="172"/>
                </a:lnTo>
              </a:path>
            </a:pathLst>
          </a:custGeom>
          <a:noFill/>
          <a:ln w="27431" cap="rnd">
            <a:solidFill>
              <a:srgbClr val="92D050">
                <a:alpha val="100000"/>
              </a:srgbClr>
            </a:solidFill>
            <a:prstDash val="solid"/>
            <a:round/>
          </a:ln>
        </p:spPr>
        <p:txBody>
          <a:bodyPr rtlCol="0"/>
          <a:lstStyle/>
          <a:p>
            <a:pPr algn="ctr"/>
            <a:endParaRPr lang="zh-CN" altLang="en-US"/>
          </a:p>
        </p:txBody>
      </p:sp>
      <p:pic>
        <p:nvPicPr>
          <p:cNvPr id="316" name="picture 316"/>
          <p:cNvPicPr>
            <a:picLocks noChangeAspect="1"/>
          </p:cNvPicPr>
          <p:nvPr/>
        </p:nvPicPr>
        <p:blipFill>
          <a:blip r:embed="rId73"/>
          <a:stretch>
            <a:fillRect/>
          </a:stretch>
        </p:blipFill>
        <p:spPr>
          <a:xfrm rot="21600000">
            <a:off x="2639567" y="3899916"/>
            <a:ext cx="86868" cy="67055"/>
          </a:xfrm>
          <a:prstGeom prst="rect">
            <a:avLst/>
          </a:prstGeom>
        </p:spPr>
      </p:pic>
      <p:pic>
        <p:nvPicPr>
          <p:cNvPr id="317" name="picture 317"/>
          <p:cNvPicPr>
            <a:picLocks noChangeAspect="1"/>
          </p:cNvPicPr>
          <p:nvPr/>
        </p:nvPicPr>
        <p:blipFill>
          <a:blip r:embed="rId74"/>
          <a:stretch>
            <a:fillRect/>
          </a:stretch>
        </p:blipFill>
        <p:spPr>
          <a:xfrm rot="21600000">
            <a:off x="2202179" y="3601211"/>
            <a:ext cx="67056" cy="80772"/>
          </a:xfrm>
          <a:prstGeom prst="rect">
            <a:avLst/>
          </a:prstGeom>
        </p:spPr>
      </p:pic>
      <p:pic>
        <p:nvPicPr>
          <p:cNvPr id="318" name="picture 318"/>
          <p:cNvPicPr>
            <a:picLocks noChangeAspect="1"/>
          </p:cNvPicPr>
          <p:nvPr/>
        </p:nvPicPr>
        <p:blipFill>
          <a:blip r:embed="rId75"/>
          <a:stretch>
            <a:fillRect/>
          </a:stretch>
        </p:blipFill>
        <p:spPr>
          <a:xfrm rot="21600000">
            <a:off x="4088892" y="4637532"/>
            <a:ext cx="47243" cy="114300"/>
          </a:xfrm>
          <a:prstGeom prst="rect">
            <a:avLst/>
          </a:prstGeom>
        </p:spPr>
      </p:pic>
      <p:pic>
        <p:nvPicPr>
          <p:cNvPr id="319" name="picture 319"/>
          <p:cNvPicPr>
            <a:picLocks noChangeAspect="1"/>
          </p:cNvPicPr>
          <p:nvPr/>
        </p:nvPicPr>
        <p:blipFill>
          <a:blip r:embed="rId76"/>
          <a:stretch>
            <a:fillRect/>
          </a:stretch>
        </p:blipFill>
        <p:spPr>
          <a:xfrm rot="21600000">
            <a:off x="1388363" y="2788920"/>
            <a:ext cx="47244" cy="109727"/>
          </a:xfrm>
          <a:prstGeom prst="rect">
            <a:avLst/>
          </a:prstGeom>
        </p:spPr>
      </p:pic>
      <p:sp>
        <p:nvSpPr>
          <p:cNvPr id="320" name="path"/>
          <p:cNvSpPr/>
          <p:nvPr/>
        </p:nvSpPr>
        <p:spPr>
          <a:xfrm>
            <a:off x="9073895" y="4736592"/>
            <a:ext cx="47244" cy="88391"/>
          </a:xfrm>
          <a:custGeom>
            <a:avLst/>
            <a:gdLst/>
            <a:ahLst/>
            <a:cxnLst/>
            <a:rect l="0" t="0" r="0" b="0"/>
            <a:pathLst>
              <a:path w="74" h="139">
                <a:moveTo>
                  <a:pt x="21" y="21"/>
                </a:moveTo>
                <a:lnTo>
                  <a:pt x="52" y="117"/>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321" name="path"/>
          <p:cNvSpPr/>
          <p:nvPr/>
        </p:nvSpPr>
        <p:spPr>
          <a:xfrm>
            <a:off x="8100059" y="5138928"/>
            <a:ext cx="47244" cy="85344"/>
          </a:xfrm>
          <a:custGeom>
            <a:avLst/>
            <a:gdLst/>
            <a:ahLst/>
            <a:cxnLst/>
            <a:rect l="0" t="0" r="0" b="0"/>
            <a:pathLst>
              <a:path w="74" h="134">
                <a:moveTo>
                  <a:pt x="21" y="112"/>
                </a:moveTo>
                <a:lnTo>
                  <a:pt x="52" y="21"/>
                </a:lnTo>
              </a:path>
            </a:pathLst>
          </a:custGeom>
          <a:noFill/>
          <a:ln w="27431" cap="rnd">
            <a:solidFill>
              <a:srgbClr val="8064A2">
                <a:alpha val="100000"/>
              </a:srgbClr>
            </a:solidFill>
            <a:prstDash val="solid"/>
            <a:round/>
          </a:ln>
        </p:spPr>
        <p:txBody>
          <a:bodyPr rtlCol="0"/>
          <a:lstStyle/>
          <a:p>
            <a:pPr algn="ctr"/>
            <a:endParaRPr lang="zh-CN" altLang="en-US"/>
          </a:p>
        </p:txBody>
      </p:sp>
      <p:sp>
        <p:nvSpPr>
          <p:cNvPr id="322" name="path"/>
          <p:cNvSpPr/>
          <p:nvPr/>
        </p:nvSpPr>
        <p:spPr>
          <a:xfrm>
            <a:off x="8458200" y="5143500"/>
            <a:ext cx="47243" cy="71628"/>
          </a:xfrm>
          <a:custGeom>
            <a:avLst/>
            <a:gdLst/>
            <a:ahLst/>
            <a:cxnLst/>
            <a:rect l="0" t="0" r="0" b="0"/>
            <a:pathLst>
              <a:path w="74" h="112">
                <a:moveTo>
                  <a:pt x="21" y="91"/>
                </a:moveTo>
                <a:lnTo>
                  <a:pt x="52" y="21"/>
                </a:lnTo>
              </a:path>
            </a:pathLst>
          </a:custGeom>
          <a:noFill/>
          <a:ln w="27431" cap="rnd">
            <a:solidFill>
              <a:srgbClr val="8064A2">
                <a:alpha val="100000"/>
              </a:srgbClr>
            </a:solidFill>
            <a:prstDash val="solid"/>
            <a:round/>
          </a:ln>
        </p:spPr>
        <p:txBody>
          <a:bodyPr rtlCol="0"/>
          <a:lstStyle/>
          <a:p>
            <a:pPr algn="ctr"/>
            <a:endParaRPr lang="zh-CN" altLang="en-US"/>
          </a:p>
        </p:txBody>
      </p:sp>
      <p:pic>
        <p:nvPicPr>
          <p:cNvPr id="323" name="picture 323"/>
          <p:cNvPicPr>
            <a:picLocks noChangeAspect="1"/>
          </p:cNvPicPr>
          <p:nvPr/>
        </p:nvPicPr>
        <p:blipFill>
          <a:blip r:embed="rId77"/>
          <a:stretch>
            <a:fillRect/>
          </a:stretch>
        </p:blipFill>
        <p:spPr>
          <a:xfrm rot="21600000">
            <a:off x="934211" y="2526792"/>
            <a:ext cx="44196" cy="76199"/>
          </a:xfrm>
          <a:prstGeom prst="rect">
            <a:avLst/>
          </a:prstGeom>
        </p:spPr>
      </p:pic>
      <p:sp>
        <p:nvSpPr>
          <p:cNvPr id="324" name="rect"/>
          <p:cNvSpPr/>
          <p:nvPr/>
        </p:nvSpPr>
        <p:spPr>
          <a:xfrm>
            <a:off x="2063495" y="3854196"/>
            <a:ext cx="47244" cy="59435"/>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325" name="rect"/>
          <p:cNvSpPr/>
          <p:nvPr/>
        </p:nvSpPr>
        <p:spPr>
          <a:xfrm>
            <a:off x="3255264" y="3671316"/>
            <a:ext cx="47243" cy="59435"/>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326" name="rect"/>
          <p:cNvSpPr/>
          <p:nvPr/>
        </p:nvSpPr>
        <p:spPr>
          <a:xfrm>
            <a:off x="1089660" y="2956560"/>
            <a:ext cx="47244" cy="57911"/>
          </a:xfrm>
          <a:prstGeom prst="rect">
            <a:avLst/>
          </a:prstGeom>
          <a:solidFill>
            <a:srgbClr val="8064A2">
              <a:alpha val="100000"/>
            </a:srgbClr>
          </a:solidFill>
          <a:ln cap="flat">
            <a:noFill/>
            <a:prstDash val="solid"/>
            <a:miter lim="0"/>
          </a:ln>
        </p:spPr>
        <p:txBody>
          <a:bodyPr rtlCol="0"/>
          <a:lstStyle/>
          <a:p>
            <a:pPr algn="ctr"/>
            <a:endParaRPr lang="zh-CN" altLang="en-US"/>
          </a:p>
        </p:txBody>
      </p:sp>
      <p:sp>
        <p:nvSpPr>
          <p:cNvPr id="327" name="rect"/>
          <p:cNvSpPr/>
          <p:nvPr/>
        </p:nvSpPr>
        <p:spPr>
          <a:xfrm>
            <a:off x="1168907" y="3209544"/>
            <a:ext cx="47244" cy="56388"/>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328" name="rect"/>
          <p:cNvSpPr/>
          <p:nvPr/>
        </p:nvSpPr>
        <p:spPr>
          <a:xfrm>
            <a:off x="2004060" y="3765804"/>
            <a:ext cx="47243" cy="54864"/>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329" name="rect"/>
          <p:cNvSpPr/>
          <p:nvPr/>
        </p:nvSpPr>
        <p:spPr>
          <a:xfrm>
            <a:off x="1089660" y="2656332"/>
            <a:ext cx="67055" cy="32003"/>
          </a:xfrm>
          <a:prstGeom prst="rect">
            <a:avLst/>
          </a:prstGeom>
          <a:solidFill>
            <a:srgbClr val="C0504D">
              <a:alpha val="96470"/>
            </a:srgbClr>
          </a:solidFill>
          <a:ln cap="flat">
            <a:noFill/>
            <a:prstDash val="solid"/>
            <a:miter lim="0"/>
          </a:ln>
        </p:spPr>
        <p:txBody>
          <a:bodyPr rtlCol="0"/>
          <a:lstStyle/>
          <a:p>
            <a:pPr algn="ctr"/>
            <a:endParaRPr lang="zh-CN" altLang="en-US"/>
          </a:p>
        </p:txBody>
      </p:sp>
      <p:sp>
        <p:nvSpPr>
          <p:cNvPr id="330" name="rect"/>
          <p:cNvSpPr/>
          <p:nvPr/>
        </p:nvSpPr>
        <p:spPr>
          <a:xfrm>
            <a:off x="1784604" y="3060192"/>
            <a:ext cx="47244" cy="41147"/>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331" name="rect"/>
          <p:cNvSpPr/>
          <p:nvPr/>
        </p:nvSpPr>
        <p:spPr>
          <a:xfrm>
            <a:off x="1883663" y="3724655"/>
            <a:ext cx="48768" cy="39623"/>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332" name="rect"/>
          <p:cNvSpPr/>
          <p:nvPr/>
        </p:nvSpPr>
        <p:spPr>
          <a:xfrm>
            <a:off x="1705355" y="3176016"/>
            <a:ext cx="47244" cy="39623"/>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333" name="rect"/>
          <p:cNvSpPr/>
          <p:nvPr/>
        </p:nvSpPr>
        <p:spPr>
          <a:xfrm>
            <a:off x="1447800" y="3067812"/>
            <a:ext cx="47244" cy="39623"/>
          </a:xfrm>
          <a:prstGeom prst="rect">
            <a:avLst/>
          </a:prstGeom>
          <a:solidFill>
            <a:srgbClr val="8064A2">
              <a:alpha val="100000"/>
            </a:srgbClr>
          </a:solidFill>
          <a:ln cap="flat">
            <a:noFill/>
            <a:prstDash val="solid"/>
            <a:miter lim="0"/>
          </a:ln>
        </p:spPr>
        <p:txBody>
          <a:bodyPr rtlCol="0"/>
          <a:lstStyle/>
          <a:p>
            <a:pPr algn="ctr"/>
            <a:endParaRPr lang="zh-CN" altLang="en-US"/>
          </a:p>
        </p:txBody>
      </p:sp>
      <p:sp>
        <p:nvSpPr>
          <p:cNvPr id="334" name="rect"/>
          <p:cNvSpPr/>
          <p:nvPr/>
        </p:nvSpPr>
        <p:spPr>
          <a:xfrm>
            <a:off x="1408175" y="3438144"/>
            <a:ext cx="47244" cy="36576"/>
          </a:xfrm>
          <a:prstGeom prst="rect">
            <a:avLst/>
          </a:prstGeom>
          <a:solidFill>
            <a:srgbClr val="4F81BD">
              <a:alpha val="100000"/>
            </a:srgbClr>
          </a:solidFill>
          <a:ln cap="flat">
            <a:noFill/>
            <a:prstDash val="solid"/>
            <a:miter lim="0"/>
          </a:ln>
        </p:spPr>
        <p:txBody>
          <a:bodyPr rtlCol="0"/>
          <a:lstStyle/>
          <a:p>
            <a:pPr algn="ctr"/>
            <a:endParaRPr lang="zh-CN" altLang="en-US"/>
          </a:p>
        </p:txBody>
      </p:sp>
      <p:sp>
        <p:nvSpPr>
          <p:cNvPr id="335" name="rect"/>
          <p:cNvSpPr/>
          <p:nvPr/>
        </p:nvSpPr>
        <p:spPr>
          <a:xfrm>
            <a:off x="2837688" y="3854196"/>
            <a:ext cx="47244" cy="35051"/>
          </a:xfrm>
          <a:prstGeom prst="rect">
            <a:avLst/>
          </a:prstGeom>
          <a:solidFill>
            <a:srgbClr val="8064A2">
              <a:alpha val="100000"/>
            </a:srgbClr>
          </a:solidFill>
          <a:ln cap="flat">
            <a:noFill/>
            <a:prstDash val="solid"/>
            <a:miter lim="0"/>
          </a:ln>
        </p:spPr>
        <p:txBody>
          <a:bodyPr rtlCol="0"/>
          <a:lstStyle/>
          <a:p>
            <a:pPr algn="ctr"/>
            <a:endParaRPr lang="zh-CN" altLang="en-US"/>
          </a:p>
        </p:txBody>
      </p:sp>
      <p:sp>
        <p:nvSpPr>
          <p:cNvPr id="336" name="rect"/>
          <p:cNvSpPr/>
          <p:nvPr/>
        </p:nvSpPr>
        <p:spPr>
          <a:xfrm>
            <a:off x="2261616" y="3035808"/>
            <a:ext cx="47244" cy="35051"/>
          </a:xfrm>
          <a:prstGeom prst="rect">
            <a:avLst/>
          </a:prstGeom>
          <a:solidFill>
            <a:srgbClr val="C0504D">
              <a:alpha val="100000"/>
            </a:srgbClr>
          </a:solidFill>
          <a:ln cap="flat">
            <a:noFill/>
            <a:prstDash val="solid"/>
            <a:miter lim="0"/>
          </a:ln>
        </p:spPr>
        <p:txBody>
          <a:bodyPr rtlCol="0"/>
          <a:lstStyle/>
          <a:p>
            <a:pPr algn="ctr"/>
            <a:endParaRPr lang="zh-CN" altLang="en-US"/>
          </a:p>
        </p:txBody>
      </p:sp>
      <p:sp>
        <p:nvSpPr>
          <p:cNvPr id="337" name="rect"/>
          <p:cNvSpPr/>
          <p:nvPr/>
        </p:nvSpPr>
        <p:spPr>
          <a:xfrm>
            <a:off x="2340863" y="3311652"/>
            <a:ext cx="47244" cy="30479"/>
          </a:xfrm>
          <a:prstGeom prst="rect">
            <a:avLst/>
          </a:prstGeom>
          <a:solidFill>
            <a:srgbClr val="C0504D">
              <a:alpha val="100000"/>
            </a:srgbClr>
          </a:solidFill>
          <a:ln cap="flat">
            <a:noFill/>
            <a:prstDash val="solid"/>
            <a:miter lim="0"/>
          </a:ln>
        </p:spPr>
        <p:txBody>
          <a:bodyPr rtlCol="0"/>
          <a:lstStyle/>
          <a:p>
            <a:pPr algn="ctr"/>
            <a:endParaRPr lang="zh-CN" altLang="en-US"/>
          </a:p>
        </p:txBody>
      </p:sp>
      <p:sp>
        <p:nvSpPr>
          <p:cNvPr id="338" name="rect"/>
          <p:cNvSpPr/>
          <p:nvPr/>
        </p:nvSpPr>
        <p:spPr>
          <a:xfrm>
            <a:off x="4486655" y="4977383"/>
            <a:ext cx="47243" cy="28955"/>
          </a:xfrm>
          <a:prstGeom prst="rect">
            <a:avLst/>
          </a:prstGeom>
          <a:solidFill>
            <a:srgbClr val="8064A2">
              <a:alpha val="100000"/>
            </a:srgbClr>
          </a:solidFill>
          <a:ln cap="flat">
            <a:noFill/>
            <a:prstDash val="solid"/>
            <a:miter lim="0"/>
          </a:ln>
        </p:spPr>
        <p:txBody>
          <a:bodyPr rtlCol="0"/>
          <a:lstStyle/>
          <a:p>
            <a:pPr algn="ctr"/>
            <a:endParaRPr lang="zh-CN" altLang="en-US"/>
          </a:p>
        </p:txBody>
      </p:sp>
      <p:sp>
        <p:nvSpPr>
          <p:cNvPr id="339" name="rect"/>
          <p:cNvSpPr/>
          <p:nvPr/>
        </p:nvSpPr>
        <p:spPr>
          <a:xfrm>
            <a:off x="8814815" y="4928616"/>
            <a:ext cx="47245" cy="27432"/>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340" name="rect"/>
          <p:cNvSpPr/>
          <p:nvPr/>
        </p:nvSpPr>
        <p:spPr>
          <a:xfrm>
            <a:off x="10960607" y="4846319"/>
            <a:ext cx="47244" cy="27432"/>
          </a:xfrm>
          <a:prstGeom prst="rect">
            <a:avLst/>
          </a:prstGeom>
          <a:solidFill>
            <a:srgbClr val="92D050">
              <a:alpha val="100000"/>
            </a:srgbClr>
          </a:solidFill>
          <a:ln cap="flat">
            <a:noFill/>
            <a:prstDash val="solid"/>
            <a:miter lim="0"/>
          </a:ln>
        </p:spPr>
        <p:txBody>
          <a:bodyPr rtlCol="0"/>
          <a:lstStyle/>
          <a:p>
            <a:pPr algn="ctr"/>
            <a:endParaRPr lang="zh-CN" altLang="en-US"/>
          </a:p>
        </p:txBody>
      </p:sp>
      <p:sp>
        <p:nvSpPr>
          <p:cNvPr id="341" name="rect"/>
          <p:cNvSpPr/>
          <p:nvPr/>
        </p:nvSpPr>
        <p:spPr>
          <a:xfrm>
            <a:off x="900683" y="5315711"/>
            <a:ext cx="35052" cy="9144"/>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342" name="rect"/>
          <p:cNvSpPr/>
          <p:nvPr/>
        </p:nvSpPr>
        <p:spPr>
          <a:xfrm>
            <a:off x="900683" y="4384547"/>
            <a:ext cx="35052" cy="9144"/>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343" name="rect"/>
          <p:cNvSpPr/>
          <p:nvPr/>
        </p:nvSpPr>
        <p:spPr>
          <a:xfrm>
            <a:off x="900683" y="3919728"/>
            <a:ext cx="35052" cy="9144"/>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344" name="path"/>
          <p:cNvSpPr/>
          <p:nvPr/>
        </p:nvSpPr>
        <p:spPr>
          <a:xfrm>
            <a:off x="900683" y="6246876"/>
            <a:ext cx="35052" cy="9144"/>
          </a:xfrm>
          <a:custGeom>
            <a:avLst/>
            <a:gdLst/>
            <a:ahLst/>
            <a:cxnLst/>
            <a:rect l="0" t="0" r="0" b="0"/>
            <a:pathLst>
              <a:path w="55" h="14">
                <a:moveTo>
                  <a:pt x="0" y="7"/>
                </a:moveTo>
                <a:lnTo>
                  <a:pt x="55" y="7"/>
                </a:lnTo>
              </a:path>
            </a:pathLst>
          </a:custGeom>
          <a:noFill/>
          <a:ln w="9143" cap="flat">
            <a:solidFill>
              <a:srgbClr val="000000">
                <a:alpha val="100000"/>
              </a:srgbClr>
            </a:solidFill>
            <a:prstDash val="solid"/>
            <a:round/>
          </a:ln>
        </p:spPr>
        <p:txBody>
          <a:bodyPr rtlCol="0"/>
          <a:lstStyle/>
          <a:p>
            <a:pPr algn="ctr"/>
            <a:endParaRPr lang="zh-CN" altLang="en-US"/>
          </a:p>
        </p:txBody>
      </p:sp>
      <p:sp>
        <p:nvSpPr>
          <p:cNvPr id="345" name="rect"/>
          <p:cNvSpPr/>
          <p:nvPr/>
        </p:nvSpPr>
        <p:spPr>
          <a:xfrm>
            <a:off x="900683" y="4849367"/>
            <a:ext cx="35052" cy="9144"/>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346" name="rect"/>
          <p:cNvSpPr/>
          <p:nvPr/>
        </p:nvSpPr>
        <p:spPr>
          <a:xfrm>
            <a:off x="900683" y="5780532"/>
            <a:ext cx="35052" cy="9144"/>
          </a:xfrm>
          <a:prstGeom prst="rect">
            <a:avLst/>
          </a:prstGeom>
          <a:solidFill>
            <a:srgbClr val="000000">
              <a:alpha val="100000"/>
            </a:srgbClr>
          </a:solidFill>
          <a:ln cap="flat">
            <a:noFill/>
            <a:prstDash val="solid"/>
            <a:miter lim="0"/>
          </a:ln>
        </p:spPr>
        <p:txBody>
          <a:bodyPr rtlCol="0"/>
          <a:lstStyle/>
          <a:p>
            <a:pPr algn="ctr"/>
            <a:endParaRPr lang="zh-CN" altLang="en-US"/>
          </a:p>
        </p:txBody>
      </p:sp>
      <p:sp>
        <p:nvSpPr>
          <p:cNvPr id="347" name="rect"/>
          <p:cNvSpPr/>
          <p:nvPr/>
        </p:nvSpPr>
        <p:spPr>
          <a:xfrm>
            <a:off x="900683" y="3453384"/>
            <a:ext cx="35052" cy="9143"/>
          </a:xfrm>
          <a:prstGeom prst="rect">
            <a:avLst/>
          </a:prstGeom>
          <a:solidFill>
            <a:srgbClr val="000000">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 name="picture 348"/>
          <p:cNvPicPr>
            <a:picLocks noChangeAspect="1"/>
          </p:cNvPicPr>
          <p:nvPr/>
        </p:nvPicPr>
        <p:blipFill>
          <a:blip r:embed="rId1"/>
          <a:stretch>
            <a:fillRect/>
          </a:stretch>
        </p:blipFill>
        <p:spPr>
          <a:xfrm rot="21600000">
            <a:off x="550163" y="2168652"/>
            <a:ext cx="11091671" cy="4395215"/>
          </a:xfrm>
          <a:prstGeom prst="rect">
            <a:avLst/>
          </a:prstGeom>
        </p:spPr>
      </p:pic>
      <p:sp>
        <p:nvSpPr>
          <p:cNvPr id="349" name="textbox 349"/>
          <p:cNvSpPr/>
          <p:nvPr/>
        </p:nvSpPr>
        <p:spPr>
          <a:xfrm>
            <a:off x="553356" y="1147450"/>
            <a:ext cx="11102340" cy="540384"/>
          </a:xfrm>
          <a:prstGeom prst="rect">
            <a:avLst/>
          </a:prstGeom>
        </p:spPr>
        <p:txBody>
          <a:bodyPr vert="horz" wrap="square" lIns="0" tIns="0" rIns="0" bIns="0"/>
          <a:lstStyle/>
          <a:p>
            <a:pPr algn="l" rtl="0" eaLnBrk="0">
              <a:lnSpc>
                <a:spcPct val="115000"/>
              </a:lnSpc>
            </a:pPr>
            <a:endParaRPr lang="en-US" altLang="en-US" sz="100" dirty="0"/>
          </a:p>
          <a:p>
            <a:pPr marL="12700" algn="l" rtl="0" eaLnBrk="0">
              <a:lnSpc>
                <a:spcPct val="89000"/>
              </a:lnSpc>
            </a:pPr>
            <a:r>
              <a:rPr sz="1400" spc="-30" dirty="0">
                <a:solidFill>
                  <a:srgbClr val="0B4EA2">
                    <a:alpha val="100000"/>
                  </a:srgbClr>
                </a:solidFill>
                <a:latin typeface="Wingdings" panose="05000000000000000000"/>
                <a:ea typeface="Wingdings" panose="05000000000000000000"/>
                <a:cs typeface="Wingdings" panose="05000000000000000000"/>
              </a:rPr>
              <a:t>1</a:t>
            </a:r>
            <a:r>
              <a:rPr sz="1400" spc="-30" dirty="0">
                <a:solidFill>
                  <a:srgbClr val="0B4EA2">
                    <a:alpha val="100000"/>
                  </a:srgbClr>
                </a:solidFill>
                <a:latin typeface="Wingdings" panose="05000000000000000000"/>
                <a:ea typeface="Wingdings" panose="05000000000000000000"/>
                <a:cs typeface="Wingdings" panose="05000000000000000000"/>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纳斯达克</a:t>
            </a:r>
            <a:r>
              <a:rPr sz="1400" spc="-30" dirty="0">
                <a:solidFill>
                  <a:srgbClr val="000000">
                    <a:alpha val="100000"/>
                  </a:srgbClr>
                </a:solidFill>
                <a:latin typeface="Arial" panose="020B0604020202020204"/>
                <a:ea typeface="Arial" panose="020B0604020202020204"/>
                <a:cs typeface="Arial" panose="020B0604020202020204"/>
              </a:rPr>
              <a:t>2000</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年互联网泡沫高点在</a:t>
            </a:r>
            <a:r>
              <a:rPr sz="1400" spc="-30" dirty="0">
                <a:solidFill>
                  <a:srgbClr val="000000">
                    <a:alpha val="100000"/>
                  </a:srgbClr>
                </a:solidFill>
                <a:latin typeface="Arial" panose="020B0604020202020204"/>
                <a:ea typeface="Arial" panose="020B0604020202020204"/>
                <a:cs typeface="Arial" panose="020B0604020202020204"/>
              </a:rPr>
              <a:t>2000-03-</a:t>
            </a:r>
            <a:r>
              <a:rPr sz="1400" spc="-30" dirty="0">
                <a:solidFill>
                  <a:srgbClr val="000000">
                    <a:alpha val="100000"/>
                  </a:srgbClr>
                </a:solidFill>
                <a:latin typeface="Arial" panose="020B0604020202020204"/>
                <a:ea typeface="Arial" panose="020B0604020202020204"/>
                <a:cs typeface="Arial" panose="020B0604020202020204"/>
              </a:rPr>
              <a:t> </a:t>
            </a:r>
            <a:r>
              <a:rPr sz="1400" spc="-30" dirty="0">
                <a:solidFill>
                  <a:srgbClr val="000000">
                    <a:alpha val="100000"/>
                  </a:srgbClr>
                </a:solidFill>
                <a:latin typeface="Arial" panose="020B0604020202020204"/>
                <a:ea typeface="Arial" panose="020B0604020202020204"/>
                <a:cs typeface="Arial" panose="020B0604020202020204"/>
              </a:rPr>
              <a:t>10</a:t>
            </a:r>
            <a:r>
              <a:rPr sz="1400" spc="-30" dirty="0">
                <a:solidFill>
                  <a:srgbClr val="000000">
                    <a:alpha val="100000"/>
                  </a:srgbClr>
                </a:solidFill>
                <a:latin typeface="Arial" panose="020B0604020202020204"/>
                <a:ea typeface="Arial" panose="020B0604020202020204"/>
                <a:cs typeface="Arial" panose="020B0604020202020204"/>
              </a:rPr>
              <a:t> </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30" dirty="0">
                <a:solidFill>
                  <a:srgbClr val="000000">
                    <a:alpha val="100000"/>
                  </a:srgbClr>
                </a:solidFill>
                <a:latin typeface="Arial" panose="020B0604020202020204"/>
                <a:ea typeface="Arial" panose="020B0604020202020204"/>
                <a:cs typeface="Arial" panose="020B0604020202020204"/>
              </a:rPr>
              <a:t>2019</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至今</a:t>
            </a:r>
            <a:r>
              <a:rPr sz="1400" spc="0" dirty="0">
                <a:solidFill>
                  <a:srgbClr val="000000">
                    <a:alpha val="100000"/>
                  </a:srgbClr>
                </a:solidFill>
                <a:latin typeface="Arial" panose="020B0604020202020204"/>
                <a:ea typeface="Arial" panose="020B0604020202020204"/>
                <a:cs typeface="Arial" panose="020B0604020202020204"/>
              </a:rPr>
              <a:t>XBI</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最高点在</a:t>
            </a:r>
            <a:r>
              <a:rPr sz="1400" spc="-30" dirty="0">
                <a:solidFill>
                  <a:srgbClr val="000000">
                    <a:alpha val="100000"/>
                  </a:srgbClr>
                </a:solidFill>
                <a:latin typeface="Arial" panose="020B0604020202020204"/>
                <a:ea typeface="Arial" panose="020B0604020202020204"/>
                <a:cs typeface="Arial" panose="020B0604020202020204"/>
              </a:rPr>
              <a:t>2021-02-08</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。以最高点为横坐标</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1400" spc="0" dirty="0">
                <a:solidFill>
                  <a:srgbClr val="000000">
                    <a:alpha val="100000"/>
                  </a:srgbClr>
                </a:solidFill>
                <a:latin typeface="Arial" panose="020B0604020202020204"/>
                <a:ea typeface="Arial" panose="020B0604020202020204"/>
                <a:cs typeface="Arial" panose="020B0604020202020204"/>
              </a:rPr>
              <a:t>0</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点、股价为</a:t>
            </a:r>
            <a:r>
              <a:rPr sz="1400" spc="0" dirty="0">
                <a:solidFill>
                  <a:srgbClr val="000000">
                    <a:alpha val="100000"/>
                  </a:srgbClr>
                </a:solidFill>
                <a:latin typeface="Arial" panose="020B0604020202020204"/>
                <a:ea typeface="Arial" panose="020B0604020202020204"/>
                <a:cs typeface="Arial" panose="020B0604020202020204"/>
              </a:rPr>
              <a:t>100%</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作图</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，可以对</a:t>
            </a:r>
            <a:endParaRPr lang="en-US" altLang="en-US" sz="1400" dirty="0"/>
          </a:p>
          <a:p>
            <a:pPr marL="294005" algn="l" rtl="0" eaLnBrk="0">
              <a:lnSpc>
                <a:spcPts val="2520"/>
              </a:lnSpc>
            </a:pP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比本轮美股</a:t>
            </a:r>
            <a:r>
              <a:rPr sz="1400" spc="0" dirty="0">
                <a:solidFill>
                  <a:srgbClr val="000000">
                    <a:alpha val="100000"/>
                  </a:srgbClr>
                </a:solidFill>
                <a:latin typeface="Arial" panose="020B0604020202020204"/>
                <a:ea typeface="Arial" panose="020B0604020202020204"/>
                <a:cs typeface="Arial" panose="020B0604020202020204"/>
              </a:rPr>
              <a:t>biotech</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板</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块的调整幅度。</a:t>
            </a:r>
            <a:endParaRPr lang="en-US" altLang="en-US" sz="1400" dirty="0"/>
          </a:p>
        </p:txBody>
      </p:sp>
      <p:pic>
        <p:nvPicPr>
          <p:cNvPr id="350" name="picture 350"/>
          <p:cNvPicPr>
            <a:picLocks noChangeAspect="1"/>
          </p:cNvPicPr>
          <p:nvPr/>
        </p:nvPicPr>
        <p:blipFill>
          <a:blip r:embed="rId2"/>
          <a:stretch>
            <a:fillRect/>
          </a:stretch>
        </p:blipFill>
        <p:spPr>
          <a:xfrm rot="21600000">
            <a:off x="8331707" y="2298192"/>
            <a:ext cx="2721864" cy="1216151"/>
          </a:xfrm>
          <a:prstGeom prst="rect">
            <a:avLst/>
          </a:prstGeom>
        </p:spPr>
      </p:pic>
      <p:sp>
        <p:nvSpPr>
          <p:cNvPr id="351" name="textbox 351"/>
          <p:cNvSpPr/>
          <p:nvPr/>
        </p:nvSpPr>
        <p:spPr>
          <a:xfrm>
            <a:off x="341892" y="6024388"/>
            <a:ext cx="3355975" cy="790575"/>
          </a:xfrm>
          <a:prstGeom prst="rect">
            <a:avLst/>
          </a:prstGeom>
        </p:spPr>
        <p:txBody>
          <a:bodyPr vert="horz" wrap="square" lIns="0" tIns="0" rIns="0" bIns="0"/>
          <a:lstStyle/>
          <a:p>
            <a:pPr algn="l" rtl="0" eaLnBrk="0">
              <a:lnSpc>
                <a:spcPct val="83000"/>
              </a:lnSpc>
            </a:pPr>
            <a:endParaRPr lang="en-US" altLang="en-US" sz="100" dirty="0"/>
          </a:p>
          <a:p>
            <a:pPr marL="388620" algn="l" rtl="0" eaLnBrk="0">
              <a:lnSpc>
                <a:spcPts val="1225"/>
              </a:lnSpc>
            </a:pPr>
            <a:r>
              <a:rPr sz="1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横坐标：股价最高点前后500-1000个交易</a:t>
            </a:r>
            <a:r>
              <a:rPr sz="1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日</a:t>
            </a:r>
            <a:endParaRPr lang="en-US" altLang="en-US" sz="1000" dirty="0"/>
          </a:p>
          <a:p>
            <a:pPr algn="l" rtl="0" eaLnBrk="0">
              <a:lnSpc>
                <a:spcPct val="102000"/>
              </a:lnSpc>
            </a:pPr>
            <a:endParaRPr lang="en-US" altLang="en-US" sz="1000" dirty="0"/>
          </a:p>
          <a:p>
            <a:pPr marL="288925" algn="l" rtl="0" eaLnBrk="0">
              <a:lnSpc>
                <a:spcPct val="80000"/>
              </a:lnSpc>
              <a:spcBef>
                <a:spcPts val="275"/>
              </a:spcBef>
            </a:pPr>
            <a:r>
              <a:rPr sz="900" spc="20" dirty="0">
                <a:solidFill>
                  <a:srgbClr val="000000">
                    <a:alpha val="100000"/>
                  </a:srgbClr>
                </a:solidFill>
                <a:latin typeface="Arial" panose="020B0604020202020204"/>
                <a:ea typeface="Arial" panose="020B0604020202020204"/>
                <a:cs typeface="Arial" panose="020B0604020202020204"/>
              </a:rPr>
              <a:t>-500</a:t>
            </a:r>
            <a:r>
              <a:rPr sz="900" spc="20" dirty="0">
                <a:solidFill>
                  <a:srgbClr val="000000">
                    <a:alpha val="100000"/>
                  </a:srgbClr>
                </a:solidFill>
                <a:latin typeface="Arial" panose="020B0604020202020204"/>
                <a:ea typeface="Arial" panose="020B0604020202020204"/>
                <a:cs typeface="Arial" panose="020B0604020202020204"/>
              </a:rPr>
              <a:t>              </a:t>
            </a:r>
            <a:r>
              <a:rPr sz="900" spc="20" dirty="0">
                <a:solidFill>
                  <a:srgbClr val="000000">
                    <a:alpha val="100000"/>
                  </a:srgbClr>
                </a:solidFill>
                <a:latin typeface="Arial" panose="020B0604020202020204"/>
                <a:ea typeface="Arial" panose="020B0604020202020204"/>
                <a:cs typeface="Arial" panose="020B0604020202020204"/>
              </a:rPr>
              <a:t>-400</a:t>
            </a:r>
            <a:r>
              <a:rPr sz="900" spc="20" dirty="0">
                <a:solidFill>
                  <a:srgbClr val="000000">
                    <a:alpha val="100000"/>
                  </a:srgbClr>
                </a:solidFill>
                <a:latin typeface="Arial" panose="020B0604020202020204"/>
                <a:ea typeface="Arial" panose="020B0604020202020204"/>
                <a:cs typeface="Arial" panose="020B0604020202020204"/>
              </a:rPr>
              <a:t>              </a:t>
            </a: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-100</a:t>
            </a:r>
            <a:endParaRPr lang="en-US" altLang="en-US" sz="900" dirty="0"/>
          </a:p>
          <a:p>
            <a:pPr algn="l" rtl="0" eaLnBrk="0">
              <a:lnSpc>
                <a:spcPct val="106000"/>
              </a:lnSpc>
            </a:pPr>
            <a:endParaRPr lang="en-US" altLang="en-US" sz="1000" dirty="0"/>
          </a:p>
          <a:p>
            <a:pPr algn="l" rtl="0" eaLnBrk="0">
              <a:lnSpc>
                <a:spcPct val="103000"/>
              </a:lnSpc>
            </a:pPr>
            <a:endParaRPr lang="en-US" altLang="en-US" sz="200" dirty="0"/>
          </a:p>
          <a:p>
            <a:pPr marL="12700" algn="l" rtl="0" eaLnBrk="0">
              <a:lnSpc>
                <a:spcPct val="95000"/>
              </a:lnSpc>
              <a:spcBef>
                <a:spcPts val="0"/>
              </a:spcBef>
            </a:pPr>
            <a:endParaRPr lang="en-US" altLang="en-US" sz="800" dirty="0"/>
          </a:p>
        </p:txBody>
      </p:sp>
      <p:sp>
        <p:nvSpPr>
          <p:cNvPr id="352" name="textbox 352"/>
          <p:cNvSpPr/>
          <p:nvPr/>
        </p:nvSpPr>
        <p:spPr>
          <a:xfrm>
            <a:off x="614883" y="380517"/>
            <a:ext cx="6965950" cy="38100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对比互联网泡沫，</a:t>
            </a:r>
            <a:r>
              <a:rPr sz="2400" spc="-60" dirty="0">
                <a:solidFill>
                  <a:srgbClr val="0B4EA2">
                    <a:alpha val="100000"/>
                  </a:srgbClr>
                </a:solidFill>
                <a:latin typeface="微软雅黑" panose="020B0503020204020204" charset="-122"/>
                <a:ea typeface="微软雅黑" panose="020B0503020204020204" charset="-122"/>
                <a:cs typeface="微软雅黑" panose="020B0503020204020204" charset="-122"/>
              </a:rPr>
              <a:t>  </a:t>
            </a:r>
            <a:r>
              <a:rPr sz="2400" b="1" spc="-10" dirty="0">
                <a:solidFill>
                  <a:srgbClr val="0B4EA2">
                    <a:alpha val="100000"/>
                  </a:srgbClr>
                </a:solidFill>
                <a:latin typeface="Arial" panose="020B0604020202020204"/>
                <a:ea typeface="Arial" panose="020B0604020202020204"/>
                <a:cs typeface="Arial" panose="020B0604020202020204"/>
              </a:rPr>
              <a:t>X</a:t>
            </a:r>
            <a:r>
              <a:rPr sz="2400" b="1" spc="0" dirty="0">
                <a:solidFill>
                  <a:srgbClr val="0B4EA2">
                    <a:alpha val="100000"/>
                  </a:srgbClr>
                </a:solidFill>
                <a:latin typeface="Arial" panose="020B0604020202020204"/>
                <a:ea typeface="Arial" panose="020B0604020202020204"/>
                <a:cs typeface="Arial" panose="020B0604020202020204"/>
              </a:rPr>
              <a:t>BI</a:t>
            </a: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正在经历</a:t>
            </a:r>
            <a:r>
              <a:rPr sz="2400" b="1" spc="-60" dirty="0">
                <a:solidFill>
                  <a:srgbClr val="0B4EA2">
                    <a:alpha val="100000"/>
                  </a:srgbClr>
                </a:solidFill>
                <a:latin typeface="Arial" panose="020B0604020202020204"/>
                <a:ea typeface="Arial" panose="020B0604020202020204"/>
                <a:cs typeface="Arial" panose="020B0604020202020204"/>
              </a:rPr>
              <a:t>20</a:t>
            </a:r>
            <a:r>
              <a:rPr sz="2400" spc="-6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年一次级别的大跌</a:t>
            </a:r>
            <a:endParaRPr lang="en-US" altLang="en-US" sz="2400" dirty="0"/>
          </a:p>
        </p:txBody>
      </p:sp>
      <p:pic>
        <p:nvPicPr>
          <p:cNvPr id="353" name="picture 353"/>
          <p:cNvPicPr>
            <a:picLocks noChangeAspect="1"/>
          </p:cNvPicPr>
          <p:nvPr/>
        </p:nvPicPr>
        <p:blipFill>
          <a:blip r:embed="rId3"/>
          <a:stretch>
            <a:fillRect/>
          </a:stretch>
        </p:blipFill>
        <p:spPr>
          <a:xfrm rot="21600000">
            <a:off x="10703051" y="2915412"/>
            <a:ext cx="54864" cy="128015"/>
          </a:xfrm>
          <a:prstGeom prst="rect">
            <a:avLst/>
          </a:prstGeom>
        </p:spPr>
      </p:pic>
      <p:pic>
        <p:nvPicPr>
          <p:cNvPr id="354" name="picture 354"/>
          <p:cNvPicPr>
            <a:picLocks noChangeAspect="1"/>
          </p:cNvPicPr>
          <p:nvPr/>
        </p:nvPicPr>
        <p:blipFill>
          <a:blip r:embed="rId4"/>
          <a:stretch>
            <a:fillRect/>
          </a:stretch>
        </p:blipFill>
        <p:spPr>
          <a:xfrm rot="21600000">
            <a:off x="10561319" y="2996184"/>
            <a:ext cx="64008" cy="114299"/>
          </a:xfrm>
          <a:prstGeom prst="rect">
            <a:avLst/>
          </a:prstGeom>
        </p:spPr>
      </p:pic>
      <p:grpSp>
        <p:nvGrpSpPr>
          <p:cNvPr id="30" name="group 30"/>
          <p:cNvGrpSpPr/>
          <p:nvPr/>
        </p:nvGrpSpPr>
        <p:grpSpPr>
          <a:xfrm rot="21600000">
            <a:off x="8333231" y="3009900"/>
            <a:ext cx="2877566" cy="571499"/>
            <a:chOff x="0" y="0"/>
            <a:chExt cx="2877566" cy="571499"/>
          </a:xfrm>
        </p:grpSpPr>
        <p:sp>
          <p:nvSpPr>
            <p:cNvPr id="355" name="path"/>
            <p:cNvSpPr/>
            <p:nvPr/>
          </p:nvSpPr>
          <p:spPr>
            <a:xfrm>
              <a:off x="0" y="92963"/>
              <a:ext cx="864108" cy="478536"/>
            </a:xfrm>
            <a:custGeom>
              <a:avLst/>
              <a:gdLst/>
              <a:ahLst/>
              <a:cxnLst/>
              <a:rect l="0" t="0" r="0" b="0"/>
              <a:pathLst>
                <a:path w="1360" h="753">
                  <a:moveTo>
                    <a:pt x="0" y="9"/>
                  </a:moveTo>
                  <a:lnTo>
                    <a:pt x="1202" y="9"/>
                  </a:lnTo>
                  <a:moveTo>
                    <a:pt x="1351" y="158"/>
                  </a:moveTo>
                  <a:lnTo>
                    <a:pt x="1351" y="753"/>
                  </a:lnTo>
                </a:path>
              </a:pathLst>
            </a:custGeom>
            <a:noFill/>
            <a:ln w="12192" cap="flat">
              <a:solidFill>
                <a:srgbClr val="FF0000">
                  <a:alpha val="100000"/>
                </a:srgbClr>
              </a:solidFill>
              <a:prstDash val="solid"/>
              <a:miter lim="800000"/>
            </a:ln>
          </p:spPr>
          <p:txBody>
            <a:bodyPr rtlCol="0"/>
            <a:lstStyle/>
            <a:p>
              <a:pPr algn="ctr"/>
              <a:endParaRPr lang="zh-CN" altLang="en-US"/>
            </a:p>
          </p:txBody>
        </p:sp>
        <p:sp>
          <p:nvSpPr>
            <p:cNvPr id="356" name="path"/>
            <p:cNvSpPr/>
            <p:nvPr/>
          </p:nvSpPr>
          <p:spPr>
            <a:xfrm>
              <a:off x="2113534" y="0"/>
              <a:ext cx="764031" cy="3047"/>
            </a:xfrm>
            <a:custGeom>
              <a:avLst/>
              <a:gdLst/>
              <a:ahLst/>
              <a:cxnLst/>
              <a:rect l="0" t="0" r="0" b="0"/>
              <a:pathLst>
                <a:path w="1203" h="4">
                  <a:moveTo>
                    <a:pt x="1203" y="2"/>
                  </a:moveTo>
                  <a:lnTo>
                    <a:pt x="0" y="2"/>
                  </a:lnTo>
                </a:path>
              </a:pathLst>
            </a:custGeom>
            <a:noFill/>
            <a:ln w="3048" cap="flat">
              <a:solidFill>
                <a:srgbClr val="FF0000">
                  <a:alpha val="100000"/>
                </a:srgbClr>
              </a:solidFill>
              <a:prstDash val="solid"/>
              <a:round/>
            </a:ln>
          </p:spPr>
          <p:txBody>
            <a:bodyPr rtlCol="0"/>
            <a:lstStyle/>
            <a:p>
              <a:pPr algn="ctr"/>
              <a:endParaRPr lang="zh-CN" altLang="en-US"/>
            </a:p>
          </p:txBody>
        </p:sp>
      </p:grpSp>
      <p:pic>
        <p:nvPicPr>
          <p:cNvPr id="357" name="picture 357"/>
          <p:cNvPicPr>
            <a:picLocks noChangeAspect="1"/>
          </p:cNvPicPr>
          <p:nvPr/>
        </p:nvPicPr>
        <p:blipFill>
          <a:blip r:embed="rId5"/>
          <a:stretch>
            <a:fillRect/>
          </a:stretch>
        </p:blipFill>
        <p:spPr>
          <a:xfrm rot="21600000">
            <a:off x="9143" y="859535"/>
            <a:ext cx="12182856" cy="89915"/>
          </a:xfrm>
          <a:prstGeom prst="rect">
            <a:avLst/>
          </a:prstGeom>
        </p:spPr>
      </p:pic>
      <p:pic>
        <p:nvPicPr>
          <p:cNvPr id="358" name="picture 358"/>
          <p:cNvPicPr>
            <a:picLocks noChangeAspect="1"/>
          </p:cNvPicPr>
          <p:nvPr/>
        </p:nvPicPr>
        <p:blipFill>
          <a:blip r:embed="rId6"/>
          <a:stretch>
            <a:fillRect/>
          </a:stretch>
        </p:blipFill>
        <p:spPr>
          <a:xfrm rot="21600000">
            <a:off x="9185147" y="4367021"/>
            <a:ext cx="1260602" cy="690117"/>
          </a:xfrm>
          <a:prstGeom prst="rect">
            <a:avLst/>
          </a:prstGeom>
        </p:spPr>
      </p:pic>
      <p:sp>
        <p:nvSpPr>
          <p:cNvPr id="359" name="textbox 359"/>
          <p:cNvSpPr/>
          <p:nvPr/>
        </p:nvSpPr>
        <p:spPr>
          <a:xfrm>
            <a:off x="1136395" y="2479827"/>
            <a:ext cx="1823085" cy="455930"/>
          </a:xfrm>
          <a:prstGeom prst="rect">
            <a:avLst/>
          </a:prstGeom>
        </p:spPr>
        <p:txBody>
          <a:bodyPr vert="horz" wrap="square" lIns="0" tIns="0" rIns="0" bIns="0"/>
          <a:lstStyle/>
          <a:p>
            <a:pPr algn="l" rtl="0" eaLnBrk="0">
              <a:lnSpc>
                <a:spcPct val="81000"/>
              </a:lnSpc>
            </a:pPr>
            <a:endParaRPr lang="en-US" altLang="en-US" sz="100" dirty="0"/>
          </a:p>
          <a:p>
            <a:pPr marL="283845" algn="l" rtl="0" eaLnBrk="0">
              <a:lnSpc>
                <a:spcPct val="89000"/>
              </a:lnSpc>
              <a:tabLst>
                <a:tab pos="297815" algn="l"/>
              </a:tabLst>
            </a:pP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纳斯达克</a:t>
            </a:r>
            <a:r>
              <a:rPr sz="900" spc="0" dirty="0">
                <a:solidFill>
                  <a:srgbClr val="000000">
                    <a:alpha val="100000"/>
                  </a:srgbClr>
                </a:solidFill>
                <a:latin typeface="Arial" panose="020B0604020202020204"/>
                <a:ea typeface="Arial" panose="020B0604020202020204"/>
                <a:cs typeface="Arial" panose="020B0604020202020204"/>
              </a:rPr>
              <a:t>2000</a:t>
            </a:r>
            <a:r>
              <a:rPr sz="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互联网泡沫走势</a:t>
            </a:r>
            <a:endParaRPr lang="en-US" altLang="en-US" sz="900" dirty="0"/>
          </a:p>
          <a:p>
            <a:pPr marL="283845" algn="l" rtl="0" eaLnBrk="0">
              <a:lnSpc>
                <a:spcPts val="2430"/>
              </a:lnSpc>
              <a:tabLst>
                <a:tab pos="296545"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2019-2022</a:t>
            </a:r>
            <a:endParaRPr lang="en-US" altLang="en-US" sz="900" dirty="0"/>
          </a:p>
        </p:txBody>
      </p:sp>
      <p:sp>
        <p:nvSpPr>
          <p:cNvPr id="360" name="path"/>
          <p:cNvSpPr/>
          <p:nvPr/>
        </p:nvSpPr>
        <p:spPr>
          <a:xfrm>
            <a:off x="1149095" y="2871216"/>
            <a:ext cx="271272" cy="27431"/>
          </a:xfrm>
          <a:custGeom>
            <a:avLst/>
            <a:gdLst/>
            <a:ahLst/>
            <a:cxnLst/>
            <a:rect l="0" t="0" r="0" b="0"/>
            <a:pathLst>
              <a:path w="427" h="43">
                <a:moveTo>
                  <a:pt x="21" y="21"/>
                </a:moveTo>
                <a:lnTo>
                  <a:pt x="40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361" name="path"/>
          <p:cNvSpPr/>
          <p:nvPr/>
        </p:nvSpPr>
        <p:spPr>
          <a:xfrm>
            <a:off x="1149095" y="2529840"/>
            <a:ext cx="271272" cy="27431"/>
          </a:xfrm>
          <a:custGeom>
            <a:avLst/>
            <a:gdLst/>
            <a:ahLst/>
            <a:cxnLst/>
            <a:rect l="0" t="0" r="0" b="0"/>
            <a:pathLst>
              <a:path w="427" h="43">
                <a:moveTo>
                  <a:pt x="21" y="21"/>
                </a:moveTo>
                <a:lnTo>
                  <a:pt x="40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363" name="textbox 363"/>
          <p:cNvSpPr/>
          <p:nvPr/>
        </p:nvSpPr>
        <p:spPr>
          <a:xfrm>
            <a:off x="9727565" y="6233871"/>
            <a:ext cx="1782445" cy="272415"/>
          </a:xfrm>
          <a:prstGeom prst="rect">
            <a:avLst/>
          </a:prstGeom>
        </p:spPr>
        <p:txBody>
          <a:bodyPr vert="horz" wrap="square" lIns="0" tIns="0" rIns="0" bIns="0"/>
          <a:lstStyle/>
          <a:p>
            <a:pPr algn="l" rtl="0" eaLnBrk="0">
              <a:lnSpc>
                <a:spcPct val="79000"/>
              </a:lnSpc>
            </a:pPr>
            <a:endParaRPr lang="en-US" altLang="en-US" sz="100" dirty="0"/>
          </a:p>
          <a:p>
            <a:pPr algn="r"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marL="12700" algn="l" rtl="0" eaLnBrk="0">
              <a:lnSpc>
                <a:spcPct val="80000"/>
              </a:lnSpc>
              <a:spcBef>
                <a:spcPts val="205"/>
              </a:spcBef>
            </a:pPr>
            <a:r>
              <a:rPr sz="900" spc="-10" dirty="0">
                <a:solidFill>
                  <a:srgbClr val="000000">
                    <a:alpha val="100000"/>
                  </a:srgbClr>
                </a:solidFill>
                <a:latin typeface="Arial" panose="020B0604020202020204"/>
                <a:ea typeface="Arial" panose="020B0604020202020204"/>
                <a:cs typeface="Arial" panose="020B0604020202020204"/>
              </a:rPr>
              <a:t>800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900</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1000</a:t>
            </a:r>
            <a:endParaRPr lang="en-US" altLang="en-US" sz="900" dirty="0"/>
          </a:p>
        </p:txBody>
      </p:sp>
      <p:sp>
        <p:nvSpPr>
          <p:cNvPr id="364" name="textbox 364"/>
          <p:cNvSpPr/>
          <p:nvPr/>
        </p:nvSpPr>
        <p:spPr>
          <a:xfrm>
            <a:off x="8141228" y="3549396"/>
            <a:ext cx="1514475" cy="166370"/>
          </a:xfrm>
          <a:prstGeom prst="rect">
            <a:avLst/>
          </a:prstGeom>
        </p:spPr>
        <p:txBody>
          <a:bodyPr vert="horz" wrap="square" lIns="0" tIns="0" rIns="0" bIns="0"/>
          <a:lstStyle/>
          <a:p>
            <a:pPr algn="l" rtl="0" eaLnBrk="0">
              <a:lnSpc>
                <a:spcPct val="85000"/>
              </a:lnSpc>
            </a:pPr>
            <a:endParaRPr lang="en-US" altLang="en-US" sz="100" dirty="0"/>
          </a:p>
          <a:p>
            <a:pPr marL="12700" algn="l" rtl="0" eaLnBrk="0">
              <a:lnSpc>
                <a:spcPct val="105000"/>
              </a:lnSpc>
            </a:pPr>
            <a:r>
              <a:rPr sz="600" spc="20" dirty="0">
                <a:solidFill>
                  <a:srgbClr val="000000">
                    <a:alpha val="100000"/>
                  </a:srgbClr>
                </a:solidFill>
                <a:latin typeface="Calibri" panose="020F0502020204030204"/>
                <a:ea typeface="Calibri" panose="020F0502020204030204"/>
                <a:cs typeface="Calibri" panose="020F0502020204030204"/>
              </a:rPr>
              <a:t>1997/</a:t>
            </a:r>
            <a:r>
              <a:rPr sz="600" u="sng" spc="20" dirty="0">
                <a:solidFill>
                  <a:srgbClr val="000000">
                    <a:alpha val="100000"/>
                  </a:srgbClr>
                </a:solidFill>
                <a:uFill>
                  <a:solidFill>
                    <a:srgbClr val="FF0000"/>
                  </a:solidFill>
                </a:uFill>
                <a:latin typeface="Calibri" panose="020F0502020204030204"/>
                <a:ea typeface="Calibri" panose="020F0502020204030204"/>
                <a:cs typeface="Calibri" panose="020F0502020204030204"/>
              </a:rPr>
              <a:t> </a:t>
            </a:r>
            <a:r>
              <a:rPr sz="600" u="sng" spc="20" dirty="0">
                <a:solidFill>
                  <a:srgbClr val="000000">
                    <a:alpha val="100000"/>
                  </a:srgbClr>
                </a:solidFill>
                <a:uFill>
                  <a:solidFill>
                    <a:srgbClr val="FF0000"/>
                  </a:solidFill>
                </a:uFill>
                <a:latin typeface="Calibri" panose="020F0502020204030204"/>
                <a:ea typeface="Calibri" panose="020F0502020204030204"/>
                <a:cs typeface="Calibri" panose="020F0502020204030204"/>
              </a:rPr>
              <a:t>12/31</a:t>
            </a:r>
            <a:r>
              <a:rPr sz="600" u="sng" spc="20" dirty="0">
                <a:solidFill>
                  <a:srgbClr val="000000">
                    <a:alpha val="100000"/>
                  </a:srgbClr>
                </a:solidFill>
                <a:uFill>
                  <a:solidFill>
                    <a:srgbClr val="FF0000"/>
                  </a:solidFill>
                </a:uFill>
                <a:latin typeface="Calibri" panose="020F0502020204030204"/>
                <a:ea typeface="Calibri" panose="020F0502020204030204"/>
                <a:cs typeface="Calibri" panose="020F0502020204030204"/>
              </a:rPr>
              <a:t>                             </a:t>
            </a:r>
            <a:r>
              <a:rPr sz="600" spc="20" dirty="0">
                <a:solidFill>
                  <a:srgbClr val="000000">
                    <a:alpha val="100000"/>
                  </a:srgbClr>
                </a:solidFill>
                <a:latin typeface="Calibri" panose="020F0502020204030204"/>
                <a:ea typeface="Calibri" panose="020F0502020204030204"/>
                <a:cs typeface="Calibri" panose="020F0502020204030204"/>
              </a:rPr>
              <a:t>     </a:t>
            </a:r>
            <a:r>
              <a:rPr sz="600" spc="10" dirty="0">
                <a:solidFill>
                  <a:srgbClr val="000000">
                    <a:alpha val="100000"/>
                  </a:srgbClr>
                </a:solidFill>
                <a:latin typeface="Calibri" panose="020F0502020204030204"/>
                <a:ea typeface="Calibri" panose="020F0502020204030204"/>
                <a:cs typeface="Calibri" panose="020F0502020204030204"/>
              </a:rPr>
              <a:t> </a:t>
            </a:r>
            <a:r>
              <a:rPr sz="600" spc="0" dirty="0">
                <a:solidFill>
                  <a:srgbClr val="000000">
                    <a:alpha val="100000"/>
                  </a:srgbClr>
                </a:solidFill>
                <a:latin typeface="Calibri" panose="020F0502020204030204"/>
                <a:ea typeface="Calibri" panose="020F0502020204030204"/>
                <a:cs typeface="Calibri" panose="020F0502020204030204"/>
              </a:rPr>
              <a:t> </a:t>
            </a:r>
            <a:r>
              <a:rPr sz="600" spc="0" dirty="0">
                <a:solidFill>
                  <a:srgbClr val="000000">
                    <a:alpha val="100000"/>
                  </a:srgbClr>
                </a:solidFill>
                <a:latin typeface="Calibri" panose="020F0502020204030204"/>
                <a:ea typeface="Calibri" panose="020F0502020204030204"/>
                <a:cs typeface="Calibri" panose="020F0502020204030204"/>
              </a:rPr>
              <a:t>2007/12/31</a:t>
            </a:r>
            <a:endParaRPr lang="en-US" altLang="en-US" sz="600" dirty="0"/>
          </a:p>
        </p:txBody>
      </p:sp>
      <p:sp>
        <p:nvSpPr>
          <p:cNvPr id="365" name="path"/>
          <p:cNvSpPr/>
          <p:nvPr/>
        </p:nvSpPr>
        <p:spPr>
          <a:xfrm>
            <a:off x="9082733" y="3575303"/>
            <a:ext cx="106679" cy="106680"/>
          </a:xfrm>
          <a:custGeom>
            <a:avLst/>
            <a:gdLst/>
            <a:ahLst/>
            <a:cxnLst/>
            <a:rect l="0" t="0" r="0" b="0"/>
            <a:pathLst>
              <a:path w="167" h="168">
                <a:moveTo>
                  <a:pt x="158" y="9"/>
                </a:moveTo>
                <a:cubicBezTo>
                  <a:pt x="158" y="91"/>
                  <a:pt x="91" y="158"/>
                  <a:pt x="9" y="158"/>
                </a:cubicBezTo>
              </a:path>
            </a:pathLst>
          </a:custGeom>
          <a:noFill/>
          <a:ln w="12192" cap="flat">
            <a:solidFill>
              <a:srgbClr val="FF0000">
                <a:alpha val="100000"/>
              </a:srgbClr>
            </a:solidFill>
            <a:prstDash val="solid"/>
            <a:miter lim="800000"/>
          </a:ln>
        </p:spPr>
        <p:txBody>
          <a:bodyPr rtlCol="0"/>
          <a:lstStyle/>
          <a:p>
            <a:pPr algn="ctr"/>
            <a:endParaRPr lang="zh-CN" altLang="en-US"/>
          </a:p>
        </p:txBody>
      </p:sp>
      <p:sp>
        <p:nvSpPr>
          <p:cNvPr id="368" name="textbox 368"/>
          <p:cNvSpPr/>
          <p:nvPr/>
        </p:nvSpPr>
        <p:spPr>
          <a:xfrm>
            <a:off x="6047149" y="6370621"/>
            <a:ext cx="395604" cy="415290"/>
          </a:xfrm>
          <a:prstGeom prst="rect">
            <a:avLst/>
          </a:prstGeom>
        </p:spPr>
        <p:txBody>
          <a:bodyPr vert="horz" wrap="square" lIns="0" tIns="0" rIns="0" bIns="0"/>
          <a:lstStyle/>
          <a:p>
            <a:pPr algn="l" rtl="0" eaLnBrk="0">
              <a:lnSpc>
                <a:spcPct val="84000"/>
              </a:lnSpc>
            </a:pPr>
            <a:endParaRPr lang="en-US" altLang="en-US" sz="100" dirty="0"/>
          </a:p>
          <a:p>
            <a:pPr marL="197485" algn="l" rtl="0" eaLnBrk="0">
              <a:lnSpc>
                <a:spcPct val="80000"/>
              </a:lnSpc>
            </a:pPr>
            <a:r>
              <a:rPr sz="900" spc="-20" dirty="0">
                <a:solidFill>
                  <a:srgbClr val="000000">
                    <a:alpha val="100000"/>
                  </a:srgbClr>
                </a:solidFill>
                <a:latin typeface="Arial" panose="020B0604020202020204"/>
                <a:ea typeface="Arial" panose="020B0604020202020204"/>
                <a:cs typeface="Arial" panose="020B0604020202020204"/>
              </a:rPr>
              <a:t>30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algn="l" rtl="0" eaLnBrk="0">
              <a:lnSpc>
                <a:spcPct val="100000"/>
              </a:lnSpc>
            </a:pPr>
            <a:endParaRPr lang="en-US" altLang="en-US" sz="1000" dirty="0"/>
          </a:p>
          <a:p>
            <a:pPr algn="l" rtl="0" eaLnBrk="0">
              <a:lnSpc>
                <a:spcPct val="8000"/>
              </a:lnSpc>
            </a:pPr>
            <a:endParaRPr lang="en-US" altLang="en-US" sz="100" dirty="0"/>
          </a:p>
          <a:p>
            <a:pPr marL="12700" algn="l" rtl="0" eaLnBrk="0">
              <a:lnSpc>
                <a:spcPct val="83000"/>
              </a:lnSpc>
            </a:pPr>
            <a:r>
              <a:rPr sz="1000" spc="0" dirty="0">
                <a:solidFill>
                  <a:srgbClr val="898989">
                    <a:alpha val="100000"/>
                  </a:srgbClr>
                </a:solidFill>
                <a:latin typeface="Arial" panose="020B0604020202020204"/>
                <a:ea typeface="Arial" panose="020B0604020202020204"/>
                <a:cs typeface="Arial" panose="020B0604020202020204"/>
              </a:rPr>
              <a:t>9</a:t>
            </a:r>
            <a:endParaRPr lang="en-US" altLang="en-US" sz="1000" dirty="0"/>
          </a:p>
        </p:txBody>
      </p:sp>
      <p:pic>
        <p:nvPicPr>
          <p:cNvPr id="369" name="picture 369"/>
          <p:cNvPicPr>
            <a:picLocks noChangeAspect="1"/>
          </p:cNvPicPr>
          <p:nvPr/>
        </p:nvPicPr>
        <p:blipFill>
          <a:blip r:embed="rId7"/>
          <a:stretch>
            <a:fillRect/>
          </a:stretch>
        </p:blipFill>
        <p:spPr>
          <a:xfrm rot="21600000">
            <a:off x="10748771" y="2546604"/>
            <a:ext cx="303276" cy="358139"/>
          </a:xfrm>
          <a:prstGeom prst="rect">
            <a:avLst/>
          </a:prstGeom>
        </p:spPr>
      </p:pic>
      <p:pic>
        <p:nvPicPr>
          <p:cNvPr id="371" name="picture 371"/>
          <p:cNvPicPr>
            <a:picLocks noChangeAspect="1"/>
          </p:cNvPicPr>
          <p:nvPr/>
        </p:nvPicPr>
        <p:blipFill>
          <a:blip r:embed="rId8"/>
          <a:stretch>
            <a:fillRect/>
          </a:stretch>
        </p:blipFill>
        <p:spPr>
          <a:xfrm rot="21600000">
            <a:off x="10802111" y="2546604"/>
            <a:ext cx="260605" cy="327659"/>
          </a:xfrm>
          <a:prstGeom prst="rect">
            <a:avLst/>
          </a:prstGeom>
        </p:spPr>
      </p:pic>
      <p:sp>
        <p:nvSpPr>
          <p:cNvPr id="372" name="textbox 372"/>
          <p:cNvSpPr/>
          <p:nvPr/>
        </p:nvSpPr>
        <p:spPr>
          <a:xfrm>
            <a:off x="8025254" y="2260201"/>
            <a:ext cx="245109" cy="396240"/>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2000"/>
              </a:lnSpc>
            </a:pPr>
            <a:r>
              <a:rPr sz="600" spc="50" dirty="0">
                <a:solidFill>
                  <a:srgbClr val="000000">
                    <a:alpha val="100000"/>
                  </a:srgbClr>
                </a:solidFill>
                <a:latin typeface="Calibri" panose="020F0502020204030204"/>
                <a:ea typeface="Calibri" panose="020F0502020204030204"/>
                <a:cs typeface="Calibri" panose="020F0502020204030204"/>
              </a:rPr>
              <a:t>2000</a:t>
            </a:r>
            <a:r>
              <a:rPr sz="600" spc="0" dirty="0">
                <a:solidFill>
                  <a:srgbClr val="000000">
                    <a:alpha val="100000"/>
                  </a:srgbClr>
                </a:solidFill>
                <a:latin typeface="Calibri" panose="020F0502020204030204"/>
                <a:ea typeface="Calibri" panose="020F0502020204030204"/>
                <a:cs typeface="Calibri" panose="020F0502020204030204"/>
              </a:rPr>
              <a:t>0</a:t>
            </a:r>
            <a:endParaRPr lang="en-US" altLang="en-US" sz="600" dirty="0"/>
          </a:p>
          <a:p>
            <a:pPr algn="l" rtl="0" eaLnBrk="0">
              <a:lnSpc>
                <a:spcPct val="129000"/>
              </a:lnSpc>
            </a:pPr>
            <a:endParaRPr lang="en-US" altLang="en-US" sz="1000" dirty="0"/>
          </a:p>
          <a:p>
            <a:pPr algn="l" rtl="0" eaLnBrk="0">
              <a:lnSpc>
                <a:spcPct val="158000"/>
              </a:lnSpc>
            </a:pPr>
            <a:endParaRPr lang="en-US" altLang="en-US" sz="100" dirty="0"/>
          </a:p>
          <a:p>
            <a:pPr marL="15240" algn="l" rtl="0" eaLnBrk="0">
              <a:lnSpc>
                <a:spcPct val="82000"/>
              </a:lnSpc>
            </a:pPr>
            <a:r>
              <a:rPr sz="600" spc="40" dirty="0">
                <a:solidFill>
                  <a:srgbClr val="000000">
                    <a:alpha val="100000"/>
                  </a:srgbClr>
                </a:solidFill>
                <a:latin typeface="Calibri" panose="020F0502020204030204"/>
                <a:ea typeface="Calibri" panose="020F0502020204030204"/>
                <a:cs typeface="Calibri" panose="020F0502020204030204"/>
              </a:rPr>
              <a:t>1500</a:t>
            </a:r>
            <a:r>
              <a:rPr sz="600" spc="20" dirty="0">
                <a:solidFill>
                  <a:srgbClr val="000000">
                    <a:alpha val="100000"/>
                  </a:srgbClr>
                </a:solidFill>
                <a:latin typeface="Calibri" panose="020F0502020204030204"/>
                <a:ea typeface="Calibri" panose="020F0502020204030204"/>
                <a:cs typeface="Calibri" panose="020F0502020204030204"/>
              </a:rPr>
              <a:t>0</a:t>
            </a:r>
            <a:endParaRPr lang="en-US" altLang="en-US" sz="600" dirty="0"/>
          </a:p>
        </p:txBody>
      </p:sp>
      <p:sp>
        <p:nvSpPr>
          <p:cNvPr id="373" name="textbox 373"/>
          <p:cNvSpPr/>
          <p:nvPr/>
        </p:nvSpPr>
        <p:spPr>
          <a:xfrm>
            <a:off x="10274677" y="3549396"/>
            <a:ext cx="448944" cy="121920"/>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ts val="755"/>
              </a:lnSpc>
            </a:pPr>
            <a:r>
              <a:rPr sz="600" spc="50" dirty="0">
                <a:solidFill>
                  <a:srgbClr val="000000">
                    <a:alpha val="100000"/>
                  </a:srgbClr>
                </a:solidFill>
                <a:latin typeface="Calibri" panose="020F0502020204030204"/>
                <a:ea typeface="Calibri" panose="020F0502020204030204"/>
                <a:cs typeface="Calibri" panose="020F0502020204030204"/>
              </a:rPr>
              <a:t>2017/12/</a:t>
            </a:r>
            <a:r>
              <a:rPr sz="600" spc="30" dirty="0">
                <a:solidFill>
                  <a:srgbClr val="000000">
                    <a:alpha val="100000"/>
                  </a:srgbClr>
                </a:solidFill>
                <a:latin typeface="Calibri" panose="020F0502020204030204"/>
                <a:ea typeface="Calibri" panose="020F0502020204030204"/>
                <a:cs typeface="Calibri" panose="020F0502020204030204"/>
              </a:rPr>
              <a:t>3</a:t>
            </a:r>
            <a:r>
              <a:rPr sz="600" spc="0" dirty="0">
                <a:solidFill>
                  <a:srgbClr val="000000">
                    <a:alpha val="100000"/>
                  </a:srgbClr>
                </a:solidFill>
                <a:latin typeface="Calibri" panose="020F0502020204030204"/>
                <a:ea typeface="Calibri" panose="020F0502020204030204"/>
                <a:cs typeface="Calibri" panose="020F0502020204030204"/>
              </a:rPr>
              <a:t>1</a:t>
            </a:r>
            <a:endParaRPr lang="en-US" altLang="en-US" sz="600" dirty="0"/>
          </a:p>
        </p:txBody>
      </p:sp>
      <p:sp>
        <p:nvSpPr>
          <p:cNvPr id="374" name="textbox 374"/>
          <p:cNvSpPr/>
          <p:nvPr/>
        </p:nvSpPr>
        <p:spPr>
          <a:xfrm>
            <a:off x="11330953" y="2176373"/>
            <a:ext cx="305434" cy="15747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30" dirty="0">
                <a:solidFill>
                  <a:srgbClr val="000000">
                    <a:alpha val="100000"/>
                  </a:srgbClr>
                </a:solidFill>
                <a:latin typeface="Arial" panose="020B0604020202020204"/>
                <a:ea typeface="Arial" panose="020B0604020202020204"/>
                <a:cs typeface="Arial" panose="020B0604020202020204"/>
              </a:rPr>
              <a:t>100</a:t>
            </a:r>
            <a:r>
              <a:rPr sz="900" spc="-2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sp>
        <p:nvSpPr>
          <p:cNvPr id="375" name="textbox 375"/>
          <p:cNvSpPr/>
          <p:nvPr/>
        </p:nvSpPr>
        <p:spPr>
          <a:xfrm>
            <a:off x="8069735" y="3090163"/>
            <a:ext cx="282575" cy="158114"/>
          </a:xfrm>
          <a:prstGeom prst="rect">
            <a:avLst/>
          </a:prstGeom>
        </p:spPr>
        <p:txBody>
          <a:bodyPr vert="horz" wrap="square" lIns="0" tIns="0" rIns="0" bIns="0"/>
          <a:lstStyle/>
          <a:p>
            <a:pPr algn="l" rtl="0" eaLnBrk="0">
              <a:lnSpc>
                <a:spcPct val="114000"/>
              </a:lnSpc>
            </a:pPr>
            <a:endParaRPr lang="en-US" altLang="en-US" sz="400" dirty="0"/>
          </a:p>
          <a:p>
            <a:pPr marL="12700" algn="l" rtl="0" eaLnBrk="0">
              <a:lnSpc>
                <a:spcPct val="82000"/>
              </a:lnSpc>
              <a:spcBef>
                <a:spcPts val="5"/>
              </a:spcBef>
            </a:pPr>
            <a:r>
              <a:rPr sz="600" spc="50" dirty="0">
                <a:solidFill>
                  <a:srgbClr val="000000">
                    <a:alpha val="100000"/>
                  </a:srgbClr>
                </a:solidFill>
                <a:latin typeface="Calibri" panose="020F0502020204030204"/>
                <a:ea typeface="Calibri" panose="020F0502020204030204"/>
                <a:cs typeface="Calibri" panose="020F0502020204030204"/>
              </a:rPr>
              <a:t>500</a:t>
            </a:r>
            <a:r>
              <a:rPr sz="600" spc="10" dirty="0">
                <a:solidFill>
                  <a:srgbClr val="000000">
                    <a:alpha val="100000"/>
                  </a:srgbClr>
                </a:solidFill>
                <a:latin typeface="Calibri" panose="020F0502020204030204"/>
                <a:ea typeface="Calibri" panose="020F0502020204030204"/>
                <a:cs typeface="Calibri" panose="020F0502020204030204"/>
              </a:rPr>
              <a:t>0</a:t>
            </a:r>
            <a:endParaRPr lang="en-US" altLang="en-US" sz="600" dirty="0"/>
          </a:p>
        </p:txBody>
      </p:sp>
      <p:sp>
        <p:nvSpPr>
          <p:cNvPr id="376" name="path"/>
          <p:cNvSpPr/>
          <p:nvPr/>
        </p:nvSpPr>
        <p:spPr>
          <a:xfrm>
            <a:off x="8232648" y="3102863"/>
            <a:ext cx="106678" cy="106680"/>
          </a:xfrm>
          <a:custGeom>
            <a:avLst/>
            <a:gdLst/>
            <a:ahLst/>
            <a:cxnLst/>
            <a:rect l="0" t="0" r="0" b="0"/>
            <a:pathLst>
              <a:path w="167" h="168">
                <a:moveTo>
                  <a:pt x="9" y="158"/>
                </a:moveTo>
                <a:cubicBezTo>
                  <a:pt x="9" y="76"/>
                  <a:pt x="76" y="9"/>
                  <a:pt x="158" y="9"/>
                </a:cubicBezTo>
              </a:path>
            </a:pathLst>
          </a:custGeom>
          <a:noFill/>
          <a:ln w="12192" cap="flat">
            <a:solidFill>
              <a:srgbClr val="FF0000">
                <a:alpha val="100000"/>
              </a:srgbClr>
            </a:solidFill>
            <a:prstDash val="solid"/>
            <a:miter lim="800000"/>
          </a:ln>
        </p:spPr>
        <p:txBody>
          <a:bodyPr rtlCol="0"/>
          <a:lstStyle/>
          <a:p>
            <a:pPr algn="ctr"/>
            <a:endParaRPr lang="zh-CN" altLang="en-US"/>
          </a:p>
        </p:txBody>
      </p:sp>
      <p:sp>
        <p:nvSpPr>
          <p:cNvPr id="377" name="textbox 377"/>
          <p:cNvSpPr/>
          <p:nvPr/>
        </p:nvSpPr>
        <p:spPr>
          <a:xfrm>
            <a:off x="11319980" y="4610836"/>
            <a:ext cx="252095" cy="15747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378" name="textbox 378"/>
          <p:cNvSpPr/>
          <p:nvPr/>
        </p:nvSpPr>
        <p:spPr>
          <a:xfrm>
            <a:off x="11321818" y="5422017"/>
            <a:ext cx="250825" cy="157479"/>
          </a:xfrm>
          <a:prstGeom prst="rect">
            <a:avLst/>
          </a:prstGeom>
        </p:spPr>
        <p:txBody>
          <a:bodyPr vert="horz" wrap="square" lIns="0" tIns="0" rIns="0" bIns="0"/>
          <a:lstStyle/>
          <a:p>
            <a:pPr algn="l" rtl="0" eaLnBrk="0">
              <a:lnSpc>
                <a:spcPct val="81000"/>
              </a:lnSpc>
            </a:pPr>
            <a:endParaRPr lang="en-US" altLang="en-US" sz="100" dirty="0"/>
          </a:p>
          <a:p>
            <a:pPr marL="12700" algn="l" rtl="0" eaLnBrk="0">
              <a:lnSpc>
                <a:spcPct val="81000"/>
              </a:lnSpc>
            </a:pPr>
            <a:r>
              <a:rPr sz="900" spc="-10" dirty="0">
                <a:solidFill>
                  <a:srgbClr val="000000">
                    <a:alpha val="100000"/>
                  </a:srgbClr>
                </a:solidFill>
                <a:latin typeface="Arial" panose="020B0604020202020204"/>
                <a:ea typeface="Arial" panose="020B0604020202020204"/>
                <a:cs typeface="Arial" panose="020B0604020202020204"/>
              </a:rPr>
              <a:t>20%</a:t>
            </a:r>
            <a:endParaRPr lang="en-US" altLang="en-US" sz="900" dirty="0"/>
          </a:p>
        </p:txBody>
      </p:sp>
      <p:sp>
        <p:nvSpPr>
          <p:cNvPr id="379" name="textbox 379"/>
          <p:cNvSpPr/>
          <p:nvPr/>
        </p:nvSpPr>
        <p:spPr>
          <a:xfrm>
            <a:off x="11322837" y="3799433"/>
            <a:ext cx="249554" cy="15747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2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sp>
        <p:nvSpPr>
          <p:cNvPr id="380" name="textbox 380"/>
          <p:cNvSpPr/>
          <p:nvPr/>
        </p:nvSpPr>
        <p:spPr>
          <a:xfrm>
            <a:off x="11323180" y="2988030"/>
            <a:ext cx="248920" cy="15747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81000"/>
              </a:lnSpc>
            </a:pPr>
            <a:r>
              <a:rPr sz="900" spc="-20" dirty="0">
                <a:solidFill>
                  <a:srgbClr val="000000">
                    <a:alpha val="100000"/>
                  </a:srgbClr>
                </a:solidFill>
                <a:latin typeface="Arial" panose="020B0604020202020204"/>
                <a:ea typeface="Arial" panose="020B0604020202020204"/>
                <a:cs typeface="Arial" panose="020B0604020202020204"/>
              </a:rPr>
              <a:t>80</a:t>
            </a:r>
            <a:r>
              <a:rPr sz="900" spc="0" dirty="0">
                <a:solidFill>
                  <a:srgbClr val="000000">
                    <a:alpha val="100000"/>
                  </a:srgbClr>
                </a:solidFill>
                <a:latin typeface="Arial" panose="020B0604020202020204"/>
                <a:ea typeface="Arial" panose="020B0604020202020204"/>
                <a:cs typeface="Arial" panose="020B0604020202020204"/>
              </a:rPr>
              <a:t>%</a:t>
            </a:r>
            <a:endParaRPr lang="en-US" altLang="en-US" sz="900" dirty="0"/>
          </a:p>
        </p:txBody>
      </p:sp>
      <p:pic>
        <p:nvPicPr>
          <p:cNvPr id="382" name="picture 382"/>
          <p:cNvPicPr>
            <a:picLocks noChangeAspect="1"/>
          </p:cNvPicPr>
          <p:nvPr/>
        </p:nvPicPr>
        <p:blipFill>
          <a:blip r:embed="rId9"/>
          <a:stretch>
            <a:fillRect/>
          </a:stretch>
        </p:blipFill>
        <p:spPr>
          <a:xfrm rot="21600000">
            <a:off x="8551164" y="3194304"/>
            <a:ext cx="134111" cy="150875"/>
          </a:xfrm>
          <a:prstGeom prst="rect">
            <a:avLst/>
          </a:prstGeom>
        </p:spPr>
      </p:pic>
      <p:sp>
        <p:nvSpPr>
          <p:cNvPr id="383" name="textbox 383"/>
          <p:cNvSpPr/>
          <p:nvPr/>
        </p:nvSpPr>
        <p:spPr>
          <a:xfrm>
            <a:off x="6927561" y="6370621"/>
            <a:ext cx="214629"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4</a:t>
            </a:r>
            <a:r>
              <a:rPr sz="900" spc="0" dirty="0">
                <a:solidFill>
                  <a:srgbClr val="000000">
                    <a:alpha val="100000"/>
                  </a:srgbClr>
                </a:solidFill>
                <a:latin typeface="Arial" panose="020B0604020202020204"/>
                <a:ea typeface="Arial" panose="020B0604020202020204"/>
                <a:cs typeface="Arial" panose="020B0604020202020204"/>
              </a:rPr>
              <a:t>00</a:t>
            </a:r>
            <a:endParaRPr lang="en-US" altLang="en-US" sz="900" dirty="0"/>
          </a:p>
        </p:txBody>
      </p:sp>
      <p:sp>
        <p:nvSpPr>
          <p:cNvPr id="384" name="textbox 384"/>
          <p:cNvSpPr/>
          <p:nvPr/>
        </p:nvSpPr>
        <p:spPr>
          <a:xfrm>
            <a:off x="5530998" y="6370621"/>
            <a:ext cx="212725"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200</a:t>
            </a:r>
            <a:endParaRPr lang="en-US" altLang="en-US" sz="900" dirty="0"/>
          </a:p>
        </p:txBody>
      </p:sp>
      <p:sp>
        <p:nvSpPr>
          <p:cNvPr id="385" name="textbox 385"/>
          <p:cNvSpPr/>
          <p:nvPr/>
        </p:nvSpPr>
        <p:spPr>
          <a:xfrm>
            <a:off x="8328824" y="6370621"/>
            <a:ext cx="211454"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20" dirty="0">
                <a:solidFill>
                  <a:srgbClr val="000000">
                    <a:alpha val="100000"/>
                  </a:srgbClr>
                </a:solidFill>
                <a:latin typeface="Arial" panose="020B0604020202020204"/>
                <a:ea typeface="Arial" panose="020B0604020202020204"/>
                <a:cs typeface="Arial" panose="020B0604020202020204"/>
              </a:rPr>
              <a:t>60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386" name="textbox 386"/>
          <p:cNvSpPr/>
          <p:nvPr/>
        </p:nvSpPr>
        <p:spPr>
          <a:xfrm>
            <a:off x="7630148" y="6370621"/>
            <a:ext cx="211454"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20" dirty="0">
                <a:solidFill>
                  <a:srgbClr val="000000">
                    <a:alpha val="100000"/>
                  </a:srgbClr>
                </a:solidFill>
                <a:latin typeface="Arial" panose="020B0604020202020204"/>
                <a:ea typeface="Arial" panose="020B0604020202020204"/>
                <a:cs typeface="Arial" panose="020B0604020202020204"/>
              </a:rPr>
              <a:t>50</a:t>
            </a: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387" name="textbox 387"/>
          <p:cNvSpPr/>
          <p:nvPr/>
        </p:nvSpPr>
        <p:spPr>
          <a:xfrm>
            <a:off x="9029117" y="6370621"/>
            <a:ext cx="210820"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20" dirty="0">
                <a:solidFill>
                  <a:srgbClr val="000000">
                    <a:alpha val="100000"/>
                  </a:srgbClr>
                </a:solidFill>
                <a:latin typeface="Arial" panose="020B0604020202020204"/>
                <a:ea typeface="Arial" panose="020B0604020202020204"/>
                <a:cs typeface="Arial" panose="020B0604020202020204"/>
              </a:rPr>
              <a:t>70</a:t>
            </a:r>
            <a:r>
              <a:rPr sz="900" spc="-1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388" name="textbox 388"/>
          <p:cNvSpPr/>
          <p:nvPr/>
        </p:nvSpPr>
        <p:spPr>
          <a:xfrm>
            <a:off x="4840904" y="6370621"/>
            <a:ext cx="203200"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40" dirty="0">
                <a:solidFill>
                  <a:srgbClr val="000000">
                    <a:alpha val="100000"/>
                  </a:srgbClr>
                </a:solidFill>
                <a:latin typeface="Arial" panose="020B0604020202020204"/>
                <a:ea typeface="Arial" panose="020B0604020202020204"/>
                <a:cs typeface="Arial" panose="020B0604020202020204"/>
              </a:rPr>
              <a:t>10</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389" name="textbox 389"/>
          <p:cNvSpPr/>
          <p:nvPr/>
        </p:nvSpPr>
        <p:spPr>
          <a:xfrm>
            <a:off x="8027817" y="2851894"/>
            <a:ext cx="242570" cy="10096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2000"/>
              </a:lnSpc>
            </a:pPr>
            <a:r>
              <a:rPr sz="600" spc="40" dirty="0">
                <a:solidFill>
                  <a:srgbClr val="000000">
                    <a:alpha val="100000"/>
                  </a:srgbClr>
                </a:solidFill>
                <a:latin typeface="Calibri" panose="020F0502020204030204"/>
                <a:ea typeface="Calibri" panose="020F0502020204030204"/>
                <a:cs typeface="Calibri" panose="020F0502020204030204"/>
              </a:rPr>
              <a:t>1000</a:t>
            </a:r>
            <a:r>
              <a:rPr sz="600" spc="20" dirty="0">
                <a:solidFill>
                  <a:srgbClr val="000000">
                    <a:alpha val="100000"/>
                  </a:srgbClr>
                </a:solidFill>
                <a:latin typeface="Calibri" panose="020F0502020204030204"/>
                <a:ea typeface="Calibri" panose="020F0502020204030204"/>
                <a:cs typeface="Calibri" panose="020F0502020204030204"/>
              </a:rPr>
              <a:t>0</a:t>
            </a:r>
            <a:endParaRPr lang="en-US" altLang="en-US" sz="600" dirty="0"/>
          </a:p>
        </p:txBody>
      </p:sp>
      <p:sp>
        <p:nvSpPr>
          <p:cNvPr id="390" name="path"/>
          <p:cNvSpPr/>
          <p:nvPr/>
        </p:nvSpPr>
        <p:spPr>
          <a:xfrm>
            <a:off x="9090660" y="3102863"/>
            <a:ext cx="106679" cy="106680"/>
          </a:xfrm>
          <a:custGeom>
            <a:avLst/>
            <a:gdLst/>
            <a:ahLst/>
            <a:cxnLst/>
            <a:rect l="0" t="0" r="0" b="0"/>
            <a:pathLst>
              <a:path w="167" h="168">
                <a:moveTo>
                  <a:pt x="9" y="9"/>
                </a:moveTo>
                <a:cubicBezTo>
                  <a:pt x="91" y="9"/>
                  <a:pt x="158" y="76"/>
                  <a:pt x="158" y="158"/>
                </a:cubicBezTo>
              </a:path>
            </a:pathLst>
          </a:custGeom>
          <a:noFill/>
          <a:ln w="12192" cap="flat">
            <a:solidFill>
              <a:srgbClr val="FF0000">
                <a:alpha val="100000"/>
              </a:srgbClr>
            </a:solidFill>
            <a:prstDash val="solid"/>
            <a:miter lim="800000"/>
          </a:ln>
        </p:spPr>
        <p:txBody>
          <a:bodyPr rtlCol="0"/>
          <a:lstStyle/>
          <a:p>
            <a:pPr algn="ctr"/>
            <a:endParaRPr lang="zh-CN" altLang="en-US"/>
          </a:p>
        </p:txBody>
      </p:sp>
      <p:sp>
        <p:nvSpPr>
          <p:cNvPr id="391" name="path"/>
          <p:cNvSpPr/>
          <p:nvPr/>
        </p:nvSpPr>
        <p:spPr>
          <a:xfrm>
            <a:off x="10351007" y="2444496"/>
            <a:ext cx="97282" cy="97282"/>
          </a:xfrm>
          <a:custGeom>
            <a:avLst/>
            <a:gdLst/>
            <a:ahLst/>
            <a:cxnLst/>
            <a:rect l="0" t="0" r="0" b="0"/>
            <a:pathLst>
              <a:path w="153" h="153">
                <a:moveTo>
                  <a:pt x="2" y="150"/>
                </a:moveTo>
                <a:cubicBezTo>
                  <a:pt x="2" y="68"/>
                  <a:pt x="68" y="2"/>
                  <a:pt x="150" y="2"/>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392" name="path"/>
          <p:cNvSpPr/>
          <p:nvPr/>
        </p:nvSpPr>
        <p:spPr>
          <a:xfrm>
            <a:off x="10351007" y="2915666"/>
            <a:ext cx="97282" cy="97282"/>
          </a:xfrm>
          <a:custGeom>
            <a:avLst/>
            <a:gdLst/>
            <a:ahLst/>
            <a:cxnLst/>
            <a:rect l="0" t="0" r="0" b="0"/>
            <a:pathLst>
              <a:path w="153" h="153">
                <a:moveTo>
                  <a:pt x="150" y="150"/>
                </a:moveTo>
                <a:cubicBezTo>
                  <a:pt x="68" y="150"/>
                  <a:pt x="2" y="84"/>
                  <a:pt x="2" y="2"/>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393" name="path"/>
          <p:cNvSpPr/>
          <p:nvPr/>
        </p:nvSpPr>
        <p:spPr>
          <a:xfrm>
            <a:off x="11209273" y="2915666"/>
            <a:ext cx="97281" cy="97282"/>
          </a:xfrm>
          <a:custGeom>
            <a:avLst/>
            <a:gdLst/>
            <a:ahLst/>
            <a:cxnLst/>
            <a:rect l="0" t="0" r="0" b="0"/>
            <a:pathLst>
              <a:path w="153" h="153">
                <a:moveTo>
                  <a:pt x="150" y="2"/>
                </a:moveTo>
                <a:cubicBezTo>
                  <a:pt x="150" y="84"/>
                  <a:pt x="84" y="150"/>
                  <a:pt x="2" y="150"/>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394" name="path"/>
          <p:cNvSpPr/>
          <p:nvPr/>
        </p:nvSpPr>
        <p:spPr>
          <a:xfrm>
            <a:off x="11209273" y="2444496"/>
            <a:ext cx="97281" cy="97282"/>
          </a:xfrm>
          <a:custGeom>
            <a:avLst/>
            <a:gdLst/>
            <a:ahLst/>
            <a:cxnLst/>
            <a:rect l="0" t="0" r="0" b="0"/>
            <a:pathLst>
              <a:path w="153" h="153">
                <a:moveTo>
                  <a:pt x="2" y="2"/>
                </a:moveTo>
                <a:cubicBezTo>
                  <a:pt x="84" y="2"/>
                  <a:pt x="150" y="68"/>
                  <a:pt x="150" y="150"/>
                </a:cubicBezTo>
              </a:path>
            </a:pathLst>
          </a:custGeom>
          <a:noFill/>
          <a:ln w="3048" cap="flat">
            <a:solidFill>
              <a:srgbClr val="FF0000">
                <a:alpha val="100000"/>
              </a:srgbClr>
            </a:solidFill>
            <a:prstDash val="solid"/>
            <a:round/>
          </a:ln>
        </p:spPr>
        <p:txBody>
          <a:bodyPr rtlCol="0"/>
          <a:lstStyle/>
          <a:p>
            <a:pPr algn="ctr"/>
            <a:endParaRPr lang="zh-CN" altLang="en-US"/>
          </a:p>
        </p:txBody>
      </p:sp>
      <p:sp>
        <p:nvSpPr>
          <p:cNvPr id="395" name="textbox 395"/>
          <p:cNvSpPr/>
          <p:nvPr/>
        </p:nvSpPr>
        <p:spPr>
          <a:xfrm>
            <a:off x="4197718" y="6370621"/>
            <a:ext cx="84455" cy="13525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0000"/>
              </a:lnSpc>
            </a:pP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396" name="textbox 396"/>
          <p:cNvSpPr/>
          <p:nvPr/>
        </p:nvSpPr>
        <p:spPr>
          <a:xfrm>
            <a:off x="8203865" y="3443460"/>
            <a:ext cx="67310" cy="100964"/>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2000"/>
              </a:lnSpc>
            </a:pPr>
            <a:r>
              <a:rPr sz="600" spc="20" dirty="0">
                <a:solidFill>
                  <a:srgbClr val="000000">
                    <a:alpha val="100000"/>
                  </a:srgbClr>
                </a:solidFill>
                <a:latin typeface="Calibri" panose="020F0502020204030204"/>
                <a:ea typeface="Calibri" panose="020F0502020204030204"/>
                <a:cs typeface="Calibri" panose="020F0502020204030204"/>
              </a:rPr>
              <a:t>0</a:t>
            </a:r>
            <a:endParaRPr lang="en-US" altLang="en-US" sz="600" dirty="0"/>
          </a:p>
        </p:txBody>
      </p:sp>
      <p:sp>
        <p:nvSpPr>
          <p:cNvPr id="397" name="rect"/>
          <p:cNvSpPr/>
          <p:nvPr/>
        </p:nvSpPr>
        <p:spPr>
          <a:xfrm>
            <a:off x="8232648" y="3203447"/>
            <a:ext cx="12191" cy="377952"/>
          </a:xfrm>
          <a:prstGeom prst="rect">
            <a:avLst/>
          </a:prstGeom>
          <a:solidFill>
            <a:srgbClr val="FF0000">
              <a:alpha val="100000"/>
            </a:srgbClr>
          </a:solidFill>
          <a:ln cap="flat">
            <a:noFill/>
            <a:prstDash val="solid"/>
            <a:miter lim="0"/>
          </a:ln>
        </p:spPr>
        <p:txBody>
          <a:bodyPr rtlCol="0"/>
          <a:lstStyle/>
          <a:p>
            <a:pPr algn="ctr"/>
            <a:endParaRPr lang="zh-CN" altLang="en-US"/>
          </a:p>
        </p:txBody>
      </p:sp>
      <p:pic>
        <p:nvPicPr>
          <p:cNvPr id="398" name="picture 398"/>
          <p:cNvPicPr>
            <a:picLocks noChangeAspect="1"/>
          </p:cNvPicPr>
          <p:nvPr/>
        </p:nvPicPr>
        <p:blipFill>
          <a:blip r:embed="rId10"/>
          <a:stretch>
            <a:fillRect/>
          </a:stretch>
        </p:blipFill>
        <p:spPr>
          <a:xfrm rot="21600000">
            <a:off x="10767059" y="2775204"/>
            <a:ext cx="44196" cy="79247"/>
          </a:xfrm>
          <a:prstGeom prst="rect">
            <a:avLst/>
          </a:prstGeom>
        </p:spPr>
      </p:pic>
      <p:sp>
        <p:nvSpPr>
          <p:cNvPr id="399" name="path"/>
          <p:cNvSpPr/>
          <p:nvPr/>
        </p:nvSpPr>
        <p:spPr>
          <a:xfrm>
            <a:off x="10446766" y="2444496"/>
            <a:ext cx="764031" cy="3047"/>
          </a:xfrm>
          <a:custGeom>
            <a:avLst/>
            <a:gdLst/>
            <a:ahLst/>
            <a:cxnLst/>
            <a:rect l="0" t="0" r="0" b="0"/>
            <a:pathLst>
              <a:path w="1203" h="4">
                <a:moveTo>
                  <a:pt x="0" y="2"/>
                </a:moveTo>
                <a:lnTo>
                  <a:pt x="1203" y="2"/>
                </a:lnTo>
              </a:path>
            </a:pathLst>
          </a:custGeom>
          <a:noFill/>
          <a:ln w="3048" cap="flat">
            <a:solidFill>
              <a:srgbClr val="FF0000">
                <a:alpha val="100000"/>
              </a:srgbClr>
            </a:solidFill>
            <a:prstDash val="solid"/>
            <a:round/>
          </a:ln>
        </p:spPr>
        <p:txBody>
          <a:bodyPr rtlCol="0"/>
          <a:lstStyle/>
          <a:p>
            <a:pPr algn="ctr"/>
            <a:endParaRPr lang="zh-CN" altLang="en-US"/>
          </a:p>
        </p:txBody>
      </p:sp>
      <p:sp>
        <p:nvSpPr>
          <p:cNvPr id="400" name="rect"/>
          <p:cNvSpPr/>
          <p:nvPr/>
        </p:nvSpPr>
        <p:spPr>
          <a:xfrm>
            <a:off x="10351007" y="2540254"/>
            <a:ext cx="3047" cy="376935"/>
          </a:xfrm>
          <a:prstGeom prst="rect">
            <a:avLst/>
          </a:prstGeom>
          <a:solidFill>
            <a:srgbClr val="FF0000">
              <a:alpha val="100000"/>
            </a:srgbClr>
          </a:solidFill>
          <a:ln cap="flat">
            <a:noFill/>
            <a:prstDash val="solid"/>
            <a:miter lim="0"/>
          </a:ln>
        </p:spPr>
        <p:txBody>
          <a:bodyPr rtlCol="0"/>
          <a:lstStyle/>
          <a:p>
            <a:pPr algn="ctr"/>
            <a:endParaRPr lang="zh-CN" altLang="en-US"/>
          </a:p>
        </p:txBody>
      </p:sp>
      <p:sp>
        <p:nvSpPr>
          <p:cNvPr id="401" name="rect"/>
          <p:cNvSpPr/>
          <p:nvPr/>
        </p:nvSpPr>
        <p:spPr>
          <a:xfrm>
            <a:off x="11303507" y="2540254"/>
            <a:ext cx="3047" cy="376935"/>
          </a:xfrm>
          <a:prstGeom prst="rect">
            <a:avLst/>
          </a:prstGeom>
          <a:solidFill>
            <a:srgbClr val="FF0000">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2" name="picture 402"/>
          <p:cNvPicPr>
            <a:picLocks noChangeAspect="1"/>
          </p:cNvPicPr>
          <p:nvPr/>
        </p:nvPicPr>
        <p:blipFill>
          <a:blip r:embed="rId1"/>
          <a:stretch>
            <a:fillRect/>
          </a:stretch>
        </p:blipFill>
        <p:spPr>
          <a:xfrm rot="21600000">
            <a:off x="550163" y="2817876"/>
            <a:ext cx="8519159" cy="3378707"/>
          </a:xfrm>
          <a:prstGeom prst="rect">
            <a:avLst/>
          </a:prstGeom>
        </p:spPr>
      </p:pic>
      <p:sp>
        <p:nvSpPr>
          <p:cNvPr id="403" name="textbox 403"/>
          <p:cNvSpPr/>
          <p:nvPr/>
        </p:nvSpPr>
        <p:spPr>
          <a:xfrm>
            <a:off x="553356" y="1382642"/>
            <a:ext cx="7292340" cy="553719"/>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1400" spc="-70" dirty="0">
                <a:solidFill>
                  <a:srgbClr val="0B4EA2">
                    <a:alpha val="100000"/>
                  </a:srgbClr>
                </a:solidFill>
                <a:latin typeface="Wingdings" panose="05000000000000000000"/>
                <a:ea typeface="Wingdings" panose="05000000000000000000"/>
                <a:cs typeface="Wingdings" panose="05000000000000000000"/>
              </a:rPr>
              <a:t>1</a:t>
            </a:r>
            <a:r>
              <a:rPr sz="1400" spc="-70" dirty="0">
                <a:solidFill>
                  <a:srgbClr val="0B4EA2">
                    <a:alpha val="100000"/>
                  </a:srgbClr>
                </a:solidFill>
                <a:latin typeface="Wingdings" panose="05000000000000000000"/>
                <a:ea typeface="Wingdings" panose="05000000000000000000"/>
                <a:cs typeface="Wingdings" panose="05000000000000000000"/>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从</a:t>
            </a:r>
            <a:r>
              <a:rPr sz="1400" spc="-70" dirty="0">
                <a:solidFill>
                  <a:srgbClr val="000000">
                    <a:alpha val="100000"/>
                  </a:srgbClr>
                </a:solidFill>
                <a:latin typeface="Arial" panose="020B0604020202020204"/>
                <a:ea typeface="Arial" panose="020B0604020202020204"/>
                <a:cs typeface="Arial" panose="020B0604020202020204"/>
              </a:rPr>
              <a:t>2020</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年初新冠疫情爆发开始</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000000">
                    <a:alpha val="100000"/>
                  </a:srgbClr>
                </a:solidFill>
                <a:latin typeface="Arial" panose="020B0604020202020204"/>
                <a:ea typeface="Arial" panose="020B0604020202020204"/>
                <a:cs typeface="Arial" panose="020B0604020202020204"/>
              </a:rPr>
              <a:t>CBI</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和</a:t>
            </a:r>
            <a:r>
              <a:rPr sz="1400" spc="0" dirty="0">
                <a:solidFill>
                  <a:srgbClr val="000000">
                    <a:alpha val="100000"/>
                  </a:srgbClr>
                </a:solidFill>
                <a:latin typeface="Arial" panose="020B0604020202020204"/>
                <a:ea typeface="Arial" panose="020B0604020202020204"/>
                <a:cs typeface="Arial" panose="020B0604020202020204"/>
              </a:rPr>
              <a:t>XBI</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都走出了一波持续一年的牛市</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，随后开始调整</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6000"/>
              </a:lnSpc>
            </a:pPr>
            <a:endParaRPr lang="en-US" altLang="en-US" sz="700" dirty="0"/>
          </a:p>
          <a:p>
            <a:pPr marL="12700" algn="l" rtl="0" eaLnBrk="0">
              <a:lnSpc>
                <a:spcPct val="97000"/>
              </a:lnSpc>
              <a:spcBef>
                <a:spcPts val="5"/>
              </a:spcBef>
            </a:pPr>
            <a:r>
              <a:rPr sz="1400" spc="-50" dirty="0">
                <a:solidFill>
                  <a:srgbClr val="0B4EA2">
                    <a:alpha val="100000"/>
                  </a:srgbClr>
                </a:solidFill>
                <a:latin typeface="Wingdings" panose="05000000000000000000"/>
                <a:ea typeface="Wingdings" panose="05000000000000000000"/>
                <a:cs typeface="Wingdings" panose="05000000000000000000"/>
              </a:rPr>
              <a:t>1</a:t>
            </a:r>
            <a:r>
              <a:rPr sz="1400" spc="-50" dirty="0">
                <a:solidFill>
                  <a:srgbClr val="0B4EA2">
                    <a:alpha val="100000"/>
                  </a:srgbClr>
                </a:solidFill>
                <a:latin typeface="Wingdings" panose="05000000000000000000"/>
                <a:ea typeface="Wingdings" panose="05000000000000000000"/>
                <a:cs typeface="Wingdings" panose="05000000000000000000"/>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以</a:t>
            </a:r>
            <a:r>
              <a:rPr sz="1400" spc="-50" dirty="0">
                <a:solidFill>
                  <a:srgbClr val="000000">
                    <a:alpha val="100000"/>
                  </a:srgbClr>
                </a:solidFill>
                <a:latin typeface="Arial" panose="020B0604020202020204"/>
                <a:ea typeface="Arial" panose="020B0604020202020204"/>
                <a:cs typeface="Arial" panose="020B0604020202020204"/>
              </a:rPr>
              <a:t>3</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年的维度来看</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，二者走势基本趋同</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，表明中国和美国的</a:t>
            </a:r>
            <a:r>
              <a:rPr sz="1400" spc="-50" dirty="0">
                <a:solidFill>
                  <a:srgbClr val="000000">
                    <a:alpha val="100000"/>
                  </a:srgbClr>
                </a:solidFill>
                <a:latin typeface="Arial" panose="020B0604020202020204"/>
                <a:ea typeface="Arial" panose="020B0604020202020204"/>
                <a:cs typeface="Arial" panose="020B0604020202020204"/>
              </a:rPr>
              <a:t>b</a:t>
            </a:r>
            <a:r>
              <a:rPr sz="1400" spc="-40" dirty="0">
                <a:solidFill>
                  <a:srgbClr val="000000">
                    <a:alpha val="100000"/>
                  </a:srgbClr>
                </a:solidFill>
                <a:latin typeface="Arial" panose="020B0604020202020204"/>
                <a:ea typeface="Arial" panose="020B0604020202020204"/>
                <a:cs typeface="Arial" panose="020B0604020202020204"/>
              </a:rPr>
              <a:t>i</a:t>
            </a:r>
            <a:r>
              <a:rPr sz="1400" spc="0" dirty="0">
                <a:solidFill>
                  <a:srgbClr val="000000">
                    <a:alpha val="100000"/>
                  </a:srgbClr>
                </a:solidFill>
                <a:latin typeface="Arial" panose="020B0604020202020204"/>
                <a:ea typeface="Arial" panose="020B0604020202020204"/>
                <a:cs typeface="Arial" panose="020B0604020202020204"/>
              </a:rPr>
              <a:t>otech</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资产存在共振。</a:t>
            </a:r>
            <a:endParaRPr lang="en-US" altLang="en-US" sz="1400" dirty="0"/>
          </a:p>
        </p:txBody>
      </p:sp>
      <p:sp>
        <p:nvSpPr>
          <p:cNvPr id="404" name="textbox 404"/>
          <p:cNvSpPr/>
          <p:nvPr/>
        </p:nvSpPr>
        <p:spPr>
          <a:xfrm>
            <a:off x="539140" y="2512517"/>
            <a:ext cx="2726689" cy="1064260"/>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7000"/>
              </a:lnSpc>
            </a:pP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a:t>
            </a:r>
            <a:r>
              <a:rPr sz="1200" spc="-20" dirty="0">
                <a:solidFill>
                  <a:srgbClr val="0070C0">
                    <a:alpha val="100000"/>
                  </a:srgbClr>
                </a:solidFill>
                <a:latin typeface="微软雅黑 Light" panose="020B0502040204020203" charset="-122"/>
                <a:ea typeface="微软雅黑 Light" panose="020B0502040204020203" charset="-122"/>
                <a:cs typeface="微软雅黑 Light" panose="020B0502040204020203" charset="-122"/>
              </a:rPr>
              <a:t>    </a:t>
            </a:r>
            <a:r>
              <a:rPr sz="1200" b="1" spc="-10" dirty="0">
                <a:solidFill>
                  <a:srgbClr val="0B4EA2">
                    <a:alpha val="100000"/>
                  </a:srgbClr>
                </a:solidFill>
                <a:latin typeface="Arial" panose="020B0604020202020204"/>
                <a:ea typeface="Arial" panose="020B0604020202020204"/>
                <a:cs typeface="Arial" panose="020B0604020202020204"/>
              </a:rPr>
              <a:t>C</a:t>
            </a:r>
            <a:r>
              <a:rPr sz="1200" b="1" spc="0" dirty="0">
                <a:solidFill>
                  <a:srgbClr val="0B4EA2">
                    <a:alpha val="100000"/>
                  </a:srgbClr>
                </a:solidFill>
                <a:latin typeface="Arial" panose="020B0604020202020204"/>
                <a:ea typeface="Arial" panose="020B0604020202020204"/>
                <a:cs typeface="Arial" panose="020B0604020202020204"/>
              </a:rPr>
              <a:t>BI</a:t>
            </a:r>
            <a:r>
              <a:rPr sz="1200" spc="-20" dirty="0">
                <a:ln w="3175"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对比</a:t>
            </a:r>
            <a:r>
              <a:rPr sz="1200" b="1" spc="0" dirty="0">
                <a:solidFill>
                  <a:srgbClr val="0B4EA2">
                    <a:alpha val="100000"/>
                  </a:srgbClr>
                </a:solidFill>
                <a:latin typeface="Arial" panose="020B0604020202020204"/>
                <a:ea typeface="Arial" panose="020B0604020202020204"/>
                <a:cs typeface="Arial" panose="020B0604020202020204"/>
              </a:rPr>
              <a:t>XBI</a:t>
            </a:r>
            <a:endParaRPr lang="en-US" altLang="en-US" sz="1200" dirty="0"/>
          </a:p>
          <a:p>
            <a:pPr marL="89535" algn="l" rtl="0" eaLnBrk="0">
              <a:lnSpc>
                <a:spcPct val="80000"/>
              </a:lnSpc>
              <a:spcBef>
                <a:spcPts val="1170"/>
              </a:spcBef>
            </a:pPr>
            <a:r>
              <a:rPr sz="900" spc="-10" dirty="0">
                <a:solidFill>
                  <a:srgbClr val="000000">
                    <a:alpha val="100000"/>
                  </a:srgbClr>
                </a:solidFill>
                <a:latin typeface="Arial" panose="020B0604020202020204"/>
                <a:ea typeface="Arial" panose="020B0604020202020204"/>
                <a:cs typeface="Arial" panose="020B0604020202020204"/>
              </a:rPr>
              <a:t>250</a:t>
            </a:r>
            <a:endParaRPr lang="en-US" altLang="en-US" sz="900" dirty="0"/>
          </a:p>
          <a:p>
            <a:pPr marL="1678305" algn="l" rtl="0" eaLnBrk="0">
              <a:lnSpc>
                <a:spcPct val="81000"/>
              </a:lnSpc>
              <a:spcBef>
                <a:spcPts val="1325"/>
              </a:spcBef>
              <a:tabLst>
                <a:tab pos="1695450" algn="l"/>
              </a:tabLst>
            </a:pP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CBI</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XBI</a:t>
            </a:r>
            <a:endParaRPr lang="en-US" altLang="en-US" sz="900" dirty="0"/>
          </a:p>
          <a:p>
            <a:pPr algn="l" rtl="0" eaLnBrk="0">
              <a:lnSpc>
                <a:spcPct val="118000"/>
              </a:lnSpc>
            </a:pPr>
            <a:endParaRPr lang="en-US" altLang="en-US" sz="1000" dirty="0"/>
          </a:p>
          <a:p>
            <a:pPr algn="l" rtl="0" eaLnBrk="0">
              <a:lnSpc>
                <a:spcPct val="114000"/>
              </a:lnSpc>
            </a:pPr>
            <a:endParaRPr lang="en-US" altLang="en-US" sz="200" dirty="0"/>
          </a:p>
          <a:p>
            <a:pPr marL="89535" algn="l" rtl="0" eaLnBrk="0">
              <a:lnSpc>
                <a:spcPct val="80000"/>
              </a:lnSpc>
              <a:spcBef>
                <a:spcPts val="0"/>
              </a:spcBef>
            </a:pPr>
            <a:r>
              <a:rPr sz="900" spc="-10" dirty="0">
                <a:solidFill>
                  <a:srgbClr val="000000">
                    <a:alpha val="100000"/>
                  </a:srgbClr>
                </a:solidFill>
                <a:latin typeface="Arial" panose="020B0604020202020204"/>
                <a:ea typeface="Arial" panose="020B0604020202020204"/>
                <a:cs typeface="Arial" panose="020B0604020202020204"/>
              </a:rPr>
              <a:t>200</a:t>
            </a:r>
            <a:endParaRPr lang="en-US" altLang="en-US" sz="900" dirty="0"/>
          </a:p>
        </p:txBody>
      </p:sp>
      <p:sp>
        <p:nvSpPr>
          <p:cNvPr id="405" name="path"/>
          <p:cNvSpPr/>
          <p:nvPr/>
        </p:nvSpPr>
        <p:spPr>
          <a:xfrm>
            <a:off x="2772409" y="3160776"/>
            <a:ext cx="271272" cy="27431"/>
          </a:xfrm>
          <a:custGeom>
            <a:avLst/>
            <a:gdLst/>
            <a:ahLst/>
            <a:cxnLst/>
            <a:rect l="0" t="0" r="0" b="0"/>
            <a:pathLst>
              <a:path w="427" h="43">
                <a:moveTo>
                  <a:pt x="21" y="21"/>
                </a:moveTo>
                <a:lnTo>
                  <a:pt x="405" y="21"/>
                </a:lnTo>
              </a:path>
            </a:pathLst>
          </a:custGeom>
          <a:noFill/>
          <a:ln w="27431" cap="rnd">
            <a:solidFill>
              <a:srgbClr val="92D050">
                <a:alpha val="100000"/>
              </a:srgbClr>
            </a:solidFill>
            <a:prstDash val="solid"/>
            <a:round/>
          </a:ln>
        </p:spPr>
        <p:txBody>
          <a:bodyPr rtlCol="0"/>
          <a:lstStyle/>
          <a:p>
            <a:pPr algn="ctr"/>
            <a:endParaRPr lang="zh-CN" altLang="en-US"/>
          </a:p>
        </p:txBody>
      </p:sp>
      <p:sp>
        <p:nvSpPr>
          <p:cNvPr id="406" name="path"/>
          <p:cNvSpPr/>
          <p:nvPr/>
        </p:nvSpPr>
        <p:spPr>
          <a:xfrm>
            <a:off x="1946148" y="3160776"/>
            <a:ext cx="271272" cy="27431"/>
          </a:xfrm>
          <a:custGeom>
            <a:avLst/>
            <a:gdLst/>
            <a:ahLst/>
            <a:cxnLst/>
            <a:rect l="0" t="0" r="0" b="0"/>
            <a:pathLst>
              <a:path w="427" h="43">
                <a:moveTo>
                  <a:pt x="21" y="21"/>
                </a:moveTo>
                <a:lnTo>
                  <a:pt x="405" y="21"/>
                </a:lnTo>
              </a:path>
            </a:pathLst>
          </a:custGeom>
          <a:noFill/>
          <a:ln w="27431" cap="rnd">
            <a:solidFill>
              <a:srgbClr val="4F81BD">
                <a:alpha val="100000"/>
              </a:srgbClr>
            </a:solidFill>
            <a:prstDash val="solid"/>
            <a:round/>
          </a:ln>
        </p:spPr>
        <p:txBody>
          <a:bodyPr rtlCol="0"/>
          <a:lstStyle/>
          <a:p>
            <a:pPr algn="ctr"/>
            <a:endParaRPr lang="zh-CN" altLang="en-US"/>
          </a:p>
        </p:txBody>
      </p:sp>
      <p:sp>
        <p:nvSpPr>
          <p:cNvPr id="407" name="textbox 407"/>
          <p:cNvSpPr/>
          <p:nvPr/>
        </p:nvSpPr>
        <p:spPr>
          <a:xfrm>
            <a:off x="617283" y="5855728"/>
            <a:ext cx="8217534" cy="271145"/>
          </a:xfrm>
          <a:prstGeom prst="rect">
            <a:avLst/>
          </a:prstGeom>
        </p:spPr>
        <p:txBody>
          <a:bodyPr vert="horz" wrap="square" lIns="0" tIns="0" rIns="0" bIns="0"/>
          <a:lstStyle/>
          <a:p>
            <a:pPr algn="l" rtl="0" eaLnBrk="0">
              <a:lnSpc>
                <a:spcPct val="82000"/>
              </a:lnSpc>
            </a:pPr>
            <a:endParaRPr lang="en-US" altLang="en-US" sz="100" dirty="0"/>
          </a:p>
          <a:p>
            <a:pPr marL="140335" algn="l" rtl="0" eaLnBrk="0">
              <a:lnSpc>
                <a:spcPct val="80000"/>
              </a:lnSpc>
            </a:pPr>
            <a:r>
              <a:rPr sz="900" spc="0" dirty="0">
                <a:solidFill>
                  <a:srgbClr val="000000">
                    <a:alpha val="100000"/>
                  </a:srgbClr>
                </a:solidFill>
                <a:latin typeface="Arial" panose="020B0604020202020204"/>
                <a:ea typeface="Arial" panose="020B0604020202020204"/>
                <a:cs typeface="Arial" panose="020B0604020202020204"/>
              </a:rPr>
              <a:t>0</a:t>
            </a:r>
            <a:endParaRPr lang="en-US" altLang="en-US" sz="900" dirty="0"/>
          </a:p>
          <a:p>
            <a:pPr marL="12700" algn="l" rtl="0" eaLnBrk="0">
              <a:lnSpc>
                <a:spcPct val="81000"/>
              </a:lnSpc>
              <a:spcBef>
                <a:spcPts val="195"/>
              </a:spcBef>
            </a:pPr>
            <a:r>
              <a:rPr sz="900" spc="10" dirty="0">
                <a:solidFill>
                  <a:srgbClr val="000000">
                    <a:alpha val="100000"/>
                  </a:srgbClr>
                </a:solidFill>
                <a:latin typeface="Arial" panose="020B0604020202020204"/>
                <a:ea typeface="Arial" panose="020B0604020202020204"/>
                <a:cs typeface="Arial" panose="020B0604020202020204"/>
              </a:rPr>
              <a:t>2020-01-01</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2020-05-25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2020-10-15</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2021-03-09</a:t>
            </a:r>
            <a:r>
              <a:rPr sz="900" spc="10" dirty="0">
                <a:solidFill>
                  <a:srgbClr val="000000">
                    <a:alpha val="100000"/>
                  </a:srgbClr>
                </a:solidFill>
                <a:latin typeface="Arial" panose="020B0604020202020204"/>
                <a:ea typeface="Arial" panose="020B0604020202020204"/>
                <a:cs typeface="Arial" panose="020B0604020202020204"/>
              </a:rPr>
              <a:t>           </a:t>
            </a:r>
            <a:r>
              <a:rPr sz="900" spc="10" dirty="0">
                <a:solidFill>
                  <a:srgbClr val="000000">
                    <a:alpha val="100000"/>
                  </a:srgbClr>
                </a:solidFill>
                <a:latin typeface="Arial" panose="020B0604020202020204"/>
                <a:ea typeface="Arial" panose="020B0604020202020204"/>
                <a:cs typeface="Arial" panose="020B0604020202020204"/>
              </a:rPr>
              <a:t>2021-07-29</a:t>
            </a:r>
            <a:r>
              <a:rPr sz="900" spc="1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2021-12-17</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2022-05-13</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2022/10/5</a:t>
            </a:r>
            <a:r>
              <a:rPr sz="900" spc="0" dirty="0">
                <a:solidFill>
                  <a:srgbClr val="000000">
                    <a:alpha val="100000"/>
                  </a:srgbClr>
                </a:solidFill>
                <a:latin typeface="Arial" panose="020B0604020202020204"/>
                <a:ea typeface="Arial" panose="020B0604020202020204"/>
                <a:cs typeface="Arial" panose="020B0604020202020204"/>
              </a:rPr>
              <a:t>              </a:t>
            </a:r>
            <a:r>
              <a:rPr sz="900" spc="0" dirty="0">
                <a:solidFill>
                  <a:srgbClr val="000000">
                    <a:alpha val="100000"/>
                  </a:srgbClr>
                </a:solidFill>
                <a:latin typeface="Arial" panose="020B0604020202020204"/>
                <a:ea typeface="Arial" panose="020B0604020202020204"/>
                <a:cs typeface="Arial" panose="020B0604020202020204"/>
              </a:rPr>
              <a:t>2023/2/28</a:t>
            </a:r>
            <a:endParaRPr lang="en-US" altLang="en-US" sz="900" dirty="0"/>
          </a:p>
        </p:txBody>
      </p:sp>
      <p:sp>
        <p:nvSpPr>
          <p:cNvPr id="409" name="textbox 409"/>
          <p:cNvSpPr/>
          <p:nvPr/>
        </p:nvSpPr>
        <p:spPr>
          <a:xfrm>
            <a:off x="629208" y="380517"/>
            <a:ext cx="4646929" cy="381000"/>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7000"/>
              </a:lnSpc>
            </a:pP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中国</a:t>
            </a:r>
            <a:r>
              <a:rPr sz="2400" b="1" spc="-10" dirty="0">
                <a:solidFill>
                  <a:srgbClr val="0B4EA2">
                    <a:alpha val="100000"/>
                  </a:srgbClr>
                </a:solidFill>
                <a:latin typeface="Arial" panose="020B0604020202020204"/>
                <a:ea typeface="Arial" panose="020B0604020202020204"/>
                <a:cs typeface="Arial" panose="020B0604020202020204"/>
              </a:rPr>
              <a:t>biote</a:t>
            </a:r>
            <a:r>
              <a:rPr sz="2400" b="1" spc="0" dirty="0">
                <a:solidFill>
                  <a:srgbClr val="0B4EA2">
                    <a:alpha val="100000"/>
                  </a:srgbClr>
                </a:solidFill>
                <a:latin typeface="Arial" panose="020B0604020202020204"/>
                <a:ea typeface="Arial" panose="020B0604020202020204"/>
                <a:cs typeface="Arial" panose="020B0604020202020204"/>
              </a:rPr>
              <a:t>ch</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和</a:t>
            </a:r>
            <a:r>
              <a:rPr sz="2400" b="1" spc="0" dirty="0">
                <a:solidFill>
                  <a:srgbClr val="0B4EA2">
                    <a:alpha val="100000"/>
                  </a:srgbClr>
                </a:solidFill>
                <a:latin typeface="Arial" panose="020B0604020202020204"/>
                <a:ea typeface="Arial" panose="020B0604020202020204"/>
                <a:cs typeface="Arial" panose="020B0604020202020204"/>
              </a:rPr>
              <a:t>XBI</a:t>
            </a:r>
            <a:r>
              <a:rPr sz="2400" spc="-10" dirty="0">
                <a:ln w="6350" cap="flat" cmpd="sng">
                  <a:solidFill>
                    <a:srgbClr val="0B4EA2">
                      <a:alpha val="100000"/>
                    </a:srgbClr>
                  </a:solidFill>
                  <a:prstDash val="solid"/>
                  <a:miter lim="0"/>
                </a:ln>
                <a:solidFill>
                  <a:srgbClr val="0B4EA2">
                    <a:alpha val="100000"/>
                  </a:srgbClr>
                </a:solidFill>
                <a:latin typeface="微软雅黑" panose="020B0503020204020204" charset="-122"/>
                <a:ea typeface="微软雅黑" panose="020B0503020204020204" charset="-122"/>
                <a:cs typeface="微软雅黑" panose="020B0503020204020204" charset="-122"/>
              </a:rPr>
              <a:t>股价相关度较高</a:t>
            </a:r>
            <a:endParaRPr lang="en-US" altLang="en-US" sz="2400" dirty="0"/>
          </a:p>
        </p:txBody>
      </p:sp>
      <p:pic>
        <p:nvPicPr>
          <p:cNvPr id="410" name="picture 410"/>
          <p:cNvPicPr>
            <a:picLocks noChangeAspect="1"/>
          </p:cNvPicPr>
          <p:nvPr/>
        </p:nvPicPr>
        <p:blipFill>
          <a:blip r:embed="rId2"/>
          <a:stretch>
            <a:fillRect/>
          </a:stretch>
        </p:blipFill>
        <p:spPr>
          <a:xfrm rot="21600000">
            <a:off x="9143" y="859535"/>
            <a:ext cx="12182856" cy="89915"/>
          </a:xfrm>
          <a:prstGeom prst="rect">
            <a:avLst/>
          </a:prstGeom>
        </p:spPr>
      </p:pic>
      <p:sp>
        <p:nvSpPr>
          <p:cNvPr id="414" name="textbox 414"/>
          <p:cNvSpPr/>
          <p:nvPr/>
        </p:nvSpPr>
        <p:spPr>
          <a:xfrm>
            <a:off x="624903" y="4044937"/>
            <a:ext cx="203200"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40" dirty="0">
                <a:solidFill>
                  <a:srgbClr val="000000">
                    <a:alpha val="100000"/>
                  </a:srgbClr>
                </a:solidFill>
                <a:latin typeface="Arial" panose="020B0604020202020204"/>
                <a:ea typeface="Arial" panose="020B0604020202020204"/>
                <a:cs typeface="Arial" panose="020B0604020202020204"/>
              </a:rPr>
              <a:t>15</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415" name="textbox 415"/>
          <p:cNvSpPr/>
          <p:nvPr/>
        </p:nvSpPr>
        <p:spPr>
          <a:xfrm>
            <a:off x="624903" y="4648441"/>
            <a:ext cx="203200"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40" dirty="0">
                <a:solidFill>
                  <a:srgbClr val="000000">
                    <a:alpha val="100000"/>
                  </a:srgbClr>
                </a:solidFill>
                <a:latin typeface="Arial" panose="020B0604020202020204"/>
                <a:ea typeface="Arial" panose="020B0604020202020204"/>
                <a:cs typeface="Arial" panose="020B0604020202020204"/>
              </a:rPr>
              <a:t>10</a:t>
            </a:r>
            <a:r>
              <a:rPr sz="900" spc="-20" dirty="0">
                <a:solidFill>
                  <a:srgbClr val="000000">
                    <a:alpha val="100000"/>
                  </a:srgbClr>
                </a:solidFill>
                <a:latin typeface="Arial" panose="020B0604020202020204"/>
                <a:ea typeface="Arial" panose="020B0604020202020204"/>
                <a:cs typeface="Arial" panose="020B0604020202020204"/>
              </a:rPr>
              <a:t>0</a:t>
            </a:r>
            <a:endParaRPr lang="en-US" altLang="en-US" sz="900" dirty="0"/>
          </a:p>
        </p:txBody>
      </p:sp>
      <p:sp>
        <p:nvSpPr>
          <p:cNvPr id="416" name="textbox 416"/>
          <p:cNvSpPr/>
          <p:nvPr/>
        </p:nvSpPr>
        <p:spPr>
          <a:xfrm>
            <a:off x="680948" y="5251945"/>
            <a:ext cx="148589" cy="135254"/>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0000"/>
              </a:lnSpc>
            </a:pPr>
            <a:r>
              <a:rPr sz="900" spc="-10" dirty="0">
                <a:solidFill>
                  <a:srgbClr val="000000">
                    <a:alpha val="100000"/>
                  </a:srgbClr>
                </a:solidFill>
                <a:latin typeface="Arial" panose="020B0604020202020204"/>
                <a:ea typeface="Arial" panose="020B0604020202020204"/>
                <a:cs typeface="Arial" panose="020B0604020202020204"/>
              </a:rPr>
              <a:t>50</a:t>
            </a:r>
            <a:endParaRPr lang="en-US" altLang="en-US" sz="900" dirty="0"/>
          </a:p>
        </p:txBody>
      </p:sp>
    </p:spTree>
  </p:cSld>
  <p:clrMapOvr>
    <a:masterClrMapping/>
  </p:clrMapOvr>
</p:sld>
</file>

<file path=ppt/tags/tag1.xml><?xml version="1.0" encoding="utf-8"?>
<p:tagLst xmlns:p="http://schemas.openxmlformats.org/presentationml/2006/main">
  <p:tag name="KSO_WPP_MARK_KEY" val="fed7dd7e-dc9f-4221-ab2b-c09d18a90e24"/>
  <p:tag name="COMMONDATA" val="eyJoZGlkIjoiMTYyNDRmYjg0NTIzYzNlNmY2YzBlOGYwMTNiMzAwNWIifQ=="/>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16340</Words>
  <Application>WPS 演示</Application>
  <PresentationFormat/>
  <Paragraphs>2174</Paragraphs>
  <Slides>26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Arial</vt:lpstr>
      <vt:lpstr>宋体</vt:lpstr>
      <vt:lpstr>Wingdings</vt:lpstr>
      <vt:lpstr>Arial</vt:lpstr>
      <vt:lpstr>微软雅黑</vt:lpstr>
      <vt:lpstr>楷体</vt:lpstr>
      <vt:lpstr>微软雅黑 Light</vt:lpstr>
      <vt:lpstr>Wingdings</vt:lpstr>
      <vt:lpstr>Calibri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蒋晓声</cp:lastModifiedBy>
  <cp:revision>1</cp:revision>
  <dcterms:created xsi:type="dcterms:W3CDTF">2023-04-28T09:08:30Z</dcterms:created>
  <dcterms:modified xsi:type="dcterms:W3CDTF">2023-04-28T09:08:30Z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wqlLaW5nc29mdCBQREYgdG8gV1BTIDgw</vt:lpwstr>
  </property>
  <property fmtid="{D5CDD505-2E9C-101B-9397-08002B2CF9AE}" pid="3" name="Created">
    <vt:filetime>2023-04-28T16:54:26Z</vt:filetime>
  </property>
  <property fmtid="{D5CDD505-2E9C-101B-9397-08002B2CF9AE}" pid="4" name="ICV">
    <vt:lpwstr>93F8567214AC48D6B6E6AAFF45414113_13</vt:lpwstr>
  </property>
  <property fmtid="{D5CDD505-2E9C-101B-9397-08002B2CF9AE}" pid="5" name="KSOProductBuildVer">
    <vt:lpwstr>2052-11.1.0.14036</vt:lpwstr>
  </property>
</Properties>
</file>